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317" r:id="rId4"/>
    <p:sldId id="297" r:id="rId5"/>
    <p:sldId id="298" r:id="rId6"/>
    <p:sldId id="323" r:id="rId7"/>
    <p:sldId id="300" r:id="rId8"/>
    <p:sldId id="309" r:id="rId9"/>
    <p:sldId id="310" r:id="rId10"/>
    <p:sldId id="311" r:id="rId11"/>
    <p:sldId id="319" r:id="rId12"/>
    <p:sldId id="322" r:id="rId13"/>
    <p:sldId id="321" r:id="rId14"/>
    <p:sldId id="312" r:id="rId15"/>
    <p:sldId id="313" r:id="rId16"/>
    <p:sldId id="314" r:id="rId17"/>
    <p:sldId id="315" r:id="rId18"/>
    <p:sldId id="316" r:id="rId19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3"/>
    <a:srgbClr val="213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2"/>
  </p:normalViewPr>
  <p:slideViewPr>
    <p:cSldViewPr>
      <p:cViewPr varScale="1">
        <p:scale>
          <a:sx n="86" d="100"/>
          <a:sy n="86" d="100"/>
        </p:scale>
        <p:origin x="17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CEDD65-7C73-DF49-8110-00E88DACF8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B293C-84E9-104C-821E-2CE9FD2F73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5C3FF5-28DE-5942-9706-8510DCD1EBD5}" type="datetime1">
              <a:rPr lang="it-IT" altLang="it-IT"/>
              <a:pPr/>
              <a:t>07/05/20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8A62B-BE6C-2B4E-90A9-C4B1A61644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D7E94-A275-814E-AC5E-41B64B82C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A0992D-1E5D-254C-8138-5ED64122C7A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177DB4-92C1-BC46-B9C2-E676E1E68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3DFEFD-1356-FE4F-B8BF-E69A0614AF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354B4B-B593-3641-ADC6-14F30C16F6CD}" type="datetime1">
              <a:rPr lang="it-IT" altLang="it-IT"/>
              <a:pPr/>
              <a:t>07/05/20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C73030E-3445-0C45-A23A-935B006D88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8936FB0-6D91-424F-BA03-02675E592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C1F26-00FE-B34F-B991-E9AD6DA9A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E265-84E6-C54C-9344-A96E9B111D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871F14-7F10-6348-BE24-65A587A14A2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71F14-7F10-6348-BE24-65A587A14A2D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724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C1889A-88D1-5B46-88A6-D63FC8D7A9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9D53C-EFEC-4B4E-A062-78C89A6BE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AE0CCE-162F-534E-9755-CAF6274D0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80524-D050-AA4D-A9FE-D4B3E86499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972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AC99F4-238D-EB4C-8456-45355A5960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E60E45-4128-3146-B5DB-691F79C8F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5C517-F887-8A4B-8DAE-2C73030FE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D4000-F8F1-724A-8E55-0313DA4E76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580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DBFE39-25FA-344B-8181-C23D702AB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4FF878-467F-EB46-83D5-C7F4DD196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00650F-D60C-0B42-BBAE-38D9392F1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523EE7-8CDB-D943-854D-751F689713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8712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10C6FA-8096-194F-BC87-3D5ADD6B57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67E07-62E5-324D-ADFE-0430FF533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B89D15-E08A-C241-B4AE-09FB0DB06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B789C-97C9-7E41-A9D8-7CF1DBE157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5570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DD113D2-3761-5945-B39D-E5502EFA8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38F188-C58D-D544-B44B-EFEC1BC5E3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93953B2-CE4B-A24F-A1F4-AEC2BE4C44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62378-BE55-884A-B5A9-EBCBA8E090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56220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D6E881-160B-4E41-831A-9FBF7773E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91CBBA-51E3-C448-BD0D-424B63569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426AFB-6B19-6D41-928E-D6FFFF1F4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01A00-C6B6-D14D-982F-718E1DD774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506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A89AED-F23A-DA4F-884A-B004909DF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4E9E9-1AC7-B749-9DC1-0BB32383A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AD43F4-9BB8-8B4D-8274-F43660189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4C6AF-3F9B-034D-BCED-27E1FBF47F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700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CF2041-AE94-D24B-B45E-6A3AE3EC4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0FB6AD-6659-A94B-B40D-30F1C075F3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D12B4-F603-4D46-B8CD-20496CF75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C9B9A-71AC-0B4C-9634-E51823559F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818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05F9C-07C7-0D41-BFC5-DF98BC0CE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52880-E2EF-EF45-85BE-B0E2C020D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427BA-6FF0-E34E-AEE4-2273EAB93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97410-DFC4-D74B-A334-A4D7BE4BAB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714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D2EEE6-BCE4-E747-864F-82B46ADABF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49276E-A52C-B243-A967-16F082FB5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89611E-22CD-904F-97A2-44448550B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105C0-1A01-244C-AD2A-6382E89B0A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97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52B951-4511-6548-9085-CAD8BE808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0F42A7-3C57-9C40-8BF5-923B964A11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407858-7F0D-9548-AE1B-28300945C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BB90-B558-D448-985A-5AB188EB03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2404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27E43C-87A9-5F4A-B0F0-9593317CF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B5CE36-910A-564D-AC4B-1E913B62C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8199DB-DF11-394B-9FDC-8C231CF4F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0FE58-43B6-9E42-9934-CBF7C133237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600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D7263-2CB7-EB41-9AE3-4130E2B2D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9D7E83-E29D-D048-BAB4-9DDDECD0D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38BD8-E23E-934A-B808-D8DAF9800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27FFB-3182-7441-AC5A-9F215F26D4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05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7071F-671E-7744-9097-17280848A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9F6D4-F0C3-CC46-8D08-A1F9AB393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3A1AE-E50A-8949-8E68-3312ABF52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FB520-F460-8A48-A86C-12F1C589D1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242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2E7A89-920D-AC4F-ABC1-67AD3BBC3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7200D8-8C66-E142-B157-D4EA82D8B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FF57AD-DBCA-C041-84B2-EFB4C1C5F7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9B8EC7-904A-9349-AB53-CF1085F1F07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1DBE29-7772-4248-964C-EE0E0FEB15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650C85-92A9-9A4D-929B-85BAA75F941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wise.com/Aaron_Levenstei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80C78F6-AB02-D74C-A725-32E2A7644B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5616" y="1412776"/>
            <a:ext cx="7239000" cy="2160588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Moda e mediana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E2E93BEC-D1A6-404D-A95A-A6EE2DBA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6C94FDA-BF70-C348-B19C-26254AFD9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E3089C4-37C2-B547-801E-A9C35685BE91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6575F9-E4DE-9542-9DA2-C3A183515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420168"/>
            <a:ext cx="7848600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trovare la mediana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1B8BABFF-F245-894E-8946-D824498C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199" y="6386018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980F21B4-6EC7-A440-A2FC-DCE2FF71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45DAE9-F8EF-8A4F-9C51-67FEAAFD7F57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5605" name="TextBox 10">
            <a:extLst>
              <a:ext uri="{FF2B5EF4-FFF2-40B4-BE49-F238E27FC236}">
                <a16:creationId xmlns:a16="http://schemas.microsoft.com/office/drawing/2014/main" id="{B5BF14C9-619F-4F45-9D66-79E2F6846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42" y="1981720"/>
            <a:ext cx="79408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/>
              <a:t>Si scrivono i dati in ordine crescente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rgbClr val="FF0000"/>
                </a:solidFill>
              </a:rPr>
              <a:t>La mediana </a:t>
            </a:r>
            <a:r>
              <a:rPr lang="it-IT" altLang="it-IT" b="1" dirty="0"/>
              <a:t>è il dato che occupa il posto centrale</a:t>
            </a:r>
          </a:p>
        </p:txBody>
      </p:sp>
      <p:pic>
        <p:nvPicPr>
          <p:cNvPr id="25606" name="Picture 16" descr="Immagine 1.png">
            <a:extLst>
              <a:ext uri="{FF2B5EF4-FFF2-40B4-BE49-F238E27FC236}">
                <a16:creationId xmlns:a16="http://schemas.microsoft.com/office/drawing/2014/main" id="{2D951C08-8514-0B4B-B530-FC1DD14C4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3212755"/>
            <a:ext cx="8518525" cy="35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CC33AE-DAE8-AC47-95E0-84ED904B49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3181" y="2743200"/>
            <a:ext cx="2048319" cy="571429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Process 27">
            <a:extLst>
              <a:ext uri="{FF2B5EF4-FFF2-40B4-BE49-F238E27FC236}">
                <a16:creationId xmlns:a16="http://schemas.microsoft.com/office/drawing/2014/main" id="{3F87C2D4-F992-6B45-B45F-56B5CCE0E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2043744"/>
            <a:ext cx="2880320" cy="421808"/>
          </a:xfrm>
          <a:prstGeom prst="flowChartProcess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25609" name="TextBox 29">
            <a:extLst>
              <a:ext uri="{FF2B5EF4-FFF2-40B4-BE49-F238E27FC236}">
                <a16:creationId xmlns:a16="http://schemas.microsoft.com/office/drawing/2014/main" id="{6687DBDE-B2F0-4947-9115-0EC14796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84" y="1463275"/>
            <a:ext cx="472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A. Numero dispari di dati</a:t>
            </a:r>
          </a:p>
        </p:txBody>
      </p:sp>
      <p:sp>
        <p:nvSpPr>
          <p:cNvPr id="25610" name="Rectangle 31">
            <a:extLst>
              <a:ext uri="{FF2B5EF4-FFF2-40B4-BE49-F238E27FC236}">
                <a16:creationId xmlns:a16="http://schemas.microsoft.com/office/drawing/2014/main" id="{7FF07063-9A8B-CE47-9A84-E8B17C452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61" y="3898484"/>
            <a:ext cx="3379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B. Numero pari di dati</a:t>
            </a:r>
          </a:p>
        </p:txBody>
      </p:sp>
      <p:sp>
        <p:nvSpPr>
          <p:cNvPr id="25611" name="TextBox 33">
            <a:extLst>
              <a:ext uri="{FF2B5EF4-FFF2-40B4-BE49-F238E27FC236}">
                <a16:creationId xmlns:a16="http://schemas.microsoft.com/office/drawing/2014/main" id="{80A591CF-1077-9740-9FD8-DD9D158E9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7" y="4381753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altLang="it-IT" b="1" dirty="0"/>
              <a:t>Si scrivono i dati in ordine crescente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>
                <a:solidFill>
                  <a:srgbClr val="FF0000"/>
                </a:solidFill>
              </a:rPr>
              <a:t>Al posto dei due dati centrali si scrive la loro media </a:t>
            </a:r>
            <a:r>
              <a:rPr lang="it-IT" altLang="it-IT" b="1" dirty="0"/>
              <a:t>aritmetica e si torna al caso 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6575F9-E4DE-9542-9DA2-C3A183515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3783" y="60325"/>
            <a:ext cx="7848600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 trovare la mediana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1B8BABFF-F245-894E-8946-D824498C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980F21B4-6EC7-A440-A2FC-DCE2FF71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45DAE9-F8EF-8A4F-9C51-67FEAAFD7F57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5612" name="Rectangle 38">
            <a:extLst>
              <a:ext uri="{FF2B5EF4-FFF2-40B4-BE49-F238E27FC236}">
                <a16:creationId xmlns:a16="http://schemas.microsoft.com/office/drawing/2014/main" id="{24E04E2D-F017-1542-B866-E978CA0C3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727352"/>
            <a:ext cx="3328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C. Dati divisi in classi</a:t>
            </a:r>
          </a:p>
        </p:txBody>
      </p:sp>
      <p:pic>
        <p:nvPicPr>
          <p:cNvPr id="25613" name="Picture 40" descr="Immagine 2.png">
            <a:extLst>
              <a:ext uri="{FF2B5EF4-FFF2-40B4-BE49-F238E27FC236}">
                <a16:creationId xmlns:a16="http://schemas.microsoft.com/office/drawing/2014/main" id="{AD5E4B2C-E9C3-0544-A8C5-BD894595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81" y="1166984"/>
            <a:ext cx="4032448" cy="347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C9590E-E30A-0A42-BD42-D3963F83E847}"/>
              </a:ext>
            </a:extLst>
          </p:cNvPr>
          <p:cNvSpPr txBox="1"/>
          <p:nvPr/>
        </p:nvSpPr>
        <p:spPr>
          <a:xfrm>
            <a:off x="2285081" y="4782483"/>
            <a:ext cx="4789512" cy="1938992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latin typeface="Chalkboard" panose="03050602040202020205" pitchFamily="66" charset="77"/>
              </a:rPr>
              <a:t>LA MEDIANA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latin typeface="Chalkboard" panose="03050602040202020205" pitchFamily="66" charset="77"/>
              </a:rPr>
              <a:t>fissa l’attenzione sull’ordine crescente dei dati;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latin typeface="Chalkboard" panose="03050602040202020205" pitchFamily="66" charset="77"/>
              </a:rPr>
              <a:t>divide i dati in due gruppi ugualmente numerosi.</a:t>
            </a:r>
          </a:p>
        </p:txBody>
      </p:sp>
    </p:spTree>
    <p:extLst>
      <p:ext uri="{BB962C8B-B14F-4D97-AF65-F5344CB8AC3E}">
        <p14:creationId xmlns:p14="http://schemas.microsoft.com/office/powerpoint/2010/main" val="335078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A154F8B-D2A6-3E41-AC07-F53FD92E1B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2036" y="692696"/>
            <a:ext cx="8354764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Vocabolario statistico</a:t>
            </a:r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80386343-B84C-B946-BDF9-106E232A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FE1F54B5-07B7-5B4E-A75D-2205A0B9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EE8F6D-359C-564E-8C7C-81BA3105652D}" type="slidenum">
              <a:rPr lang="it-IT" altLang="it-IT" sz="1400"/>
              <a:pPr eaLnBrk="1" hangingPunct="1"/>
              <a:t>12</a:t>
            </a:fld>
            <a:endParaRPr lang="it-IT" altLang="it-IT" sz="1400"/>
          </a:p>
        </p:txBody>
      </p:sp>
      <p:sp>
        <p:nvSpPr>
          <p:cNvPr id="29705" name="TextBox 39">
            <a:extLst>
              <a:ext uri="{FF2B5EF4-FFF2-40B4-BE49-F238E27FC236}">
                <a16:creationId xmlns:a16="http://schemas.microsoft.com/office/drawing/2014/main" id="{78DB3D92-91EE-1842-9306-6A3A6622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380700"/>
            <a:ext cx="7859216" cy="954107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latin typeface="Chalkboard" panose="03050602040202020205" pitchFamily="66" charset="77"/>
              </a:rPr>
              <a:t>Media, mediana e moda prendono il nome di</a:t>
            </a:r>
          </a:p>
          <a:p>
            <a:pPr algn="ctr" eaLnBrk="1" hangingPunct="1"/>
            <a:r>
              <a:rPr lang="it-IT" altLang="it-IT" sz="2800" b="1" dirty="0">
                <a:latin typeface="Chalkboard" panose="03050602040202020205" pitchFamily="66" charset="77"/>
              </a:rPr>
              <a:t>Valori medi</a:t>
            </a:r>
          </a:p>
        </p:txBody>
      </p:sp>
    </p:spTree>
    <p:extLst>
      <p:ext uri="{BB962C8B-B14F-4D97-AF65-F5344CB8AC3E}">
        <p14:creationId xmlns:p14="http://schemas.microsoft.com/office/powerpoint/2010/main" val="196024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6575F9-E4DE-9542-9DA2-C3A183515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85304" y="1988840"/>
            <a:ext cx="6067016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Valori medi e diagrammi con foglio di calcolo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1B8BABFF-F245-894E-8946-D824498C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980F21B4-6EC7-A440-A2FC-DCE2FF71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45DAE9-F8EF-8A4F-9C51-67FEAAFD7F57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80200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C9579CD-4577-3A49-8DC7-6BE0DCC405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4177" y="577056"/>
            <a:ext cx="8153400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Moda e mediana con il foglio di calcolo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7C6C6B1D-817F-DC49-9B26-A94DB56F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D0BE044E-8814-E048-8D30-1EAD747B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4C6382-ED5D-714C-B764-86CD8E81F055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sp>
        <p:nvSpPr>
          <p:cNvPr id="26629" name="TextBox 13">
            <a:extLst>
              <a:ext uri="{FF2B5EF4-FFF2-40B4-BE49-F238E27FC236}">
                <a16:creationId xmlns:a16="http://schemas.microsoft.com/office/drawing/2014/main" id="{08635BD8-C5B3-A748-9122-A4839709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72" y="1575253"/>
            <a:ext cx="4127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08000"/>
                </a:solidFill>
              </a:rPr>
              <a:t>4 e 7 hanno frequenza massima</a:t>
            </a:r>
          </a:p>
        </p:txBody>
      </p:sp>
      <p:pic>
        <p:nvPicPr>
          <p:cNvPr id="26630" name="Picture 16" descr="Immagine 11.png">
            <a:extLst>
              <a:ext uri="{FF2B5EF4-FFF2-40B4-BE49-F238E27FC236}">
                <a16:creationId xmlns:a16="http://schemas.microsoft.com/office/drawing/2014/main" id="{FFF0DC9F-5188-6947-84AC-DCC91C10E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92911"/>
            <a:ext cx="3865191" cy="186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7">
            <a:extLst>
              <a:ext uri="{FF2B5EF4-FFF2-40B4-BE49-F238E27FC236}">
                <a16:creationId xmlns:a16="http://schemas.microsoft.com/office/drawing/2014/main" id="{4D6A4DFC-C86F-4541-B727-B144AABA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547474"/>
            <a:ext cx="3043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08000"/>
                </a:solidFill>
              </a:rPr>
              <a:t>I dati non sono ordinati</a:t>
            </a:r>
          </a:p>
        </p:txBody>
      </p:sp>
      <p:pic>
        <p:nvPicPr>
          <p:cNvPr id="26632" name="Picture 18" descr="Immagine 12.png">
            <a:extLst>
              <a:ext uri="{FF2B5EF4-FFF2-40B4-BE49-F238E27FC236}">
                <a16:creationId xmlns:a16="http://schemas.microsoft.com/office/drawing/2014/main" id="{DED058CA-4BE6-4440-8890-78F9D1F02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4"/>
          <a:stretch>
            <a:fillRect/>
          </a:stretch>
        </p:blipFill>
        <p:spPr bwMode="auto">
          <a:xfrm>
            <a:off x="5102739" y="1917351"/>
            <a:ext cx="3583912" cy="280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19">
            <a:extLst>
              <a:ext uri="{FF2B5EF4-FFF2-40B4-BE49-F238E27FC236}">
                <a16:creationId xmlns:a16="http://schemas.microsoft.com/office/drawing/2014/main" id="{74BC4D7B-33E4-1344-915C-331368ACD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62" y="3933089"/>
            <a:ext cx="3968688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Sono indicati i due dati modali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49FCCB-7CAF-9C4C-8BF0-CC27D3C6121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2324100" y="3247336"/>
            <a:ext cx="8382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TextBox 23">
            <a:extLst>
              <a:ext uri="{FF2B5EF4-FFF2-40B4-BE49-F238E27FC236}">
                <a16:creationId xmlns:a16="http://schemas.microsoft.com/office/drawing/2014/main" id="{7BBC21AC-A68E-9E40-80D8-DF37A2B1C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419" y="3207929"/>
            <a:ext cx="1907232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È indicata correttamente</a:t>
            </a:r>
          </a:p>
          <a:p>
            <a:pPr eaLnBrk="1" hangingPunct="1"/>
            <a:r>
              <a:rPr lang="it-IT" altLang="it-IT" sz="2000" b="1" dirty="0"/>
              <a:t>la mediana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2F52B4-7FC0-0748-8BCC-A9E1DE83E93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52612" y="2903129"/>
            <a:ext cx="990600" cy="304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TextBox 29">
            <a:extLst>
              <a:ext uri="{FF2B5EF4-FFF2-40B4-BE49-F238E27FC236}">
                <a16:creationId xmlns:a16="http://schemas.microsoft.com/office/drawing/2014/main" id="{639A6CFA-813F-9B49-99F1-99A851943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47489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000FF"/>
                </a:solidFill>
              </a:rPr>
              <a:t>Per determinare la moda con il foglio di calcolo</a:t>
            </a:r>
          </a:p>
        </p:txBody>
      </p:sp>
      <p:pic>
        <p:nvPicPr>
          <p:cNvPr id="26638" name="Picture 30" descr="Immagine 14.png">
            <a:extLst>
              <a:ext uri="{FF2B5EF4-FFF2-40B4-BE49-F238E27FC236}">
                <a16:creationId xmlns:a16="http://schemas.microsoft.com/office/drawing/2014/main" id="{82BDA5E9-88D2-924E-8468-EEE974998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0" b="5251"/>
          <a:stretch>
            <a:fillRect/>
          </a:stretch>
        </p:blipFill>
        <p:spPr bwMode="auto">
          <a:xfrm>
            <a:off x="686559" y="5528618"/>
            <a:ext cx="2056641" cy="53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Box 31">
            <a:extLst>
              <a:ext uri="{FF2B5EF4-FFF2-40B4-BE49-F238E27FC236}">
                <a16:creationId xmlns:a16="http://schemas.microsoft.com/office/drawing/2014/main" id="{DB433A2F-19DD-8249-8B66-206B0D4EC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29900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000FF"/>
                </a:solidFill>
              </a:rPr>
              <a:t>Per determinare la mediana con il foglio di calcolo</a:t>
            </a:r>
          </a:p>
        </p:txBody>
      </p:sp>
      <p:pic>
        <p:nvPicPr>
          <p:cNvPr id="26640" name="Picture 32" descr="Immagine 15.png">
            <a:extLst>
              <a:ext uri="{FF2B5EF4-FFF2-40B4-BE49-F238E27FC236}">
                <a16:creationId xmlns:a16="http://schemas.microsoft.com/office/drawing/2014/main" id="{B53A5E55-0CFC-2141-8BD6-760C9A3016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3" b="-14"/>
          <a:stretch>
            <a:fillRect/>
          </a:stretch>
        </p:blipFill>
        <p:spPr bwMode="auto">
          <a:xfrm>
            <a:off x="5724128" y="5565663"/>
            <a:ext cx="2323784" cy="45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0C06534-7A4C-BB48-BB9A-16FFCFBE56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52600" y="381000"/>
            <a:ext cx="5334000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Valori medi a confronto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17365DB9-52B9-FF43-9F68-793D4ECE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A0FD5CE9-CE02-1643-8ECE-FA0C2346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D677AA-873D-6B4F-9B73-021F8C041318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sp>
        <p:nvSpPr>
          <p:cNvPr id="27653" name="TextBox 20">
            <a:extLst>
              <a:ext uri="{FF2B5EF4-FFF2-40B4-BE49-F238E27FC236}">
                <a16:creationId xmlns:a16="http://schemas.microsoft.com/office/drawing/2014/main" id="{9D8B9426-D83F-3244-803E-1A4E32EA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95400"/>
            <a:ext cx="243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06600"/>
                </a:solidFill>
              </a:rPr>
              <a:t>Sostituisco 10 con il dato anomalo </a:t>
            </a:r>
            <a:r>
              <a:rPr lang="it-IT" altLang="it-IT" sz="20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654" name="TextBox 21">
            <a:extLst>
              <a:ext uri="{FF2B5EF4-FFF2-40B4-BE49-F238E27FC236}">
                <a16:creationId xmlns:a16="http://schemas.microsoft.com/office/drawing/2014/main" id="{E402F248-224B-AE4C-910F-F3087ABA3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00" y="1319205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dirty="0">
                <a:solidFill>
                  <a:srgbClr val="006600"/>
                </a:solidFill>
              </a:rPr>
              <a:t>Diagramma e valori medi di 25 voti</a:t>
            </a:r>
            <a:endParaRPr lang="it-IT" altLang="it-IT" sz="2000" b="1" dirty="0">
              <a:solidFill>
                <a:srgbClr val="FF0000"/>
              </a:solidFill>
            </a:endParaRPr>
          </a:p>
        </p:txBody>
      </p:sp>
      <p:pic>
        <p:nvPicPr>
          <p:cNvPr id="27655" name="Picture 25" descr="Immagine 17.png">
            <a:extLst>
              <a:ext uri="{FF2B5EF4-FFF2-40B4-BE49-F238E27FC236}">
                <a16:creationId xmlns:a16="http://schemas.microsoft.com/office/drawing/2014/main" id="{20E18D56-10EA-BF46-ABED-F2FD467F8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0"/>
          <a:stretch>
            <a:fillRect/>
          </a:stretch>
        </p:blipFill>
        <p:spPr bwMode="auto">
          <a:xfrm>
            <a:off x="5268779" y="1941512"/>
            <a:ext cx="3716956" cy="80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6" descr="Immagine 18.png">
            <a:extLst>
              <a:ext uri="{FF2B5EF4-FFF2-40B4-BE49-F238E27FC236}">
                <a16:creationId xmlns:a16="http://schemas.microsoft.com/office/drawing/2014/main" id="{9B790A01-35C8-EE48-94DD-D4854068A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" y="2012504"/>
            <a:ext cx="3684476" cy="9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7" descr="Immagine 20.png">
            <a:extLst>
              <a:ext uri="{FF2B5EF4-FFF2-40B4-BE49-F238E27FC236}">
                <a16:creationId xmlns:a16="http://schemas.microsoft.com/office/drawing/2014/main" id="{CFD34C0B-FCA4-D245-9871-6BD60B6F7A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4038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4" descr="Immagine 16.png">
            <a:extLst>
              <a:ext uri="{FF2B5EF4-FFF2-40B4-BE49-F238E27FC236}">
                <a16:creationId xmlns:a16="http://schemas.microsoft.com/office/drawing/2014/main" id="{F3C37A62-F46D-2E48-8AE2-E1A5801F5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3276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Box 35">
            <a:extLst>
              <a:ext uri="{FF2B5EF4-FFF2-40B4-BE49-F238E27FC236}">
                <a16:creationId xmlns:a16="http://schemas.microsoft.com/office/drawing/2014/main" id="{F1D809EF-7CA5-5146-AB71-76E0B8B66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937668"/>
            <a:ext cx="4390988" cy="830997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b="1" dirty="0">
                <a:latin typeface="Chalkboard" panose="03050602040202020205" pitchFamily="66" charset="77"/>
              </a:rPr>
              <a:t>Solo la media è influenzata dal dato anomalo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D7FAE2-120F-AA42-A24C-1C2D272FEB87}"/>
              </a:ext>
            </a:extLst>
          </p:cNvPr>
          <p:cNvCxnSpPr>
            <a:cxnSpLocks noChangeShapeType="1"/>
            <a:stCxn id="27659" idx="3"/>
          </p:cNvCxnSpPr>
          <p:nvPr/>
        </p:nvCxnSpPr>
        <p:spPr bwMode="auto">
          <a:xfrm flipV="1">
            <a:off x="5938652" y="2636915"/>
            <a:ext cx="2748148" cy="71625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39">
            <a:extLst>
              <a:ext uri="{FF2B5EF4-FFF2-40B4-BE49-F238E27FC236}">
                <a16:creationId xmlns:a16="http://schemas.microsoft.com/office/drawing/2014/main" id="{7EC32632-AC41-6B45-A841-2B3B5904F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608" y="5965697"/>
            <a:ext cx="4381500" cy="707886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Chalkboard" panose="03050602040202020205" pitchFamily="66" charset="77"/>
              </a:rPr>
              <a:t>Per vedere il dato anomalo debbo modificare la scala del grafico</a:t>
            </a:r>
          </a:p>
        </p:txBody>
      </p:sp>
      <p:cxnSp>
        <p:nvCxnSpPr>
          <p:cNvPr id="15" name="Straight Arrow Connector 37">
            <a:extLst>
              <a:ext uri="{FF2B5EF4-FFF2-40B4-BE49-F238E27FC236}">
                <a16:creationId xmlns:a16="http://schemas.microsoft.com/office/drawing/2014/main" id="{37BD0FC0-074A-7549-848A-36FCBC9F142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074108" y="5748378"/>
            <a:ext cx="1612692" cy="925205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5373A4C-6578-674C-BE3F-204877FDB1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98158"/>
            <a:ext cx="9144000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Valori medi e diagrammi a confronto</a:t>
            </a: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20131121-AAF8-E045-9113-BFCCBA37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A1C36196-DCAF-CF42-8C4A-DCEC2C68E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F64B44-3890-3D4C-B14D-95F72DF5B3E6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sp>
        <p:nvSpPr>
          <p:cNvPr id="28677" name="TextBox 20">
            <a:extLst>
              <a:ext uri="{FF2B5EF4-FFF2-40B4-BE49-F238E27FC236}">
                <a16:creationId xmlns:a16="http://schemas.microsoft.com/office/drawing/2014/main" id="{E27CFCA0-1721-7F44-8517-69B364D59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580" y="996126"/>
            <a:ext cx="7560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6600"/>
                </a:solidFill>
              </a:rPr>
              <a:t>Un esempio di dati con Media, Mediana e Moda = 6</a:t>
            </a: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28681" name="TextBox 39">
            <a:extLst>
              <a:ext uri="{FF2B5EF4-FFF2-40B4-BE49-F238E27FC236}">
                <a16:creationId xmlns:a16="http://schemas.microsoft.com/office/drawing/2014/main" id="{CEAF5B8D-115E-7643-90D9-62A032A49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17" y="5352871"/>
            <a:ext cx="6552728" cy="1200329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Chalkboard" panose="03050602040202020205" pitchFamily="66" charset="77"/>
              </a:rPr>
              <a:t>I tre i valori medi fanno pensare a una classe mediamente sufficiente, ma il grafico evidenzia la metà classe insufficiente.</a:t>
            </a:r>
          </a:p>
        </p:txBody>
      </p:sp>
      <p:pic>
        <p:nvPicPr>
          <p:cNvPr id="28682" name="Picture 13" descr="Immagine 21.png">
            <a:extLst>
              <a:ext uri="{FF2B5EF4-FFF2-40B4-BE49-F238E27FC236}">
                <a16:creationId xmlns:a16="http://schemas.microsoft.com/office/drawing/2014/main" id="{A44B9116-F7DB-674C-B647-8B848C6C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59728"/>
            <a:ext cx="4680520" cy="104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5" descr="Immagine 19.png">
            <a:extLst>
              <a:ext uri="{FF2B5EF4-FFF2-40B4-BE49-F238E27FC236}">
                <a16:creationId xmlns:a16="http://schemas.microsoft.com/office/drawing/2014/main" id="{56B59000-B185-A244-AC84-57558CAE2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513" y="2718977"/>
            <a:ext cx="4824536" cy="25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A154F8B-D2A6-3E41-AC07-F53FD92E1B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381000"/>
            <a:ext cx="8354764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Valori medi e diagrammi a confronto</a:t>
            </a:r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80386343-B84C-B946-BDF9-106E232A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FE1F54B5-07B7-5B4E-A75D-2205A0B9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EE8F6D-359C-564E-8C7C-81BA3105652D}" type="slidenum">
              <a:rPr lang="it-IT" altLang="it-IT" sz="1400"/>
              <a:pPr eaLnBrk="1" hangingPunct="1"/>
              <a:t>17</a:t>
            </a:fld>
            <a:endParaRPr lang="it-IT" altLang="it-IT" sz="1400"/>
          </a:p>
        </p:txBody>
      </p:sp>
      <p:sp>
        <p:nvSpPr>
          <p:cNvPr id="29701" name="TextBox 20">
            <a:extLst>
              <a:ext uri="{FF2B5EF4-FFF2-40B4-BE49-F238E27FC236}">
                <a16:creationId xmlns:a16="http://schemas.microsoft.com/office/drawing/2014/main" id="{072C4015-83D4-DE4F-A7C6-32F824BDF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513" y="1157168"/>
            <a:ext cx="733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6600"/>
                </a:solidFill>
              </a:rPr>
              <a:t>Un esempio di dati con mediana = 6  e moda = 7</a:t>
            </a:r>
            <a:endParaRPr lang="it-IT" altLang="it-IT" b="1" dirty="0">
              <a:solidFill>
                <a:srgbClr val="FF0000"/>
              </a:solidFill>
            </a:endParaRPr>
          </a:p>
        </p:txBody>
      </p:sp>
      <p:sp>
        <p:nvSpPr>
          <p:cNvPr id="29705" name="TextBox 39">
            <a:extLst>
              <a:ext uri="{FF2B5EF4-FFF2-40B4-BE49-F238E27FC236}">
                <a16:creationId xmlns:a16="http://schemas.microsoft.com/office/drawing/2014/main" id="{78DB3D92-91EE-1842-9306-6A3A66222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824" y="5705346"/>
            <a:ext cx="6505004" cy="461665"/>
          </a:xfrm>
          <a:prstGeom prst="rect">
            <a:avLst/>
          </a:prstGeom>
          <a:solidFill>
            <a:srgbClr val="FFFFCC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Chalkboard" panose="03050602040202020205" pitchFamily="66" charset="77"/>
              </a:rPr>
              <a:t>La media è 5,8, che non fa parte dei dati</a:t>
            </a:r>
          </a:p>
        </p:txBody>
      </p:sp>
      <p:pic>
        <p:nvPicPr>
          <p:cNvPr id="29706" name="Picture 11" descr="Immagine 23.png">
            <a:extLst>
              <a:ext uri="{FF2B5EF4-FFF2-40B4-BE49-F238E27FC236}">
                <a16:creationId xmlns:a16="http://schemas.microsoft.com/office/drawing/2014/main" id="{66DD5645-36D3-4F4A-86A6-A2BF87E89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61" y="2743993"/>
            <a:ext cx="4514413" cy="288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 descr="Immagine 24.png">
            <a:extLst>
              <a:ext uri="{FF2B5EF4-FFF2-40B4-BE49-F238E27FC236}">
                <a16:creationId xmlns:a16="http://schemas.microsoft.com/office/drawing/2014/main" id="{E2C896F8-A718-4E4A-9757-B598EA3D4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68" y="1709201"/>
            <a:ext cx="4191000" cy="93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43BBA9F-67AD-6A45-B275-49B8465178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6658" y="360945"/>
            <a:ext cx="7128792" cy="685800"/>
          </a:xfrm>
        </p:spPr>
        <p:txBody>
          <a:bodyPr/>
          <a:lstStyle/>
          <a:p>
            <a:pPr marL="9525" indent="-9525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confronto fra media, mediana e moda</a:t>
            </a:r>
          </a:p>
        </p:txBody>
      </p:sp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C9B2B4E4-8389-F742-8B3C-927952DA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DD69B5EC-5817-8643-B54E-52DB6EEE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4F13B4-A884-DF4C-8BF8-A859BC64D4A0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30725" name="TextBox 15">
            <a:extLst>
              <a:ext uri="{FF2B5EF4-FFF2-40B4-BE49-F238E27FC236}">
                <a16:creationId xmlns:a16="http://schemas.microsoft.com/office/drawing/2014/main" id="{1807E918-35E2-E54B-8EAC-D8452280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602" y="1368521"/>
            <a:ext cx="5383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Ragazzi e ragazze di uguale altezza sono uno dietro l’altro</a:t>
            </a:r>
          </a:p>
        </p:txBody>
      </p:sp>
      <p:pic>
        <p:nvPicPr>
          <p:cNvPr id="30726" name="Picture 16" descr="Val_medi_small.jpg">
            <a:extLst>
              <a:ext uri="{FF2B5EF4-FFF2-40B4-BE49-F238E27FC236}">
                <a16:creationId xmlns:a16="http://schemas.microsoft.com/office/drawing/2014/main" id="{BD703CB5-6812-B946-BAA9-2358C30FC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554" y="2086273"/>
            <a:ext cx="4445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17">
            <a:extLst>
              <a:ext uri="{FF2B5EF4-FFF2-40B4-BE49-F238E27FC236}">
                <a16:creationId xmlns:a16="http://schemas.microsoft.com/office/drawing/2014/main" id="{694FAEF4-B3AC-5B4B-B121-160EF9F6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783560"/>
            <a:ext cx="8627683" cy="461665"/>
          </a:xfrm>
          <a:prstGeom prst="rect">
            <a:avLst/>
          </a:prstGeom>
          <a:solidFill>
            <a:srgbClr val="FFFFF3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Nessun ragazzo del gruppo ha l’altezza media di 130,4 cm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BB10800-CBB9-4A4F-96DA-CD68F74247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6792" y="75922"/>
            <a:ext cx="6336704" cy="990600"/>
          </a:xfrm>
        </p:spPr>
        <p:txBody>
          <a:bodyPr/>
          <a:lstStyle/>
          <a:p>
            <a:pPr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non basta la media? 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F439AEBA-8CF7-0E4E-B4D6-80BFCEC6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CA4C9A0E-7146-1341-B7EA-EF77CCFE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264AB4-10E2-B443-B05F-D97C435A13F5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19461" name="Rectangle 6">
            <a:extLst>
              <a:ext uri="{FF2B5EF4-FFF2-40B4-BE49-F238E27FC236}">
                <a16:creationId xmlns:a16="http://schemas.microsoft.com/office/drawing/2014/main" id="{0AFAA51C-3D01-EB4C-B617-2814AB5CF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480253"/>
            <a:ext cx="8001000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2136B9"/>
                </a:solidFill>
              </a:rPr>
              <a:t>la media sintetizza solo dati quantitativi;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2136B9"/>
                </a:solidFill>
              </a:rPr>
              <a:t>la media  è influenzata anche da un solo dato anomalo;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2136B9"/>
                </a:solidFill>
              </a:rPr>
              <a:t>la media ‘considera tutti uguali’;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2136B9"/>
                </a:solidFill>
              </a:rPr>
              <a:t> ….. 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9A13D7E-EC74-0E4D-8EE1-6B69FB1F8C24}"/>
              </a:ext>
            </a:extLst>
          </p:cNvPr>
          <p:cNvSpPr/>
          <p:nvPr/>
        </p:nvSpPr>
        <p:spPr>
          <a:xfrm>
            <a:off x="683568" y="1171929"/>
            <a:ext cx="72831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400" b="1" dirty="0"/>
              <a:t>Grafici e tabelle sono lunghi da leggere e da riprodurre per analizzare le risposte di una collettività, perciò si cerca di sintetizzare tutte le risposte con un solo dato.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Il più noto è la media</a:t>
            </a:r>
            <a:r>
              <a:rPr lang="it-IT" sz="2400" b="1" dirty="0"/>
              <a:t>. </a:t>
            </a:r>
          </a:p>
          <a:p>
            <a:r>
              <a:rPr lang="it-IT" sz="2400" b="1" dirty="0"/>
              <a:t>Ma la media ha delle limitazioni: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EA1519A-DFD4-3F43-8748-E192CAB40C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304800"/>
            <a:ext cx="6400800" cy="990600"/>
          </a:xfrm>
        </p:spPr>
        <p:txBody>
          <a:bodyPr/>
          <a:lstStyle/>
          <a:p>
            <a:pPr algn="l"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Hanno detto sulla statistica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A87EE892-5191-184F-842B-764D29EB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403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598BAA7E-D2A3-6848-A298-3E91C645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5C7A2B-B61A-A041-9AA5-2DC14EA78300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AA60ED94-8A22-7649-913C-DDCA65462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295400"/>
            <a:ext cx="8001000" cy="1816100"/>
          </a:xfrm>
          <a:prstGeom prst="rect">
            <a:avLst/>
          </a:prstGeom>
          <a:solidFill>
            <a:srgbClr val="EAFFDE"/>
          </a:solidFill>
          <a:ln w="31750">
            <a:solidFill>
              <a:srgbClr val="008000">
                <a:alpha val="98822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>
                <a:latin typeface="Lucida Calligraphy" panose="03010101010101010101" pitchFamily="66" charset="77"/>
              </a:rPr>
              <a:t>Le statistiche sono come i bikini. </a:t>
            </a:r>
          </a:p>
          <a:p>
            <a:pPr eaLnBrk="1" hangingPunct="1"/>
            <a:r>
              <a:rPr lang="it-IT" altLang="it-IT" sz="2800">
                <a:latin typeface="Lucida Calligraphy" panose="03010101010101010101" pitchFamily="66" charset="77"/>
              </a:rPr>
              <a:t>Ciò che rivelano è suggestivo, ma ciò che nascondono è vitale.</a:t>
            </a:r>
          </a:p>
          <a:p>
            <a:pPr eaLnBrk="1" hangingPunct="1"/>
            <a:r>
              <a:rPr lang="it-IT" altLang="it-IT" sz="2800" i="1">
                <a:latin typeface="Lucida Calligraphy" panose="03010101010101010101" pitchFamily="66" charset="77"/>
              </a:rPr>
              <a:t>Aaron Levenstein</a:t>
            </a:r>
          </a:p>
        </p:txBody>
      </p:sp>
      <p:pic>
        <p:nvPicPr>
          <p:cNvPr id="27654" name="Picture 7" descr="9a19162e6c10488b9d5e365115ce7e90">
            <a:hlinkClick r:id="rId2"/>
            <a:extLst>
              <a:ext uri="{FF2B5EF4-FFF2-40B4-BE49-F238E27FC236}">
                <a16:creationId xmlns:a16="http://schemas.microsoft.com/office/drawing/2014/main" id="{940A649D-4052-F847-8A21-7959D68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>
            <a:extLst>
              <a:ext uri="{FF2B5EF4-FFF2-40B4-BE49-F238E27FC236}">
                <a16:creationId xmlns:a16="http://schemas.microsoft.com/office/drawing/2014/main" id="{FAFA7AE1-1EA3-224D-8E68-6D4650BA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562600"/>
            <a:ext cx="2057400" cy="646113"/>
          </a:xfrm>
          <a:prstGeom prst="rect">
            <a:avLst/>
          </a:prstGeom>
          <a:solidFill>
            <a:srgbClr val="EAFF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/>
              <a:t>Aaron Levenstein</a:t>
            </a:r>
          </a:p>
          <a:p>
            <a:pPr eaLnBrk="1" hangingPunct="1"/>
            <a:r>
              <a:rPr lang="it-IT" altLang="it-IT" sz="1800"/>
              <a:t>1930 – 1966</a:t>
            </a:r>
          </a:p>
          <a:p>
            <a:pPr eaLnBrk="1" hangingPunct="1"/>
            <a:endParaRPr lang="it-IT" altLang="it-IT" sz="1800"/>
          </a:p>
        </p:txBody>
      </p:sp>
      <p:pic>
        <p:nvPicPr>
          <p:cNvPr id="27656" name="Picture 7" descr="piazza-armerina-2.jpg">
            <a:extLst>
              <a:ext uri="{FF2B5EF4-FFF2-40B4-BE49-F238E27FC236}">
                <a16:creationId xmlns:a16="http://schemas.microsoft.com/office/drawing/2014/main" id="{EF4391A3-223F-6940-A8CB-33027047D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3145"/>
          <a:stretch>
            <a:fillRect/>
          </a:stretch>
        </p:blipFill>
        <p:spPr bwMode="auto">
          <a:xfrm>
            <a:off x="1371600" y="3429000"/>
            <a:ext cx="3368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8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8A6B5D5-7A93-BE42-AEBC-671BA44AEC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03848" y="980728"/>
            <a:ext cx="2022376" cy="914400"/>
          </a:xfrm>
        </p:spPr>
        <p:txBody>
          <a:bodyPr/>
          <a:lstStyle/>
          <a:p>
            <a:pPr marL="2244725" indent="-22447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08B47087-CE07-9C4A-A294-96113CCF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CFA27531-CF8E-9841-BB73-CD64E769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204864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Completa la scheda di lavoro per sintetizzare con altri valori medi gli esiti di una piccola indagine statistica.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1276AF46-BB76-6844-B894-7DCBFC21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2FCA25-F848-B847-8D7C-4B3B09C272CC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28F8355-EF47-D84D-AE2E-5F976FFC61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1680" y="988168"/>
            <a:ext cx="5539308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trovato?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D6B53021-583E-E64E-976C-D333AE7F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8CE958-B246-2340-9152-96E688F5A474}"/>
              </a:ext>
            </a:extLst>
          </p:cNvPr>
          <p:cNvSpPr txBox="1"/>
          <p:nvPr/>
        </p:nvSpPr>
        <p:spPr>
          <a:xfrm>
            <a:off x="609600" y="2348880"/>
            <a:ext cx="8077200" cy="206210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Moda.  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Mediana.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Come esplorare media, mediana e moda con un foglio di calcolo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0F7D97A5-4D31-A24B-8E7F-8004403E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1E8986-3B90-104D-AE14-2A300A350899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28F8355-EF47-D84D-AE2E-5F976FFC61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3608" y="2564904"/>
            <a:ext cx="7089870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Riflessioni sul lavoro svolto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D6B53021-583E-E64E-976C-D333AE7F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10" name="Slide Number Placeholder 5">
            <a:extLst>
              <a:ext uri="{FF2B5EF4-FFF2-40B4-BE49-F238E27FC236}">
                <a16:creationId xmlns:a16="http://schemas.microsoft.com/office/drawing/2014/main" id="{0F7D97A5-4D31-A24B-8E7F-8004403E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1E8986-3B90-104D-AE14-2A300A350899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8982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1A47E21-0740-F141-AFD1-7DF484908E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848600" cy="914400"/>
          </a:xfrm>
        </p:spPr>
        <p:txBody>
          <a:bodyPr/>
          <a:lstStyle/>
          <a:p>
            <a:pPr marL="9525" indent="-9525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 tabella e diagramma alla moda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1E01532D-DF61-3045-BAD7-5A9AB3A3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BF29D965-9F93-F149-B218-C32CC0F2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29BD7F-4715-4941-A92A-7F9D3D467C23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C083BA-D26A-3A43-BFA9-4AD921D4993A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752600"/>
          <a:ext cx="3581400" cy="222313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5928523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9329547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Materia difficile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Frequenza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4711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Italiano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7989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Matematica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180598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Scienze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57319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Storia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64346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Inglese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9528828"/>
                  </a:ext>
                </a:extLst>
              </a:tr>
            </a:tbl>
          </a:graphicData>
        </a:graphic>
      </p:graphicFrame>
      <p:pic>
        <p:nvPicPr>
          <p:cNvPr id="22556" name="Picture 12" descr="Colonne1.jpg">
            <a:extLst>
              <a:ext uri="{FF2B5EF4-FFF2-40B4-BE49-F238E27FC236}">
                <a16:creationId xmlns:a16="http://schemas.microsoft.com/office/drawing/2014/main" id="{C691710C-9985-F641-84B7-159D155AF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038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TextBox 7">
            <a:extLst>
              <a:ext uri="{FF2B5EF4-FFF2-40B4-BE49-F238E27FC236}">
                <a16:creationId xmlns:a16="http://schemas.microsoft.com/office/drawing/2014/main" id="{BF6E932D-F9F0-D042-85CB-FD2CFCA2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i="1"/>
              <a:t>Le risposte alla domanda: ‘Qual è per te la materia più difficile?’</a:t>
            </a:r>
            <a:r>
              <a:rPr lang="it-IT" altLang="it-IT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08A24C-9836-D544-9862-35D2C939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133600"/>
            <a:ext cx="609600" cy="304800"/>
          </a:xfrm>
          <a:prstGeom prst="ellips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8DCEEA-C59C-294D-9B50-37142240E1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2286000"/>
            <a:ext cx="1371600" cy="762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Line Callout 2 19">
            <a:extLst>
              <a:ext uri="{FF2B5EF4-FFF2-40B4-BE49-F238E27FC236}">
                <a16:creationId xmlns:a16="http://schemas.microsoft.com/office/drawing/2014/main" id="{FD9B44B3-E007-8A4C-86F7-EBCB0DD1DA75}"/>
              </a:ext>
            </a:extLst>
          </p:cNvPr>
          <p:cNvSpPr>
            <a:spLocks/>
          </p:cNvSpPr>
          <p:nvPr/>
        </p:nvSpPr>
        <p:spPr bwMode="auto">
          <a:xfrm>
            <a:off x="381000" y="3962400"/>
            <a:ext cx="1058863" cy="381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95593"/>
              <a:gd name="adj6" fmla="val 1944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61" name="TextBox 20">
            <a:extLst>
              <a:ext uri="{FF2B5EF4-FFF2-40B4-BE49-F238E27FC236}">
                <a16:creationId xmlns:a16="http://schemas.microsoft.com/office/drawing/2014/main" id="{69818A11-2B51-1149-8C93-245154C16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MODA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3271C3-1756-BF45-A821-FD35BCB30876}"/>
              </a:ext>
            </a:extLst>
          </p:cNvPr>
          <p:cNvSpPr txBox="1"/>
          <p:nvPr/>
        </p:nvSpPr>
        <p:spPr>
          <a:xfrm>
            <a:off x="914400" y="4495800"/>
            <a:ext cx="6705600" cy="461963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/>
              <a:t>La MODA è il dato con la frequenza massima</a:t>
            </a:r>
          </a:p>
        </p:txBody>
      </p:sp>
      <p:sp>
        <p:nvSpPr>
          <p:cNvPr id="22564" name="Rectangle 22">
            <a:extLst>
              <a:ext uri="{FF2B5EF4-FFF2-40B4-BE49-F238E27FC236}">
                <a16:creationId xmlns:a16="http://schemas.microsoft.com/office/drawing/2014/main" id="{56C29B40-AB27-8F4B-BD89-A9A274A67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257800"/>
            <a:ext cx="2590800" cy="83026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solidFill>
                  <a:srgbClr val="000000"/>
                </a:solidFill>
                <a:latin typeface="Chalkboard" panose="03050602040202020205" pitchFamily="66" charset="77"/>
              </a:rPr>
              <a:t>Sintetizza anche dati qualitativi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AD842D-9B0C-8B4F-97DE-896D3909BAD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05200" y="4953000"/>
            <a:ext cx="1066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5381B3-6594-2B44-8B59-75FEC289C25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724400" y="4953000"/>
            <a:ext cx="1066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22">
            <a:extLst>
              <a:ext uri="{FF2B5EF4-FFF2-40B4-BE49-F238E27FC236}">
                <a16:creationId xmlns:a16="http://schemas.microsoft.com/office/drawing/2014/main" id="{05BFD1A9-55DD-7E4A-814D-56DF4B2E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63033"/>
            <a:ext cx="3429000" cy="83026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>
                <a:latin typeface="Chalkboard" panose="03050602040202020205" pitchFamily="66" charset="77"/>
              </a:rPr>
              <a:t>Punta l’attenzione sul gruppo più numeroso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2A83646-C13F-E04C-810C-CC6C5A34AF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848600" cy="914400"/>
          </a:xfrm>
        </p:spPr>
        <p:txBody>
          <a:bodyPr/>
          <a:lstStyle/>
          <a:p>
            <a:pPr marL="9525" indent="-9525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Dai diagrammi alla moda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EA6732B2-A445-104B-9857-C1A0065A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E72EDB34-A04F-2340-A8B8-FC43C4D5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CD785A-5B5B-544B-BC10-F5AB1485C401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23557" name="TextBox 7">
            <a:extLst>
              <a:ext uri="{FF2B5EF4-FFF2-40B4-BE49-F238E27FC236}">
                <a16:creationId xmlns:a16="http://schemas.microsoft.com/office/drawing/2014/main" id="{A2F3C222-6A6C-9846-B1DD-5D46013E0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1" y="1027776"/>
            <a:ext cx="627084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000" b="1" i="1" dirty="0"/>
              <a:t>Le risposte alla domanda: </a:t>
            </a:r>
          </a:p>
          <a:p>
            <a:pPr eaLnBrk="1" hangingPunct="1"/>
            <a:r>
              <a:rPr lang="it-IT" altLang="it-IT" sz="2000" b="1" i="1" dirty="0"/>
              <a:t>‘Qual è il tuo voto all’ultima prova di matematica?’</a:t>
            </a:r>
            <a:endParaRPr lang="it-IT" altLang="it-IT" dirty="0"/>
          </a:p>
        </p:txBody>
      </p:sp>
      <p:pic>
        <p:nvPicPr>
          <p:cNvPr id="23558" name="Picture 13" descr="Immagine 3.png">
            <a:extLst>
              <a:ext uri="{FF2B5EF4-FFF2-40B4-BE49-F238E27FC236}">
                <a16:creationId xmlns:a16="http://schemas.microsoft.com/office/drawing/2014/main" id="{7003BAA3-6E63-EB43-A0CE-1DA231F52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7221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Callout 2 14">
            <a:extLst>
              <a:ext uri="{FF2B5EF4-FFF2-40B4-BE49-F238E27FC236}">
                <a16:creationId xmlns:a16="http://schemas.microsoft.com/office/drawing/2014/main" id="{095F4B06-A207-0741-97A3-D035748331C3}"/>
              </a:ext>
            </a:extLst>
          </p:cNvPr>
          <p:cNvSpPr>
            <a:spLocks/>
          </p:cNvSpPr>
          <p:nvPr/>
        </p:nvSpPr>
        <p:spPr bwMode="auto">
          <a:xfrm>
            <a:off x="1219200" y="4648200"/>
            <a:ext cx="914400" cy="381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5838"/>
              <a:gd name="adj6" fmla="val 11794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0" name="TextBox 15">
            <a:extLst>
              <a:ext uri="{FF2B5EF4-FFF2-40B4-BE49-F238E27FC236}">
                <a16:creationId xmlns:a16="http://schemas.microsoft.com/office/drawing/2014/main" id="{BACFD527-DEEE-BF45-B045-A0B7CF8D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648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MODA</a:t>
            </a:r>
          </a:p>
        </p:txBody>
      </p:sp>
      <p:sp>
        <p:nvSpPr>
          <p:cNvPr id="17" name="Line Callout 2 16">
            <a:extLst>
              <a:ext uri="{FF2B5EF4-FFF2-40B4-BE49-F238E27FC236}">
                <a16:creationId xmlns:a16="http://schemas.microsoft.com/office/drawing/2014/main" id="{68582705-D411-164C-A87E-2308713FC531}"/>
              </a:ext>
            </a:extLst>
          </p:cNvPr>
          <p:cNvSpPr>
            <a:spLocks/>
          </p:cNvSpPr>
          <p:nvPr/>
        </p:nvSpPr>
        <p:spPr bwMode="auto">
          <a:xfrm>
            <a:off x="4800600" y="4572000"/>
            <a:ext cx="1058863" cy="381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6468"/>
              <a:gd name="adj6" fmla="val 97815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2" name="TextBox 17">
            <a:extLst>
              <a:ext uri="{FF2B5EF4-FFF2-40B4-BE49-F238E27FC236}">
                <a16:creationId xmlns:a16="http://schemas.microsoft.com/office/drawing/2014/main" id="{41653411-57E4-4D4A-ACD0-DF8BACAF0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72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>
                <a:solidFill>
                  <a:srgbClr val="FF0000"/>
                </a:solidFill>
              </a:rPr>
              <a:t>MODA</a:t>
            </a:r>
          </a:p>
        </p:txBody>
      </p:sp>
      <p:sp>
        <p:nvSpPr>
          <p:cNvPr id="23564" name="Rectangle 22">
            <a:extLst>
              <a:ext uri="{FF2B5EF4-FFF2-40B4-BE49-F238E27FC236}">
                <a16:creationId xmlns:a16="http://schemas.microsoft.com/office/drawing/2014/main" id="{70ACD634-CD0F-AE43-9D03-5BF4478C4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715000"/>
            <a:ext cx="2945904" cy="70802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latin typeface="Chalkboard" panose="03050602040202020205" pitchFamily="66" charset="77"/>
              </a:rPr>
              <a:t>Punta l’attenzione sul gruppo più numeroso </a:t>
            </a:r>
          </a:p>
        </p:txBody>
      </p:sp>
      <p:sp>
        <p:nvSpPr>
          <p:cNvPr id="23565" name="Rectangle 22">
            <a:extLst>
              <a:ext uri="{FF2B5EF4-FFF2-40B4-BE49-F238E27FC236}">
                <a16:creationId xmlns:a16="http://schemas.microsoft.com/office/drawing/2014/main" id="{B28ECAA7-89B0-064A-890E-700AC7EE0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715000"/>
            <a:ext cx="2237184" cy="70802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000000"/>
                </a:solidFill>
                <a:latin typeface="Chalkboard" panose="03050602040202020205" pitchFamily="66" charset="77"/>
              </a:rPr>
              <a:t>Sintetizza anche dati quantitativi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DA3B8D-5038-1C4C-836E-239992D291C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05200" y="5486400"/>
            <a:ext cx="9144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AA6A7E-4A6D-C745-97C4-6CC340015A2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724400" y="5505450"/>
            <a:ext cx="1066800" cy="2095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8">
            <a:extLst>
              <a:ext uri="{FF2B5EF4-FFF2-40B4-BE49-F238E27FC236}">
                <a16:creationId xmlns:a16="http://schemas.microsoft.com/office/drawing/2014/main" id="{A4CA798C-C968-1F4F-93BE-26A37EAA5724}"/>
              </a:ext>
            </a:extLst>
          </p:cNvPr>
          <p:cNvSpPr txBox="1"/>
          <p:nvPr/>
        </p:nvSpPr>
        <p:spPr>
          <a:xfrm>
            <a:off x="1905000" y="5105400"/>
            <a:ext cx="5638800" cy="400050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/>
              <a:t>La MODA è il dato con la frequenza massima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6816671-D7B3-2241-8385-A24CC5DE5E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848600" cy="914400"/>
          </a:xfrm>
        </p:spPr>
        <p:txBody>
          <a:bodyPr/>
          <a:lstStyle/>
          <a:p>
            <a:pPr marL="9525" indent="-9525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quesito</a:t>
            </a: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6C0F2CE9-7000-B948-9EF7-3EC4874F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743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8D75CB69-BCD2-DC4A-B4FE-5C623CF8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574165F-BE10-9E41-A8F1-0A889BE533D1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24581" name="TextBox 7">
            <a:extLst>
              <a:ext uri="{FF2B5EF4-FFF2-40B4-BE49-F238E27FC236}">
                <a16:creationId xmlns:a16="http://schemas.microsoft.com/office/drawing/2014/main" id="{3D054EE9-9695-E645-AFF6-B2176636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>
                <a:solidFill>
                  <a:srgbClr val="0000FF"/>
                </a:solidFill>
              </a:rPr>
              <a:t>Si trova sempre una sola moda nelle risposte di un’indagine statistica? </a:t>
            </a:r>
          </a:p>
        </p:txBody>
      </p:sp>
      <p:sp>
        <p:nvSpPr>
          <p:cNvPr id="24582" name="TextBox 11">
            <a:extLst>
              <a:ext uri="{FF2B5EF4-FFF2-40B4-BE49-F238E27FC236}">
                <a16:creationId xmlns:a16="http://schemas.microsoft.com/office/drawing/2014/main" id="{3FC9C434-82D6-FB42-8BAD-B27D602F2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754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i="1"/>
              <a:t>No, perché è facile costruire un controesempio </a:t>
            </a:r>
          </a:p>
        </p:txBody>
      </p:sp>
      <p:pic>
        <p:nvPicPr>
          <p:cNvPr id="24583" name="Picture 19" descr="Barre_Stat2_Sch1.jpg">
            <a:extLst>
              <a:ext uri="{FF2B5EF4-FFF2-40B4-BE49-F238E27FC236}">
                <a16:creationId xmlns:a16="http://schemas.microsoft.com/office/drawing/2014/main" id="{C048EDD9-D926-1549-838D-3F976EB6D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4143375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90E871B-77DB-E741-BF2B-033A0C882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362200"/>
            <a:ext cx="4038600" cy="3810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/>
              <a:t>Due voti hanno la frequenza massima</a:t>
            </a:r>
            <a:endParaRPr lang="it-IT" altLang="it-IT" sz="180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2C3F357-8494-2D42-A32D-A18C51714BB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095500" y="2781300"/>
            <a:ext cx="609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1E3AE0-FCF2-5A43-885E-AF024DF4F4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2667000"/>
            <a:ext cx="1752600" cy="5334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11075</TotalTime>
  <Words>661</Words>
  <Application>Microsoft Macintosh PowerPoint</Application>
  <PresentationFormat>Presentazione su schermo (4:3)</PresentationFormat>
  <Paragraphs>127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Chalkboard</vt:lpstr>
      <vt:lpstr>Lucida Calligraphy</vt:lpstr>
      <vt:lpstr>Struttura predefinita</vt:lpstr>
      <vt:lpstr>Moda e mediana</vt:lpstr>
      <vt:lpstr>Perché non basta la media? </vt:lpstr>
      <vt:lpstr>Hanno detto sulla statistica</vt:lpstr>
      <vt:lpstr>Attività</vt:lpstr>
      <vt:lpstr>Che cosa hai trovato?</vt:lpstr>
      <vt:lpstr>Riflessioni sul lavoro svolto</vt:lpstr>
      <vt:lpstr>Da tabella e diagramma alla moda</vt:lpstr>
      <vt:lpstr>Dai diagrammi alla moda</vt:lpstr>
      <vt:lpstr>Un quesito</vt:lpstr>
      <vt:lpstr>Per trovare la mediana</vt:lpstr>
      <vt:lpstr>Per trovare la mediana</vt:lpstr>
      <vt:lpstr>Vocabolario statistico</vt:lpstr>
      <vt:lpstr>Valori medi e diagrammi con foglio di calcolo</vt:lpstr>
      <vt:lpstr>Moda e mediana con il foglio di calcolo</vt:lpstr>
      <vt:lpstr>Valori medi a confronto</vt:lpstr>
      <vt:lpstr>Valori medi e diagrammi a confronto</vt:lpstr>
      <vt:lpstr>Valori medi e diagrammi a confronto</vt:lpstr>
      <vt:lpstr>Un confronto fra media, mediana e moda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Tabelle e grafici</dc:title>
  <dc:subject/>
  <dc:creator>Io</dc:creator>
  <cp:keywords/>
  <dc:description/>
  <cp:lastModifiedBy>Microsoft Office User</cp:lastModifiedBy>
  <cp:revision>521</cp:revision>
  <dcterms:created xsi:type="dcterms:W3CDTF">2013-03-05T17:44:59Z</dcterms:created>
  <dcterms:modified xsi:type="dcterms:W3CDTF">2020-05-07T14:22:24Z</dcterms:modified>
  <cp:category/>
</cp:coreProperties>
</file>