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78" r:id="rId4"/>
    <p:sldId id="302" r:id="rId5"/>
    <p:sldId id="304" r:id="rId6"/>
    <p:sldId id="288" r:id="rId7"/>
    <p:sldId id="273" r:id="rId8"/>
    <p:sldId id="299" r:id="rId9"/>
    <p:sldId id="303" r:id="rId10"/>
    <p:sldId id="300" r:id="rId11"/>
    <p:sldId id="274" r:id="rId12"/>
    <p:sldId id="301" r:id="rId13"/>
    <p:sldId id="292" r:id="rId14"/>
    <p:sldId id="293" r:id="rId15"/>
    <p:sldId id="298" r:id="rId16"/>
    <p:sldId id="305" r:id="rId17"/>
    <p:sldId id="296" r:id="rId1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768"/>
    <a:srgbClr val="FFFEE8"/>
    <a:srgbClr val="1642C9"/>
    <a:srgbClr val="E2FFFD"/>
    <a:srgbClr val="AA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03"/>
    <p:restoredTop sz="93238"/>
  </p:normalViewPr>
  <p:slideViewPr>
    <p:cSldViewPr>
      <p:cViewPr varScale="1">
        <p:scale>
          <a:sx n="127" d="100"/>
          <a:sy n="127" d="100"/>
        </p:scale>
        <p:origin x="92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B7FCFC2-C2EB-9D41-9419-55668904D4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AC35CB-2452-AF4D-9A26-1B88516A7C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35FA7-8DE9-A04D-BC37-3F2340A10786}" type="datetime1">
              <a:rPr lang="it-IT" altLang="it-IT"/>
              <a:pPr>
                <a:defRPr/>
              </a:pPr>
              <a:t>24/03/22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C8DBDB33-A877-4547-BF6F-90D2BD4A3C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60D58095-5859-2548-A977-6CB2CF04D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7633C5-8D8E-DD40-AF12-66D9056DDF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0A27E1-AE8E-DD4D-B39C-6E16DA617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1CDA3F-B6ED-B740-8E2E-09D1FD44A5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1CDA3F-B6ED-B740-8E2E-09D1FD44A58A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091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1CDA3F-B6ED-B740-8E2E-09D1FD44A58A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472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1CDA3F-B6ED-B740-8E2E-09D1FD44A58A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372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9741CB8E-D864-7940-9DC6-B1B272603C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E3CE64CD-6E5B-C945-89EF-49512638C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9EC15D1-C821-2A45-9CA1-EBB6447B1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8D3F90-A004-AD49-BF0E-3908FE6E60B4}" type="slidenum">
              <a:rPr lang="it-IT" altLang="it-IT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C56757-9D7F-9A4C-8705-C6975653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1B08-5965-A74B-BD6A-0E79A4A7C075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0E71E1-7B6B-C641-A836-2473D399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175983-50FE-FE4C-A078-4644188B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393D-06D9-DF4B-80B5-503723569E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050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40A993-C2AB-BF43-952A-AFF40955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9D9F-C46E-7540-9AB2-BB68858CBD28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D0B370-DA51-0743-9462-D4E242F5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6BC3B-5856-524F-B48B-9E9BA17E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D7ED-9324-C944-9098-E3EED38185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14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979651-54F7-2B4C-A0D8-1A51F860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6604-0634-1A48-8833-C03128D3EDCB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9F842-B059-BA4F-BE7B-8F9BE31D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2A8D00-E08B-F94D-A769-2D8CF403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05CF-3070-EE4B-A3CB-7863C592CA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995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C4BC98-FA15-A74F-AEFF-6AE4C625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ACFE-F0A7-354C-AB1C-C3ECE0554DBC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6A5A89-9847-004A-A9F3-1D9980FF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F924C4-A3D0-3D4D-BA31-4E7534C0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FF24-50E1-8B4F-9F6C-E913F97F11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938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D777C0-5E6F-5D47-8675-1CE3EE89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75B8-1953-5D4D-B6BB-FD8D8750600B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D6448C-D70B-D647-8B12-DE848FB2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4BA94A-4693-D441-9FBF-AE2211D8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90DA-ED91-CD47-A681-6A60BFA815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275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CC109FC-251C-F344-816E-76297EE5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E0B6-F40B-8541-9C17-681CAA0E53C6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69E8FD7-29F1-1242-9562-12F9E51B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7BB36B2-C921-BE4D-B0B2-2FF31774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8E02-009B-FF4C-92A4-722E4C524E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958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E812608-6D6B-AB4D-B29D-E56FA559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D277-827F-3F40-AA5E-34B5A797BAAD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F2F97BD8-6BF4-964B-84AE-B4D205B7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8273458C-94AD-0C40-B786-F4D868D8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8905-1C7F-1C40-B245-39D4CA39DE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08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7E937FAA-85F2-F646-A51C-CE35D092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30B5-35F8-1C4F-A43C-7A6571D22646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2ACC13B-CC5C-1741-9FD9-0BC73DEA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3D3AF73A-2452-0147-B500-06E5DE17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80382-6E16-9F48-ACF9-D8B098D6C9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808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19EB79F-887E-844E-B71F-DDDD5A43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46E3-0D65-2544-867B-0E064A19FBDC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5A69DEE-7409-2642-8AD7-B0C52E23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FA4A1782-2EE6-C74D-AA43-8E383441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8021-D269-7F40-84A4-2A7F779C2D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128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903DE1A-BB7F-C040-8E6D-B508CC03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3FDF-B5DA-4C47-9F2F-DE8FC11BFC13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261DEC5-8E70-074C-9BFC-C9EAF030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15D770F-27AD-E24B-82C7-9CD9EC34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9BDF-ADC7-4142-9F00-C1974E2439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64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F682681-909D-2C4F-A222-9F46D7EE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81BA-65E4-1341-B21A-257188BAE060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D98994A-5962-414E-B62A-DCD045E2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431C97A-92DC-E542-B486-A6887E3C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9221-02EE-4B42-8BA7-84AA90784D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337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16785ED1-9C90-6540-AA53-2643599856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9791A1F8-470A-8743-AA28-E053524E37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AC3A1A-523A-8644-A195-85750B704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C6AF69-218B-7D48-91B6-54C8478B39F8}" type="datetime1">
              <a:rPr lang="it-IT" altLang="it-IT" smtClean="0"/>
              <a:t>24/03/22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FA3A3A-058D-C344-A8C2-9AE6E02E4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3B9059-225C-074C-825B-5E938ABB4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D2B904-D01E-FF45-B888-E989230F49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699E1C28-4935-F647-BD0B-A86C0968B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188" y="2276872"/>
            <a:ext cx="6694512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Derivare quozienti di funzioni derivabili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180EB07D-5BC9-AB42-90E9-A1BABC45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3E914C72-ACF6-3A4B-BC7F-4BA422945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06C63-81AD-244E-936F-45353F339BE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3">
            <a:extLst>
              <a:ext uri="{FF2B5EF4-FFF2-40B4-BE49-F238E27FC236}">
                <a16:creationId xmlns:a16="http://schemas.microsoft.com/office/drawing/2014/main" id="{3931E8F1-0E44-6F49-8B3F-31BE0367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5829" y="6356349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9459" name="Segnaposto numero diapositiva 4">
            <a:extLst>
              <a:ext uri="{FF2B5EF4-FFF2-40B4-BE49-F238E27FC236}">
                <a16:creationId xmlns:a16="http://schemas.microsoft.com/office/drawing/2014/main" id="{E397C143-5ECB-FC47-896E-20B355C69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71A98-C68D-D449-B226-03C08F22027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0AF97D1-A409-424E-93E0-ECFCBE3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" y="980728"/>
            <a:ext cx="9036496" cy="715963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Derivare il quoziente di due funzioni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5A4C45-DB7E-9847-A168-224ACB858933}"/>
              </a:ext>
            </a:extLst>
          </p:cNvPr>
          <p:cNvSpPr txBox="1"/>
          <p:nvPr/>
        </p:nvSpPr>
        <p:spPr>
          <a:xfrm>
            <a:off x="323528" y="191683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Come procedo per derivare un quoziente di due funzioni?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68667D-5F00-DF4A-896B-0D4ABB6F3371}"/>
              </a:ext>
            </a:extLst>
          </p:cNvPr>
          <p:cNvSpPr txBox="1"/>
          <p:nvPr/>
        </p:nvSpPr>
        <p:spPr>
          <a:xfrm>
            <a:off x="323528" y="282947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1642C9"/>
                </a:solidFill>
              </a:rPr>
              <a:t>Ricordo le operazioni con i numeri: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A160D8-219C-1746-867F-3EAB018E4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5" t="10984" b="11452"/>
          <a:stretch/>
        </p:blipFill>
        <p:spPr>
          <a:xfrm>
            <a:off x="6553200" y="2524690"/>
            <a:ext cx="1792905" cy="113277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990F06F-97AC-154F-BB22-D5DE9EF00998}"/>
              </a:ext>
            </a:extLst>
          </p:cNvPr>
          <p:cNvSpPr/>
          <p:nvPr/>
        </p:nvSpPr>
        <p:spPr>
          <a:xfrm>
            <a:off x="332554" y="3587939"/>
            <a:ext cx="6114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1642C9"/>
                </a:solidFill>
              </a:rPr>
              <a:t>E così con le funzioni, per derivare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866C5C4-0A61-B04D-A34E-D07C4020C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9" b="14089"/>
          <a:stretch/>
        </p:blipFill>
        <p:spPr>
          <a:xfrm>
            <a:off x="3491880" y="4049554"/>
            <a:ext cx="2107451" cy="777671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AE7B6269-CB68-F34E-BDA4-11B3A011981E}"/>
              </a:ext>
            </a:extLst>
          </p:cNvPr>
          <p:cNvSpPr/>
          <p:nvPr/>
        </p:nvSpPr>
        <p:spPr>
          <a:xfrm>
            <a:off x="323528" y="4817679"/>
            <a:ext cx="5375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1642C9"/>
                </a:solidFill>
              </a:rPr>
              <a:t>Scrivo il quoziente nella forma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5917028-833F-2947-A732-70C04DB57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91" y="5340899"/>
            <a:ext cx="2675628" cy="10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0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5B5635E3-AD1A-5844-A38D-9A92483C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60648"/>
            <a:ext cx="6019800" cy="685800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Come procede il calcolo</a:t>
            </a:r>
          </a:p>
        </p:txBody>
      </p:sp>
      <p:sp>
        <p:nvSpPr>
          <p:cNvPr id="21506" name="Segnaposto piè di pagina 3">
            <a:extLst>
              <a:ext uri="{FF2B5EF4-FFF2-40B4-BE49-F238E27FC236}">
                <a16:creationId xmlns:a16="http://schemas.microsoft.com/office/drawing/2014/main" id="{78504EBB-8E8A-6C40-92E7-CCA6B38F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4056" y="642914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1507" name="Segnaposto numero diapositiva 4">
            <a:extLst>
              <a:ext uri="{FF2B5EF4-FFF2-40B4-BE49-F238E27FC236}">
                <a16:creationId xmlns:a16="http://schemas.microsoft.com/office/drawing/2014/main" id="{546BE85E-9D01-5247-9EA9-2D2DCF672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9EFB41-FA3F-E34D-877D-0ED262AB2C3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647D07-5A21-0F4F-A4A0-D8698382E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17" y="765883"/>
            <a:ext cx="6502400" cy="5651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5B5635E3-AD1A-5844-A38D-9A92483C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136930"/>
            <a:ext cx="7211144" cy="685800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Derivare il quoziente di due funzioni</a:t>
            </a:r>
          </a:p>
        </p:txBody>
      </p:sp>
      <p:sp>
        <p:nvSpPr>
          <p:cNvPr id="21506" name="Segnaposto piè di pagina 3">
            <a:extLst>
              <a:ext uri="{FF2B5EF4-FFF2-40B4-BE49-F238E27FC236}">
                <a16:creationId xmlns:a16="http://schemas.microsoft.com/office/drawing/2014/main" id="{78504EBB-8E8A-6C40-92E7-CCA6B38F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4056" y="642914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1507" name="Segnaposto numero diapositiva 4">
            <a:extLst>
              <a:ext uri="{FF2B5EF4-FFF2-40B4-BE49-F238E27FC236}">
                <a16:creationId xmlns:a16="http://schemas.microsoft.com/office/drawing/2014/main" id="{546BE85E-9D01-5247-9EA9-2D2DCF672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9EFB41-FA3F-E34D-877D-0ED262AB2C3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E3A321-9F95-7E4B-AA4B-6E518E578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9" y="2492896"/>
            <a:ext cx="7883486" cy="30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1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630A3A12-28F5-6042-8935-0398F0E3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6019800" cy="685800"/>
          </a:xfrm>
        </p:spPr>
        <p:txBody>
          <a:bodyPr anchor="t"/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</a:t>
            </a:r>
          </a:p>
        </p:txBody>
      </p:sp>
      <p:sp>
        <p:nvSpPr>
          <p:cNvPr id="24578" name="Segnaposto piè di pagina 3">
            <a:extLst>
              <a:ext uri="{FF2B5EF4-FFF2-40B4-BE49-F238E27FC236}">
                <a16:creationId xmlns:a16="http://schemas.microsoft.com/office/drawing/2014/main" id="{00A2064D-2603-1D45-80F6-4826F792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504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4579" name="Segnaposto numero diapositiva 4">
            <a:extLst>
              <a:ext uri="{FF2B5EF4-FFF2-40B4-BE49-F238E27FC236}">
                <a16:creationId xmlns:a16="http://schemas.microsoft.com/office/drawing/2014/main" id="{32CC9DEA-9822-0C4F-8059-D3354AA16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8920F6-C896-2C46-B816-C36E55571057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80" name="TextBox 5">
            <a:extLst>
              <a:ext uri="{FF2B5EF4-FFF2-40B4-BE49-F238E27FC236}">
                <a16:creationId xmlns:a16="http://schemas.microsoft.com/office/drawing/2014/main" id="{D5AED960-D55B-7B41-8AFE-D33D42B62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Procedimenti e regole per calcolare derivate si aggiungono a quelli incontrati nello studio di algebra, trigonometria, logaritmi, funzioni…</a:t>
            </a:r>
          </a:p>
        </p:txBody>
      </p:sp>
      <p:pic>
        <p:nvPicPr>
          <p:cNvPr id="7" name="Picture 6" descr="Matematica_paperino.jpg">
            <a:extLst>
              <a:ext uri="{FF2B5EF4-FFF2-40B4-BE49-F238E27FC236}">
                <a16:creationId xmlns:a16="http://schemas.microsoft.com/office/drawing/2014/main" id="{56779F0D-57D8-844B-AF30-C2D831325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81200"/>
            <a:ext cx="2822575" cy="3657600"/>
          </a:xfrm>
          <a:prstGeom prst="rect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582" name="TextBox 8">
            <a:extLst>
              <a:ext uri="{FF2B5EF4-FFF2-40B4-BE49-F238E27FC236}">
                <a16:creationId xmlns:a16="http://schemas.microsoft.com/office/drawing/2014/main" id="{188BDC37-C4D7-C145-AF7F-3532C8EF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674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Ecco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</a:rPr>
              <a:t>qualche suggerimento per ‘dominare’ i calcoli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31A9D9F6-AA7F-C04E-B3C3-611A30C3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6019800" cy="685800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Suggerimenti</a:t>
            </a:r>
          </a:p>
        </p:txBody>
      </p:sp>
      <p:sp>
        <p:nvSpPr>
          <p:cNvPr id="25602" name="Segnaposto piè di pagina 3">
            <a:extLst>
              <a:ext uri="{FF2B5EF4-FFF2-40B4-BE49-F238E27FC236}">
                <a16:creationId xmlns:a16="http://schemas.microsoft.com/office/drawing/2014/main" id="{0FB20CA3-1A69-BA4B-B550-232A8CF9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4370" y="64454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25603" name="Segnaposto numero diapositiva 4">
            <a:extLst>
              <a:ext uri="{FF2B5EF4-FFF2-40B4-BE49-F238E27FC236}">
                <a16:creationId xmlns:a16="http://schemas.microsoft.com/office/drawing/2014/main" id="{CC577859-DBE2-BF4C-86EB-2F627B7F1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F830CB-4B4A-EC43-83E3-5931C969D0F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D3585F5-7C5F-354C-AEF3-2A5AE00E7D3A}"/>
              </a:ext>
            </a:extLst>
          </p:cNvPr>
          <p:cNvGrpSpPr/>
          <p:nvPr/>
        </p:nvGrpSpPr>
        <p:grpSpPr>
          <a:xfrm>
            <a:off x="755576" y="1308653"/>
            <a:ext cx="8174413" cy="4704962"/>
            <a:chOff x="755576" y="1308653"/>
            <a:chExt cx="8174413" cy="4704962"/>
          </a:xfrm>
        </p:grpSpPr>
        <p:sp>
          <p:nvSpPr>
            <p:cNvPr id="25604" name="TextBox 7">
              <a:extLst>
                <a:ext uri="{FF2B5EF4-FFF2-40B4-BE49-F238E27FC236}">
                  <a16:creationId xmlns:a16="http://schemas.microsoft.com/office/drawing/2014/main" id="{0518174B-F388-4149-BB5F-37AFC3731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864" y="1308653"/>
              <a:ext cx="5715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1. Tieni presenti le regole in sintesi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 dirty="0">
                <a:latin typeface="Arial" panose="020B0604020202020204" pitchFamily="34" charset="0"/>
              </a:endParaRPr>
            </a:p>
          </p:txBody>
        </p:sp>
        <p:sp>
          <p:nvSpPr>
            <p:cNvPr id="25606" name="TextBox 10">
              <a:extLst>
                <a:ext uri="{FF2B5EF4-FFF2-40B4-BE49-F238E27FC236}">
                  <a16:creationId xmlns:a16="http://schemas.microsoft.com/office/drawing/2014/main" id="{DB7135C2-9C72-4D4F-A61E-3A16507C6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0411" y="2215389"/>
              <a:ext cx="322957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8000"/>
                  </a:solidFill>
                  <a:latin typeface="Arial Narrow" panose="020B0604020202020204" pitchFamily="34" charset="0"/>
                </a:rPr>
                <a:t>Derivate di funzioni elementari</a:t>
              </a:r>
            </a:p>
          </p:txBody>
        </p:sp>
        <p:sp>
          <p:nvSpPr>
            <p:cNvPr id="25607" name="TextBox 11">
              <a:extLst>
                <a:ext uri="{FF2B5EF4-FFF2-40B4-BE49-F238E27FC236}">
                  <a16:creationId xmlns:a16="http://schemas.microsoft.com/office/drawing/2014/main" id="{E501BE56-A64D-4842-868A-587E05AB6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612" y="2249405"/>
              <a:ext cx="41764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8000"/>
                  </a:solidFill>
                  <a:latin typeface="Arial Narrow" panose="020B0604020202020204" pitchFamily="34" charset="0"/>
                </a:rPr>
                <a:t>Algebra delle derivate</a:t>
              </a: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5E3C8CC0-905A-D84E-87B1-346D81393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910" y="2615439"/>
              <a:ext cx="3010670" cy="3398176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2A35F9A-95E7-994C-9074-E825E2749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670731"/>
              <a:ext cx="4824536" cy="33322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itolo 1">
            <a:extLst>
              <a:ext uri="{FF2B5EF4-FFF2-40B4-BE49-F238E27FC236}">
                <a16:creationId xmlns:a16="http://schemas.microsoft.com/office/drawing/2014/main" id="{B085FA27-6A94-6C4D-BF6B-B622EF5A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044" y="247456"/>
            <a:ext cx="4800600" cy="4572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Suggerimenti</a:t>
            </a:r>
          </a:p>
        </p:txBody>
      </p:sp>
      <p:sp>
        <p:nvSpPr>
          <p:cNvPr id="40966" name="Segnaposto piè di pagina 3">
            <a:extLst>
              <a:ext uri="{FF2B5EF4-FFF2-40B4-BE49-F238E27FC236}">
                <a16:creationId xmlns:a16="http://schemas.microsoft.com/office/drawing/2014/main" id="{FA14FA17-5136-2C43-8F88-654B9FD3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2286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44C2B5-4F9B-CE46-A907-E2988F2E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D73B9D-43E1-0842-A003-19B2AEE949A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0962" name="Object 2">
            <a:extLst>
              <a:ext uri="{FF2B5EF4-FFF2-40B4-BE49-F238E27FC236}">
                <a16:creationId xmlns:a16="http://schemas.microsoft.com/office/drawing/2014/main" id="{A10F9CAD-6CC3-7D4B-81F7-915716FE4E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781050"/>
          <a:ext cx="170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Microsoft Equation" r:id="rId3" imgW="17018000" imgH="5715000" progId="Equation.DSMT4">
                  <p:embed/>
                </p:oleObj>
              </mc:Choice>
              <mc:Fallback>
                <p:oleObj name="Microsoft Equation" r:id="rId3" imgW="17018000" imgH="5715000" progId="Equation.DSMT4">
                  <p:embed/>
                  <p:pic>
                    <p:nvPicPr>
                      <p:cNvPr id="40962" name="Object 2">
                        <a:extLst>
                          <a:ext uri="{FF2B5EF4-FFF2-40B4-BE49-F238E27FC236}">
                            <a16:creationId xmlns:a16="http://schemas.microsoft.com/office/drawing/2014/main" id="{A10F9CAD-6CC3-7D4B-81F7-915716FE4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81050"/>
                        <a:ext cx="1701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8623BB05-5DD8-F641-8353-55AA94B6BA2D}"/>
              </a:ext>
            </a:extLst>
          </p:cNvPr>
          <p:cNvGrpSpPr/>
          <p:nvPr/>
        </p:nvGrpSpPr>
        <p:grpSpPr>
          <a:xfrm>
            <a:off x="107504" y="940464"/>
            <a:ext cx="8907830" cy="5442287"/>
            <a:chOff x="107504" y="940464"/>
            <a:chExt cx="8907830" cy="5442287"/>
          </a:xfrm>
        </p:grpSpPr>
        <p:sp>
          <p:nvSpPr>
            <p:cNvPr id="40968" name="TextBox 7">
              <a:extLst>
                <a:ext uri="{FF2B5EF4-FFF2-40B4-BE49-F238E27FC236}">
                  <a16:creationId xmlns:a16="http://schemas.microsoft.com/office/drawing/2014/main" id="{AE84E22C-0F6F-BA46-8B0B-E572D9C88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951" y="940464"/>
              <a:ext cx="5559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solidFill>
                    <a:srgbClr val="0000FF"/>
                  </a:solidFill>
                </a:rPr>
                <a:t>2. Applica altre proprietà utili </a:t>
              </a:r>
            </a:p>
          </p:txBody>
        </p:sp>
        <p:sp>
          <p:nvSpPr>
            <p:cNvPr id="40969" name="TextBox 13">
              <a:extLst>
                <a:ext uri="{FF2B5EF4-FFF2-40B4-BE49-F238E27FC236}">
                  <a16:creationId xmlns:a16="http://schemas.microsoft.com/office/drawing/2014/main" id="{5EE8873C-BA60-4A42-A398-8AA645F02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80" y="1644818"/>
              <a:ext cx="1585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ESEMPIO</a:t>
              </a:r>
            </a:p>
          </p:txBody>
        </p:sp>
        <p:sp>
          <p:nvSpPr>
            <p:cNvPr id="40970" name="TextBox 14">
              <a:extLst>
                <a:ext uri="{FF2B5EF4-FFF2-40B4-BE49-F238E27FC236}">
                  <a16:creationId xmlns:a16="http://schemas.microsoft.com/office/drawing/2014/main" id="{BFFDF19B-E3E3-7D43-9C61-68891D07A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9344" y="2010635"/>
              <a:ext cx="457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Calcolo la derivata di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tan(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40980" name="Picture 35" descr="Schermata 2014-12-08 alle 09.41.28.png">
              <a:extLst>
                <a:ext uri="{FF2B5EF4-FFF2-40B4-BE49-F238E27FC236}">
                  <a16:creationId xmlns:a16="http://schemas.microsoft.com/office/drawing/2014/main" id="{7CC58649-1FFC-9A49-96F1-6D8C20EE5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688841"/>
              <a:ext cx="5443219" cy="316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46ACF129-6894-C244-98CF-265FC7030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084" y="2749284"/>
              <a:ext cx="2692400" cy="1250043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6419867-E116-D941-A6DC-FB5F68F1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234" y="4109451"/>
              <a:ext cx="3340100" cy="2273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10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itolo 1">
            <a:extLst>
              <a:ext uri="{FF2B5EF4-FFF2-40B4-BE49-F238E27FC236}">
                <a16:creationId xmlns:a16="http://schemas.microsoft.com/office/drawing/2014/main" id="{B085FA27-6A94-6C4D-BF6B-B622EF5A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5999"/>
            <a:ext cx="4800600" cy="4572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Suggerimenti</a:t>
            </a:r>
          </a:p>
        </p:txBody>
      </p:sp>
      <p:sp>
        <p:nvSpPr>
          <p:cNvPr id="40966" name="Segnaposto piè di pagina 3">
            <a:extLst>
              <a:ext uri="{FF2B5EF4-FFF2-40B4-BE49-F238E27FC236}">
                <a16:creationId xmlns:a16="http://schemas.microsoft.com/office/drawing/2014/main" id="{FA14FA17-5136-2C43-8F88-654B9FD3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2286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44C2B5-4F9B-CE46-A907-E2988F2E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D73B9D-43E1-0842-A003-19B2AEE949A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0962" name="Object 2">
            <a:extLst>
              <a:ext uri="{FF2B5EF4-FFF2-40B4-BE49-F238E27FC236}">
                <a16:creationId xmlns:a16="http://schemas.microsoft.com/office/drawing/2014/main" id="{A10F9CAD-6CC3-7D4B-81F7-915716FE4E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781050"/>
          <a:ext cx="170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Microsoft Equation" r:id="rId3" imgW="17018000" imgH="5715000" progId="Equation.DSMT4">
                  <p:embed/>
                </p:oleObj>
              </mc:Choice>
              <mc:Fallback>
                <p:oleObj name="Microsoft Equation" r:id="rId3" imgW="17018000" imgH="5715000" progId="Equation.DSMT4">
                  <p:embed/>
                  <p:pic>
                    <p:nvPicPr>
                      <p:cNvPr id="40962" name="Object 2">
                        <a:extLst>
                          <a:ext uri="{FF2B5EF4-FFF2-40B4-BE49-F238E27FC236}">
                            <a16:creationId xmlns:a16="http://schemas.microsoft.com/office/drawing/2014/main" id="{A10F9CAD-6CC3-7D4B-81F7-915716FE4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81050"/>
                        <a:ext cx="1701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57652BC7-77F6-6048-830C-CEC1D5A6FA6E}"/>
              </a:ext>
            </a:extLst>
          </p:cNvPr>
          <p:cNvGrpSpPr/>
          <p:nvPr/>
        </p:nvGrpSpPr>
        <p:grpSpPr>
          <a:xfrm>
            <a:off x="31139" y="644035"/>
            <a:ext cx="8904664" cy="6157721"/>
            <a:chOff x="31139" y="644035"/>
            <a:chExt cx="8904664" cy="6157721"/>
          </a:xfrm>
        </p:grpSpPr>
        <p:sp>
          <p:nvSpPr>
            <p:cNvPr id="40968" name="TextBox 7">
              <a:extLst>
                <a:ext uri="{FF2B5EF4-FFF2-40B4-BE49-F238E27FC236}">
                  <a16:creationId xmlns:a16="http://schemas.microsoft.com/office/drawing/2014/main" id="{AE84E22C-0F6F-BA46-8B0B-E572D9C88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132" y="644035"/>
              <a:ext cx="5559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solidFill>
                    <a:srgbClr val="0000FF"/>
                  </a:solidFill>
                </a:rPr>
                <a:t>2. Applica altre proprietà utili </a:t>
              </a:r>
            </a:p>
          </p:txBody>
        </p:sp>
        <p:sp>
          <p:nvSpPr>
            <p:cNvPr id="40970" name="TextBox 14">
              <a:extLst>
                <a:ext uri="{FF2B5EF4-FFF2-40B4-BE49-F238E27FC236}">
                  <a16:creationId xmlns:a16="http://schemas.microsoft.com/office/drawing/2014/main" id="{BFFDF19B-E3E3-7D43-9C61-68891D07A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294" y="1251811"/>
              <a:ext cx="457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Calcolo la derivata di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tan(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46ACF129-6894-C244-98CF-265FC7030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403" y="1099873"/>
              <a:ext cx="2692400" cy="1250043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7EC55736-5440-EE45-AD49-F77A88114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100" y="2381430"/>
              <a:ext cx="2273300" cy="1564542"/>
            </a:xfrm>
            <a:prstGeom prst="rect">
              <a:avLst/>
            </a:prstGeom>
          </p:spPr>
        </p:pic>
        <p:cxnSp>
          <p:nvCxnSpPr>
            <p:cNvPr id="23" name="Straight Connector 24">
              <a:extLst>
                <a:ext uri="{FF2B5EF4-FFF2-40B4-BE49-F238E27FC236}">
                  <a16:creationId xmlns:a16="http://schemas.microsoft.com/office/drawing/2014/main" id="{01BEE9ED-8A1E-1145-89EB-88AC9DDA30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80101" y="2763890"/>
              <a:ext cx="1722339" cy="14074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1265E59E-61DF-6144-A1A3-E8D975B70235}"/>
                    </a:ext>
                  </a:extLst>
                </p:cNvPr>
                <p:cNvSpPr txBox="1"/>
                <p:nvPr/>
              </p:nvSpPr>
              <p:spPr>
                <a:xfrm>
                  <a:off x="884074" y="1772306"/>
                  <a:ext cx="3960440" cy="1017843"/>
                </a:xfrm>
                <a:prstGeom prst="rect">
                  <a:avLst/>
                </a:prstGeom>
                <a:solidFill>
                  <a:srgbClr val="FFFBEF"/>
                </a:solidFill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sz="28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sz="28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sz="28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it-IT" sz="2800" dirty="0"/>
                </a:p>
              </p:txBody>
            </p:sp>
          </mc:Choice>
          <mc:Fallback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1265E59E-61DF-6144-A1A3-E8D975B70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074" y="1772306"/>
                  <a:ext cx="3960440" cy="10178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1381D264-B20B-AF4B-A363-6CA80D6B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9" y="4171363"/>
              <a:ext cx="3022600" cy="115570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668CE201-07B8-1945-B3B3-F7B899310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060" y="4096656"/>
              <a:ext cx="4305300" cy="2705100"/>
            </a:xfrm>
            <a:prstGeom prst="rect">
              <a:avLst/>
            </a:prstGeom>
          </p:spPr>
        </p:pic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3D2535DD-4689-EE4D-A90E-100ACD06D8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64294" y="2790748"/>
              <a:ext cx="2429940" cy="13494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367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51C85C7-562B-9247-AFE1-DAF045D9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79222"/>
            <a:ext cx="3810000" cy="457200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Suggerimenti</a:t>
            </a:r>
          </a:p>
        </p:txBody>
      </p:sp>
      <p:sp>
        <p:nvSpPr>
          <p:cNvPr id="29698" name="Segnaposto piè di pagina 3">
            <a:extLst>
              <a:ext uri="{FF2B5EF4-FFF2-40B4-BE49-F238E27FC236}">
                <a16:creationId xmlns:a16="http://schemas.microsoft.com/office/drawing/2014/main" id="{DF6B82FC-1B69-864A-8AEF-69548D0C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75286" y="63644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9699" name="Segnaposto numero diapositiva 4">
            <a:extLst>
              <a:ext uri="{FF2B5EF4-FFF2-40B4-BE49-F238E27FC236}">
                <a16:creationId xmlns:a16="http://schemas.microsoft.com/office/drawing/2014/main" id="{07B556A3-5CD8-4C42-821D-D33F6C5D8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03D586-B736-0D4C-90BA-1C99CCD8F2A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700" name="TextBox 22">
            <a:extLst>
              <a:ext uri="{FF2B5EF4-FFF2-40B4-BE49-F238E27FC236}">
                <a16:creationId xmlns:a16="http://schemas.microsoft.com/office/drawing/2014/main" id="{3C3B995E-64AE-9A47-A58E-9C422560B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03368"/>
            <a:ext cx="883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</a:rPr>
              <a:t>3. Lavora con calma mentre svolgi i calcoli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I calcoli diventano utili per sviluppare la tua competenza matematica se: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latin typeface="Arial Narrow" panose="020B0604020202020204" pitchFamily="34" charset="0"/>
              </a:rPr>
              <a:t> cerchi il modo più semplice per ottenere il risultato;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latin typeface="Arial Narrow" panose="020B0604020202020204" pitchFamily="34" charset="0"/>
              </a:rPr>
              <a:t> controlli i procedimenti seguiti e i risultati ottenuti.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 Altrimenti … per eseguire i calcoli automaticamente non c’è bisogno di una persona;  basta un computer.</a:t>
            </a:r>
          </a:p>
        </p:txBody>
      </p:sp>
      <p:pic>
        <p:nvPicPr>
          <p:cNvPr id="29701" name="Picture 23" descr="Schermata 2014-12-08 alle 16.18.26.png">
            <a:extLst>
              <a:ext uri="{FF2B5EF4-FFF2-40B4-BE49-F238E27FC236}">
                <a16:creationId xmlns:a16="http://schemas.microsoft.com/office/drawing/2014/main" id="{F851DFEB-6974-3247-87CD-9044FDB6C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45584"/>
            <a:ext cx="6589713" cy="2590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59941D13-B8F6-9D4D-8285-A8D75361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6" y="289516"/>
            <a:ext cx="8610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Come è organizzato il calcolo differenziale</a:t>
            </a:r>
            <a:endParaRPr lang="it-IT" altLang="it-IT" sz="4000" b="1" baseline="30000" dirty="0">
              <a:solidFill>
                <a:srgbClr val="FF0000"/>
              </a:solidFill>
              <a:latin typeface="Arial Narrow Bold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BC33B16A-33EF-B04F-B52C-5FCDA561F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64E66-1342-0C4C-8FCD-26ADCE75CA47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A1931E7A-58EC-7644-9698-478E9D20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Enrico Pietropoli, 2022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3FB6B62-F074-EF4F-866D-420D0A054C25}"/>
              </a:ext>
            </a:extLst>
          </p:cNvPr>
          <p:cNvGrpSpPr/>
          <p:nvPr/>
        </p:nvGrpSpPr>
        <p:grpSpPr>
          <a:xfrm>
            <a:off x="520306" y="1040279"/>
            <a:ext cx="8093740" cy="4636869"/>
            <a:chOff x="520306" y="1040279"/>
            <a:chExt cx="8093740" cy="4636869"/>
          </a:xfrm>
        </p:grpSpPr>
        <p:sp>
          <p:nvSpPr>
            <p:cNvPr id="15364" name="TextBox 9">
              <a:extLst>
                <a:ext uri="{FF2B5EF4-FFF2-40B4-BE49-F238E27FC236}">
                  <a16:creationId xmlns:a16="http://schemas.microsoft.com/office/drawing/2014/main" id="{C211BD15-5217-F24D-80DC-F2F1D9C38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306" y="1040279"/>
              <a:ext cx="80772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Il calcolo differenziale studia le derivate.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Ecco il percorso rapido che continui a seguire:</a:t>
              </a:r>
            </a:p>
            <a:p>
              <a:pPr marL="457200" indent="-277813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it-IT" alt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studiato le derivate di poche </a:t>
              </a:r>
              <a:r>
                <a:rPr lang="it-IT" alt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funzioni elementari.</a:t>
              </a:r>
              <a:endPara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277813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it-IT" alt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Studi le regole dell’</a:t>
              </a:r>
              <a:r>
                <a:rPr lang="it-IT" alt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Algebra delle derivate</a:t>
              </a:r>
              <a:r>
                <a:rPr lang="it-IT" alt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per calcolare le derivate di tutte le funzioni che si possono ottenere da quelle elementari con i procedimenti algebrici</a:t>
              </a:r>
              <a:endPara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365" name="Picture 10" descr="Schermata 2014-11-13 alle 09.18.43.png">
              <a:extLst>
                <a:ext uri="{FF2B5EF4-FFF2-40B4-BE49-F238E27FC236}">
                  <a16:creationId xmlns:a16="http://schemas.microsoft.com/office/drawing/2014/main" id="{725CE696-8D12-7348-B05C-49C151AF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100" y="3861048"/>
              <a:ext cx="3454400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FB55D4BA-6816-F047-BE9D-EB97079DF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234" y="3492624"/>
              <a:ext cx="4145812" cy="2184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A8406E08-B421-A74C-9024-A32F34300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23" y="548680"/>
            <a:ext cx="8135938" cy="6096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L’algebra delle derivate 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1CC5771C-FA31-0D4E-A809-24A86C01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FAD256B-A0D3-DA47-9C38-17C313E27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A9359F-95F7-754D-A955-A16A59E79A4C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C06EE068-563F-B641-99BD-E8CE80273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37" y="1320981"/>
            <a:ext cx="84436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Hai studiato le regole per derivare funzioni che sono somma o prodotto di funzioni elementari.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Ecco altri due procedimenti che vedrai in questa lezione.</a:t>
            </a:r>
            <a:endParaRPr lang="it-IT" altLang="it-IT" sz="2800" b="1" i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386ECD-038C-304C-9992-B6C6AA101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89942"/>
            <a:ext cx="6763756" cy="26992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C64D1D85-FC1A-FB43-88A8-689B4645A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6912768" cy="6096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Richiamo le derivate di funzioni elementari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086A991F-80B7-F540-B0A1-AA7EFB1D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7519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7D3C1CAF-98DF-4F48-9AC4-C9E886877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204E14-1434-B740-BC6C-688E9EC4932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287C73-0478-0C46-B635-1539B18E7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18" y="1924529"/>
            <a:ext cx="4063363" cy="47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D8024FDB-A0B7-094E-B887-FF07FF00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" y="185487"/>
            <a:ext cx="8229600" cy="715963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Derivare la reciproca di una funzione</a:t>
            </a:r>
          </a:p>
        </p:txBody>
      </p:sp>
      <p:sp>
        <p:nvSpPr>
          <p:cNvPr id="17410" name="Segnaposto piè di pagina 3">
            <a:extLst>
              <a:ext uri="{FF2B5EF4-FFF2-40B4-BE49-F238E27FC236}">
                <a16:creationId xmlns:a16="http://schemas.microsoft.com/office/drawing/2014/main" id="{265689FD-1C05-4E43-A582-1A6E2E8E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7228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Enrico </a:t>
            </a:r>
            <a:r>
              <a:rPr lang="it-IT" altLang="it-IT" sz="1200" i="1" dirty="0" err="1">
                <a:solidFill>
                  <a:srgbClr val="898989"/>
                </a:solidFill>
              </a:rPr>
              <a:t>Pietropoli</a:t>
            </a:r>
            <a:r>
              <a:rPr lang="it-IT" altLang="it-IT" sz="1200" i="1" dirty="0">
                <a:solidFill>
                  <a:srgbClr val="898989"/>
                </a:solidFill>
              </a:rPr>
              <a:t>, 2022</a:t>
            </a:r>
          </a:p>
        </p:txBody>
      </p:sp>
      <p:sp>
        <p:nvSpPr>
          <p:cNvPr id="17411" name="Segnaposto numero diapositiva 4">
            <a:extLst>
              <a:ext uri="{FF2B5EF4-FFF2-40B4-BE49-F238E27FC236}">
                <a16:creationId xmlns:a16="http://schemas.microsoft.com/office/drawing/2014/main" id="{9E8B2A60-6F72-294F-AD4C-B5A367D7E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CCA1F5-7110-2F40-B8BB-374C3448CA8C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BA2D6C4-43F0-8943-9CFC-24DC413CDB35}"/>
              </a:ext>
            </a:extLst>
          </p:cNvPr>
          <p:cNvGrpSpPr/>
          <p:nvPr/>
        </p:nvGrpSpPr>
        <p:grpSpPr>
          <a:xfrm>
            <a:off x="264425" y="901450"/>
            <a:ext cx="8700024" cy="5679616"/>
            <a:chOff x="264425" y="901450"/>
            <a:chExt cx="8700024" cy="567961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A7CAD8B-ACA4-5A41-B08E-31AC86AE6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25" y="901450"/>
              <a:ext cx="7758748" cy="5679616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5084E69-AC83-D540-A7ED-FDB9138E8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09" b="8309"/>
            <a:stretch/>
          </p:blipFill>
          <p:spPr>
            <a:xfrm>
              <a:off x="7669218" y="3429000"/>
              <a:ext cx="1017582" cy="534223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30ACC8E-D968-7948-B8C1-6BD735F58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" t="10628" b="7389"/>
            <a:stretch/>
          </p:blipFill>
          <p:spPr>
            <a:xfrm>
              <a:off x="7081897" y="4655730"/>
              <a:ext cx="1882552" cy="5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76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>
            <a:extLst>
              <a:ext uri="{FF2B5EF4-FFF2-40B4-BE49-F238E27FC236}">
                <a16:creationId xmlns:a16="http://schemas.microsoft.com/office/drawing/2014/main" id="{E903051A-C409-6943-B2C0-1C732A09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88"/>
            <a:ext cx="8534400" cy="7159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Funzione reciproca e sua derivata</a:t>
            </a:r>
          </a:p>
        </p:txBody>
      </p:sp>
      <p:sp>
        <p:nvSpPr>
          <p:cNvPr id="18434" name="Segnaposto piè di pagina 3">
            <a:extLst>
              <a:ext uri="{FF2B5EF4-FFF2-40B4-BE49-F238E27FC236}">
                <a16:creationId xmlns:a16="http://schemas.microsoft.com/office/drawing/2014/main" id="{4270ACBB-C2DB-474D-8E6C-06B4E311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8435" name="Segnaposto numero diapositiva 4">
            <a:extLst>
              <a:ext uri="{FF2B5EF4-FFF2-40B4-BE49-F238E27FC236}">
                <a16:creationId xmlns:a16="http://schemas.microsoft.com/office/drawing/2014/main" id="{16C65E2F-BEC5-EF46-935B-B9A002F2E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5C2C08-2AE3-C64A-9A75-5243A1C71AC3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aphicFrame>
        <p:nvGraphicFramePr>
          <p:cNvPr id="18438" name="Object 2">
            <a:extLst>
              <a:ext uri="{FF2B5EF4-FFF2-40B4-BE49-F238E27FC236}">
                <a16:creationId xmlns:a16="http://schemas.microsoft.com/office/drawing/2014/main" id="{999383C5-4074-E44F-8FF5-DF0F048688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5334000"/>
          <a:ext cx="51816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Equation" r:id="rId3" imgW="8534400" imgH="1143000" progId="Equation.3">
                  <p:embed/>
                </p:oleObj>
              </mc:Choice>
              <mc:Fallback>
                <p:oleObj name="Equation" r:id="rId3" imgW="85344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51816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79D233C9-A030-5A48-86F0-204853DC2A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/>
          <a:stretch/>
        </p:blipFill>
        <p:spPr>
          <a:xfrm>
            <a:off x="1763688" y="4725144"/>
            <a:ext cx="5421956" cy="88933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5C52BE7-4139-EA40-8E41-0DE8182FA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14282"/>
            <a:ext cx="65913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3">
            <a:extLst>
              <a:ext uri="{FF2B5EF4-FFF2-40B4-BE49-F238E27FC236}">
                <a16:creationId xmlns:a16="http://schemas.microsoft.com/office/drawing/2014/main" id="{3931E8F1-0E44-6F49-8B3F-31BE0367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9459" name="Segnaposto numero diapositiva 4">
            <a:extLst>
              <a:ext uri="{FF2B5EF4-FFF2-40B4-BE49-F238E27FC236}">
                <a16:creationId xmlns:a16="http://schemas.microsoft.com/office/drawing/2014/main" id="{E397C143-5ECB-FC47-896E-20B355C69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71A98-C68D-D449-B226-03C08F22027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0AF97D1-A409-424E-93E0-ECFCBE3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3" y="431700"/>
            <a:ext cx="8451035" cy="715963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Prima applicazione della regola trovata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38542F0-F000-D041-A817-92487426D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14813"/>
            <a:ext cx="6986860" cy="47605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3">
            <a:extLst>
              <a:ext uri="{FF2B5EF4-FFF2-40B4-BE49-F238E27FC236}">
                <a16:creationId xmlns:a16="http://schemas.microsoft.com/office/drawing/2014/main" id="{3931E8F1-0E44-6F49-8B3F-31BE0367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9459" name="Segnaposto numero diapositiva 4">
            <a:extLst>
              <a:ext uri="{FF2B5EF4-FFF2-40B4-BE49-F238E27FC236}">
                <a16:creationId xmlns:a16="http://schemas.microsoft.com/office/drawing/2014/main" id="{E397C143-5ECB-FC47-896E-20B355C69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71A98-C68D-D449-B226-03C08F22027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0AF97D1-A409-424E-93E0-ECFCBE3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506"/>
            <a:ext cx="8229600" cy="738507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Altra scrittura della regola trovata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34E63B68-167D-BD41-AC5E-28F1F0C7CC0E}"/>
              </a:ext>
            </a:extLst>
          </p:cNvPr>
          <p:cNvGrpSpPr/>
          <p:nvPr/>
        </p:nvGrpSpPr>
        <p:grpSpPr>
          <a:xfrm>
            <a:off x="289632" y="931145"/>
            <a:ext cx="8242808" cy="5821468"/>
            <a:chOff x="289632" y="931145"/>
            <a:chExt cx="8242808" cy="5821468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0535A162-E18D-1B41-96CC-6F3A73158426}"/>
                </a:ext>
              </a:extLst>
            </p:cNvPr>
            <p:cNvSpPr txBox="1"/>
            <p:nvPr/>
          </p:nvSpPr>
          <p:spPr>
            <a:xfrm>
              <a:off x="337296" y="4722030"/>
              <a:ext cx="6013648" cy="1261884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cs typeface="Arial" panose="020B0604020202020204" pitchFamily="34" charset="0"/>
                </a:rPr>
                <a:t>In generale, ritrovo la regola</a:t>
              </a:r>
            </a:p>
            <a:p>
              <a:r>
                <a:rPr lang="it-IT" sz="2800" b="1" i="1" dirty="0">
                  <a:solidFill>
                    <a:srgbClr val="1642C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= </a:t>
              </a:r>
              <a:r>
                <a:rPr lang="it-IT" sz="2800" b="1" i="1" dirty="0" err="1">
                  <a:solidFill>
                    <a:srgbClr val="1642C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800" b="1" i="1" baseline="30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sz="2800" b="1" i="1" dirty="0">
                  <a:solidFill>
                    <a:srgbClr val="1642C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800" b="1" dirty="0">
                  <a:solidFill>
                    <a:srgbClr val="1642C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 come derivata </a:t>
              </a:r>
              <a:r>
                <a:rPr lang="it-IT" sz="2800" b="1" i="1" dirty="0">
                  <a:solidFill>
                    <a:srgbClr val="1642C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y’ = </a:t>
              </a:r>
              <a:r>
                <a:rPr lang="it-IT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sz="2800" b="1" i="1" dirty="0" err="1">
                  <a:solidFill>
                    <a:srgbClr val="1642C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800" b="1" i="1" baseline="30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sz="2800" b="1" baseline="30000" dirty="0">
                  <a:solidFill>
                    <a:srgbClr val="1642C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</a:t>
              </a:r>
              <a:endParaRPr lang="it-IT" sz="2800" b="1" i="1" baseline="30000" dirty="0">
                <a:solidFill>
                  <a:srgbClr val="1642C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2400" b="1" dirty="0">
                  <a:cs typeface="Arial" panose="020B0604020202020204" pitchFamily="34" charset="0"/>
                </a:rPr>
                <a:t>anche con</a:t>
              </a:r>
              <a:r>
                <a:rPr lang="it-IT" sz="2400" b="1" i="1" dirty="0">
                  <a:cs typeface="Arial" panose="020B0604020202020204" pitchFamily="34" charset="0"/>
                </a:rPr>
                <a:t> </a:t>
              </a:r>
              <a:r>
                <a:rPr lang="it-IT" sz="2400" b="1" dirty="0">
                  <a:cs typeface="Arial" panose="020B0604020202020204" pitchFamily="34" charset="0"/>
                </a:rPr>
                <a:t>l’esponente</a:t>
              </a:r>
              <a:r>
                <a:rPr lang="it-IT" sz="2400" b="1" i="1" dirty="0">
                  <a:cs typeface="Arial" panose="020B0604020202020204" pitchFamily="34" charset="0"/>
                </a:rPr>
                <a:t> </a:t>
              </a:r>
              <a:r>
                <a:rPr lang="it-IT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sz="2400" b="1" i="1" dirty="0">
                  <a:solidFill>
                    <a:srgbClr val="1642C9"/>
                  </a:solidFill>
                  <a:cs typeface="Arial" panose="020B0604020202020204" pitchFamily="34" charset="0"/>
                </a:rPr>
                <a:t> </a:t>
              </a:r>
              <a:r>
                <a:rPr lang="it-IT" sz="2400" b="1" dirty="0">
                  <a:solidFill>
                    <a:srgbClr val="1642C9"/>
                  </a:solidFill>
                  <a:cs typeface="Arial" panose="020B0604020202020204" pitchFamily="34" charset="0"/>
                </a:rPr>
                <a:t>intero negativo</a:t>
              </a:r>
              <a:r>
                <a:rPr lang="it-IT" sz="2400" b="1" i="1" dirty="0">
                  <a:solidFill>
                    <a:srgbClr val="1642C9"/>
                  </a:solidFill>
                  <a:cs typeface="Arial" panose="020B0604020202020204" pitchFamily="34" charset="0"/>
                </a:rPr>
                <a:t> </a:t>
              </a:r>
              <a:endParaRPr lang="it-IT" sz="2400" b="1" dirty="0">
                <a:solidFill>
                  <a:srgbClr val="1642C9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id="{B839FB37-D84E-CA4E-B3C6-2579732F13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8024" y="5941654"/>
              <a:ext cx="936104" cy="367071"/>
            </a:xfrm>
            <a:prstGeom prst="line">
              <a:avLst/>
            </a:prstGeom>
            <a:ln w="31750">
              <a:solidFill>
                <a:srgbClr val="1642C9"/>
              </a:solidFill>
              <a:headEnd type="triangle" w="med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B7A8ECDF-4CF9-894F-ACED-FC070353FF3D}"/>
                </a:ext>
              </a:extLst>
            </p:cNvPr>
            <p:cNvSpPr txBox="1"/>
            <p:nvPr/>
          </p:nvSpPr>
          <p:spPr>
            <a:xfrm>
              <a:off x="5652120" y="5983172"/>
              <a:ext cx="2880320" cy="769441"/>
            </a:xfrm>
            <a:prstGeom prst="rect">
              <a:avLst/>
            </a:prstGeom>
            <a:solidFill>
              <a:srgbClr val="E2FFFD"/>
            </a:solidFill>
            <a:ln w="28575">
              <a:solidFill>
                <a:srgbClr val="1642C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b="1" dirty="0">
                  <a:latin typeface="+mn-lt"/>
                </a:rPr>
                <a:t>Numeri </a:t>
              </a:r>
              <a:r>
                <a:rPr lang="it-IT" sz="2200" b="1" dirty="0">
                  <a:solidFill>
                    <a:srgbClr val="1642C9"/>
                  </a:solidFill>
                  <a:latin typeface="+mn-lt"/>
                </a:rPr>
                <a:t>interi negativi</a:t>
              </a:r>
            </a:p>
            <a:p>
              <a:pPr algn="ctr"/>
              <a:r>
                <a:rPr lang="it-IT" sz="2200" b="1" dirty="0">
                  <a:latin typeface="+mn-lt"/>
                </a:rPr>
                <a:t>…-4</a:t>
              </a:r>
              <a:r>
                <a:rPr lang="it-IT" sz="2200" b="1" dirty="0"/>
                <a:t>, </a:t>
              </a:r>
              <a:r>
                <a:rPr lang="it-IT" sz="2200" b="1" dirty="0">
                  <a:latin typeface="+mn-lt"/>
                </a:rPr>
                <a:t>-3, -2, -1</a:t>
              </a:r>
            </a:p>
          </p:txBody>
        </p: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380D5AD3-7C31-BF41-A8C7-FBB61A818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" t="3609" r="860" b="2074"/>
            <a:stretch/>
          </p:blipFill>
          <p:spPr>
            <a:xfrm>
              <a:off x="289632" y="931145"/>
              <a:ext cx="6108975" cy="3733016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BA3E47B0-12D3-7343-B629-B728C429A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315148"/>
              <a:ext cx="2173932" cy="616094"/>
            </a:xfrm>
            <a:prstGeom prst="rect">
              <a:avLst/>
            </a:prstGeom>
            <a:ln w="19050">
              <a:solidFill>
                <a:srgbClr val="1642C9"/>
              </a:solidFill>
            </a:ln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54A4A309-5976-6A44-90C7-A437532FF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105618"/>
              <a:ext cx="2244324" cy="577653"/>
            </a:xfrm>
            <a:prstGeom prst="rect">
              <a:avLst/>
            </a:prstGeom>
            <a:ln w="19050">
              <a:solidFill>
                <a:srgbClr val="1642C9"/>
              </a:solidFill>
            </a:ln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57061B65-E3BF-6047-A270-32B2E5E53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200" y="3978144"/>
              <a:ext cx="2244324" cy="565796"/>
            </a:xfrm>
            <a:prstGeom prst="rect">
              <a:avLst/>
            </a:prstGeom>
            <a:ln w="19050">
              <a:solidFill>
                <a:srgbClr val="1642C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4923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3">
            <a:extLst>
              <a:ext uri="{FF2B5EF4-FFF2-40B4-BE49-F238E27FC236}">
                <a16:creationId xmlns:a16="http://schemas.microsoft.com/office/drawing/2014/main" id="{3931E8F1-0E44-6F49-8B3F-31BE0367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5829" y="6356349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9459" name="Segnaposto numero diapositiva 4">
            <a:extLst>
              <a:ext uri="{FF2B5EF4-FFF2-40B4-BE49-F238E27FC236}">
                <a16:creationId xmlns:a16="http://schemas.microsoft.com/office/drawing/2014/main" id="{E397C143-5ECB-FC47-896E-20B355C69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71A98-C68D-D449-B226-03C08F22027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0AF97D1-A409-424E-93E0-ECFCBE3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132856"/>
            <a:ext cx="6357392" cy="1296144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Derivata del quoziente di due funzioni derivabili</a:t>
            </a:r>
          </a:p>
        </p:txBody>
      </p:sp>
    </p:spTree>
    <p:extLst>
      <p:ext uri="{BB962C8B-B14F-4D97-AF65-F5344CB8AC3E}">
        <p14:creationId xmlns:p14="http://schemas.microsoft.com/office/powerpoint/2010/main" val="1743413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15709</TotalTime>
  <Words>445</Words>
  <Application>Microsoft Macintosh PowerPoint</Application>
  <PresentationFormat>Presentazione su schermo (4:3)</PresentationFormat>
  <Paragraphs>86</Paragraphs>
  <Slides>17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Narrow</vt:lpstr>
      <vt:lpstr>Arial Narrow Bold</vt:lpstr>
      <vt:lpstr>Calibri</vt:lpstr>
      <vt:lpstr>Cambria Math</vt:lpstr>
      <vt:lpstr>Times New Roman</vt:lpstr>
      <vt:lpstr>Tema di Office</vt:lpstr>
      <vt:lpstr>Microsoft Equation</vt:lpstr>
      <vt:lpstr>Equation</vt:lpstr>
      <vt:lpstr>Derivare quozienti di funzioni derivabili</vt:lpstr>
      <vt:lpstr>Come è organizzato il calcolo differenziale</vt:lpstr>
      <vt:lpstr>L’algebra delle derivate </vt:lpstr>
      <vt:lpstr>Richiamo le derivate di funzioni elementari</vt:lpstr>
      <vt:lpstr>Derivare la reciproca di una funzione</vt:lpstr>
      <vt:lpstr>Funzione reciproca e sua derivata</vt:lpstr>
      <vt:lpstr>Prima applicazione della regola trovata</vt:lpstr>
      <vt:lpstr>Altra scrittura della regola trovata</vt:lpstr>
      <vt:lpstr>Derivata del quoziente di due funzioni derivabili</vt:lpstr>
      <vt:lpstr>Derivare il quoziente di due funzioni</vt:lpstr>
      <vt:lpstr>Come procede il calcolo</vt:lpstr>
      <vt:lpstr>Derivare il quoziente di due funzioni</vt:lpstr>
      <vt:lpstr>Riflessioni</vt:lpstr>
      <vt:lpstr>Suggerimenti</vt:lpstr>
      <vt:lpstr>Suggerimenti</vt:lpstr>
      <vt:lpstr>Suggerimenti</vt:lpstr>
      <vt:lpstr>Suggerimenti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delle derivate</dc:title>
  <dc:subject/>
  <dc:creator>Enrico Pietropoli</dc:creator>
  <cp:keywords/>
  <dc:description/>
  <cp:lastModifiedBy>Microsoft Office User</cp:lastModifiedBy>
  <cp:revision>332</cp:revision>
  <cp:lastPrinted>2014-12-06T15:36:09Z</cp:lastPrinted>
  <dcterms:created xsi:type="dcterms:W3CDTF">2014-12-13T14:33:00Z</dcterms:created>
  <dcterms:modified xsi:type="dcterms:W3CDTF">2022-03-24T09:45:27Z</dcterms:modified>
  <cp:category/>
</cp:coreProperties>
</file>