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1.jpg" ContentType="image/pn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1" r:id="rId2"/>
    <p:sldId id="397" r:id="rId3"/>
    <p:sldId id="408" r:id="rId4"/>
    <p:sldId id="409" r:id="rId5"/>
    <p:sldId id="410" r:id="rId6"/>
    <p:sldId id="427" r:id="rId7"/>
    <p:sldId id="424" r:id="rId8"/>
    <p:sldId id="411" r:id="rId9"/>
    <p:sldId id="428" r:id="rId10"/>
    <p:sldId id="429" r:id="rId11"/>
    <p:sldId id="430" r:id="rId12"/>
    <p:sldId id="431" r:id="rId13"/>
    <p:sldId id="432" r:id="rId14"/>
    <p:sldId id="433" r:id="rId15"/>
    <p:sldId id="437" r:id="rId16"/>
    <p:sldId id="434" r:id="rId17"/>
    <p:sldId id="435" r:id="rId18"/>
    <p:sldId id="436" r:id="rId19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4"/>
    <a:srgbClr val="000000"/>
    <a:srgbClr val="0000FF"/>
    <a:srgbClr val="FF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/>
    <p:restoredTop sz="94607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B8981DE-1139-534B-9AEE-BBDAC74B5B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0944702-40C9-634D-96FE-98012DD781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79CC55D4-177B-2947-9EBC-A8EBF3CE24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19D56E08-D1D5-674E-B210-9F32F299F6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73D78D-FF06-414C-9480-74609A9B9E6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2A0E301-6B97-264C-9DA4-C260637015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69CDE6B-B396-D94E-B193-BCF6EEAFBF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3205511-699C-404D-A302-394B6ED5CB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794EC5-75AD-D143-B9DD-376674899A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A6A32FF-E000-4E4F-B7D4-F3684BDABF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728AB2DD-98E3-D342-A535-7C3183FBE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981CB0-2C9D-0A45-AA29-664872138C9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63E3BB-3B2A-5043-B230-6D547E85E7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BE64D9-16D0-0340-97A2-48CE5F46F4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D5758CB-C953-4343-8505-95A97CE03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1A79B7D2-A1A3-6347-BEC3-199C89CB3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C0F9E-75DC-054F-8CB6-A6F7906BBE13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4E20C30A-8BA6-0248-80A8-4E9D5026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55407C4D-0CDA-124F-B7AC-55358F71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3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8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4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554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05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48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198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89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067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89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FED4798-79F1-B54E-A7A6-E6B9FDD618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129055A-709B-CA4F-88B0-DF85A3D445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5C1A2BD1-AAB4-054E-8C18-F50318D211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19B86538-A9E0-9845-B967-991BF7EAC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E26F4D-8226-A04E-906B-5531BED29519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BBA51A2C-5FFA-5C43-8D9D-5FE427727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740718AE-217B-A34A-A88A-40272BB76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0BEA73E-43A7-D14E-A247-9A1BA1A706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70C07BF-9125-3F4B-B491-A8ED34C545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5524044D-F848-B843-B9A3-4AFE4CF9CA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A8E90A7C-E444-EE4D-BB45-5918699C4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3C32C5-9AEA-2A4B-8068-278CAEEC4DB5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D347D04C-DA71-1746-9708-144CD7252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0F7E8656-13CD-F748-A904-0720CAC61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07BB71-83FE-BE4B-BCF4-4DFB61E04C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0D19E7C-25D1-E64A-86FB-0B47B7E1D6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E2AEDC34-3E8C-6C49-918E-B9FE7C7EDD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F16EA2FA-3184-1047-AC44-8BC29E8C0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DBF9F7-8403-AD48-8227-F517521D8A0D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1B8997A7-79EB-DD4A-B140-26C232874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C5430BFD-0A78-B142-8D9F-5968F8757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6DAE7F-77B4-8B48-AC1C-EFC459DCD1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37B0CCE-BB57-EC4B-A9E2-CE41E1A347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59CAC396-ACC9-024B-A628-6741C93A16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24B7BC63-E409-0544-B25D-78F29F0F8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C85AE4-E1D9-6C48-8488-D8D49AAFAF7C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F9FCC9ED-3E34-5D47-A52F-D7E006608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EEB039CA-0096-FC45-8697-5C308B1A5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90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B055542-7CA8-7A43-8616-1359C1BE8D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6B9BA61-EE1A-FE4A-9517-8259EE3E94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F04AC21-BFF3-A74E-8BBA-4C7BC72BCA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B776C2BA-6984-A645-855F-19D0DE79C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F4D293-35A4-5A4E-8BF5-37A100397501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4041C779-6804-7E47-A700-A295B8A54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D70CC9B2-1A8C-5647-836C-F298D3E5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6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B055542-7CA8-7A43-8616-1359C1BE8D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6B9BA61-EE1A-FE4A-9517-8259EE3E94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F04AC21-BFF3-A74E-8BBA-4C7BC72BCA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B776C2BA-6984-A645-855F-19D0DE79C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F4D293-35A4-5A4E-8BF5-37A100397501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4041C779-6804-7E47-A700-A295B8A54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D70CC9B2-1A8C-5647-836C-F298D3E5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94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32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8AD2A0DE-A2D4-3048-82FC-35551494CEAA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8C12D558-DB74-CF44-B05E-7D164F861B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AF267479-A7EB-E64F-B465-13F337D551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5AF60875-CE1D-A844-BAE7-F2232636EA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1CC8ECB6-025D-8349-A646-62BF89B659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839D22D-FB5F-164E-8774-8B2291F561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5AAF476E-6BCA-0743-A917-879C809DA7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AE9A4881-C958-0E4A-ABD9-CF13BA9A8E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34BC48E6-6765-3741-A752-93756DC14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B3D3369A-2FB2-104B-9A4D-F0E67B653C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929EE6C6-C192-284D-8865-67DE5B5367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2B1FE22D-0D11-F343-9373-3142E15506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427327B-EE1A-4E43-A82D-72F9500543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24A4935B-07DF-0442-93DB-78DEF593ED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D88BA5BE-8920-D94F-B815-9C5612B966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722B91BA-ABC0-2044-A7D4-F0B8F7CCD1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762B9DCF-CC90-9D4D-AE41-9B35538E94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6AF3FF9B-191E-AE47-A630-444A12D87D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4611D9F8-42EF-E74E-966C-1C21A829A4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BFCF2CB5-69CF-6145-A685-42B278B583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C9F8E950-E9DC-DE47-8B4D-644C2904D6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61CB8B8F-937F-4441-9207-C88D20D6F0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F1A8EF60-C2A6-4C43-915A-0708DC856C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15354670-30DD-AF48-9CEB-AFB549F84B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920FEC16-20A7-4142-AD73-D9D9F965CE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1E3FBA3F-6CA9-A641-B634-4B4536D32E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012251B7-CF1E-2140-8407-CB56762385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D86C979C-FED9-1C43-ABED-F917C08D08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02FA4EB2-6E0A-424C-B921-52614A2995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E08792D-4863-2846-B845-6C654B4012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C2CA91DA-3404-4646-9C26-07BB04A572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24F62302-FD83-2E48-BA25-C0FD74E0CB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C83FE927-F08D-0549-AFDB-D4224C22EB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E7EECCFE-374B-9041-9557-6BD8ECCA6A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1537F7A3-0966-7444-BA55-9C77F7C922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BFD8E4F-C970-BA43-87B8-84EB56B246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4B72AC29-54AD-A44D-B7E5-0CC889FB69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FCC22C8B-0513-FA4B-942C-D1FA1679C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23750741-1890-794C-8081-FB27C3DFAF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DBEBEA26-AC1A-D044-8FE0-DC382C4442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16854A6F-EDA1-584B-8224-98DF744EE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C82DC55-F9E2-2E40-9BF8-7846CEE62B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C2CF5960-1FEC-AC48-8588-F7033D96A0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07B7E0B-438A-234A-9B91-52665C11A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5006D0D-3F78-8246-A05D-E8BDA79455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39443F31-A4A3-E744-9AE4-49BC87788E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FB4D4251-0607-324C-89A7-B132F129BA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7BDCF0DB-E34E-3C4C-8985-A49DD3EFEE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B073D598-3B8A-B04E-A9CB-E7D87ABBBB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B069A94B-88FA-604D-BBAC-56F02F4B96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CDBBC984-71BD-4640-8637-8CA66558C3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7B35D712-9461-B643-ACF9-0F7696F6B1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10884295-66FE-D148-B552-0B51F8A82E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E2EC07E6-3E6F-7F4D-A9F6-AEACAFBCDC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663517D0-AE3E-0B46-B8AA-67BD8F05C4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102CEEA0-2FC5-7F45-80AD-3D9C3FA0A1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E8EDA2CD-EFC5-0949-89B9-8CDCC86E4C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7405BDE9-9A53-7C46-B96A-4AAB840474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8D84779D-5E78-0440-AA83-822D35E187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DA7A0A7-E7F6-8346-A25E-7ACFBB4422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1299952E-A282-2441-B12D-C4522B0A77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9B4BB6E7-EA53-D34B-945A-C5EB91C34F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3446DBAE-CA38-814C-A380-8A280C9C3D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2AA81C88-47CC-D247-AD17-9072A27D3F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4EE44DA2-297C-384D-ACD5-33B7F792FA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C4DE0F8A-BD2D-F544-A77F-8DB8D6674D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9D5D827-1F41-3441-BFD4-DD16B51854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A06E53B1-BC15-5D4C-B63F-6F270C41C8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3AEBC4E-E3DF-A242-BF07-5FAFA90904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3E39FAD4-E07B-2649-AF39-5593EC033D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A559F68D-46FE-CA41-9633-188E94128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A9A9E31F-9976-4745-85CC-C0962AE552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AF3DF60F-26DE-ED49-800F-D71296B089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C15E7990-9AF3-3A43-948C-7C7318FB27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EA0EFCBF-4ED2-D044-898A-B73DDA6413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9F8795B5-3687-6D4C-9018-9F03E9E667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673A7467-A812-8A45-8D92-4B348558B2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6F65D54D-8622-A44C-88FE-40BB10178D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CC0E3B79-ADAB-F14E-A2BB-0E9051CC67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0B81E121-0EFE-0946-B6B1-94A41DFB16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84E65CBB-393F-AC47-BB35-45F866B18C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95720AC5-893F-BB42-A9A5-ED42699228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BC26D11F-7162-2143-A7CD-C9BF70EEF9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1BEE2A2-4EA6-E942-9B4E-40C169D4DB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2"/>
              <a:ext cx="5577" cy="1278"/>
              <a:chOff x="76" y="1882"/>
              <a:chExt cx="5577" cy="1278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003B0658-1126-1B48-B5FE-18CF6DF899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CA100C1-90EB-6E47-AC51-0A8494EB1B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BCF7701F-41D6-EF4D-9B8D-E37EC367A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4FA3FE7E-2005-AB45-88C4-0ECD0F957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ED78FB79-6075-EB42-854A-572813598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B532B385-F6F4-0140-8D28-16858B8E2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08DC4E37-DA96-BE4C-B369-23A3611DF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550C8B1C-958C-F741-8BDE-AAC6C6E26E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19"/>
                <a:ext cx="1025" cy="952"/>
                <a:chOff x="1097" y="913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402646F2-64C9-B044-B0FC-692493348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" y="942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D31DC017-ED72-4245-8F97-A2C77F7DC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957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7EBE9ADA-8EC4-BA4F-8F20-377B608FF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8" y="912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97F9C339-1CFD-DA49-9A48-51133A8B6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" y="1616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4F3A6B21-BA63-034C-93F5-4532A4B00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1436"/>
                  <a:ext cx="918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4F17D251-2CA9-CC47-A5E8-E7CEEA100DA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ABAB7915-D4E1-CD43-B241-9615D5EA9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982C394-CD33-004F-9E62-8B4597E5D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82AC2-D38F-3F43-B7F4-8222AAE36E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125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CD546522-2A3D-D147-BE62-A7DA7F660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2DCAF4AA-43F9-8640-8D2F-B1217C927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A84BF1B-3222-EA47-9D31-14AAC8C73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5BEE2-B48D-9E45-B0F7-AC5B9C44F0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694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243A7FC-8BC2-4142-A101-2BB3512E8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0C905E67-3583-354B-923A-3053A26CC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058D79A-7EA5-DD4A-A76B-D316804BF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236A-96CF-B34A-8DEE-02611A31EB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880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7F45053D-E109-0841-91B1-CD6667E96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928A0519-4F2F-7942-A24C-9F95567C5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AF1B5396-D25E-EF4B-86E7-762829CA5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A3CB-A3DD-F048-87CC-C2145393F7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290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D3FA22A3-BED1-EE47-8F70-8A43A8EA9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73A32864-F6C9-D548-B807-D5016F06B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F71EA517-89B8-4740-93A5-07872A0C3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CB371-DFA6-AA4A-8B6D-D032DBB94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57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F89D8C92-A27C-D445-9632-5D99E449D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EA19278E-0E29-D747-8021-B7A929A82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F7997B2E-BB3F-3843-BFFC-C13181C2C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AF85E-C601-044C-A222-F1C9E4F9DC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21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234E7DA0-B425-164A-82EA-FEC1CE91D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9A531388-4229-754E-BFDE-5D59AF184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894254A3-5833-0B4A-99CA-3E0A6B484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82B8-1E52-4F44-A163-83C0AA699D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782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EC249C38-C0C7-694C-A854-C4CFFE584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47828A6E-267F-5F42-B0B2-A8FB9E1A7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25E7327A-5CB3-A44F-9A79-0FEDEE903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11F-3B18-F34B-902A-FF0B1D829A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110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7C992128-55B2-D941-9F9D-659A95066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61918C56-D7F1-2341-B4E2-A35397BE8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3DE80739-1238-D343-971E-14A432A28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75670-CEA7-CC41-BF10-4BA340A030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948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C69CD500-5A13-094C-8967-B9D785AF6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7BE489DF-572A-2844-AC72-C28B89911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58AA26DB-CDF2-0347-A3C8-B99E3775E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09AA2-918D-964E-AD3E-968B19FB02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19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9B1217DC-43A8-B849-BBE8-CF8975067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1E3CAFFF-AADF-3E48-B1B9-540A0327A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B2CC4302-3EA4-2F42-B4F3-E0F025010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0F30-1A13-3E48-8A46-FFE31A80A5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628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2F6E8026-98D6-5341-BCD1-AD0087053A2F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A0FD7580-9C94-824D-814E-BC91BC56EED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DA29FBC4-7689-E045-8DD0-84460E2E4A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36AA5CB3-BE54-AD47-BBDE-9B652DAE55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D0ACF15E-C78C-604E-9FF0-AB10183C87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C484E5EE-CB13-B244-B6CE-EE2C1F897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13040B19-D5C8-8846-968A-42D10DF4A6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7AA3159E-6F67-B24A-A055-E09992DF37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1234D9C6-2C86-E540-824F-41AEDFBF47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2DE1CD-994D-264A-8C63-3A2CF24413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DD9E4C0F-FE39-6342-BB49-E20B4C06FD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3033C9C-747A-FB44-94DC-EE165C6F4E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1E342828-14A7-0A47-B857-924EC7685D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5517D4E9-A416-9E44-A102-235B54387C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B639F97D-A1E9-CE4C-9027-E755174BA1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39FAF95F-A496-A94B-8B07-5F508501C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56E606C-20A9-EA45-9265-56EB49751E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666E4A93-17D1-7645-BFBB-2CA1755E06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AD17A662-5E68-6B4C-B1BC-7C8C9258FB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7EB09580-4195-FA4F-8BF4-86DA62E3F1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086EFFA4-8B5F-7A4B-8BB6-B92FD7CC0A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28783B1E-0F33-4E48-B01A-AFD0C7DF78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720D2DE9-38CE-5840-86E2-68F43289EA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3D415D10-BF25-FE4F-8F44-06437C68D6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9E2415AA-5A4E-9C4A-97B0-F3BD991578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6ADAFBF4-7807-A04A-BC5C-2A297E256C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C795E1B2-8C0F-E443-9C36-698F6FC4D7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C22133D2-F2EB-B343-8ABB-72749E05A6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4A6DC47B-D43B-DB48-B42C-9054CCECF5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F3A5F0F1-DC0C-094B-853A-7CCAF5245C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9A4254CC-9573-3840-9505-21A97C5645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7A0009FC-6799-FD41-8CE5-70E6CB896A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AE27929C-F1A6-5F4A-95EE-FFBF569A22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8E28ED89-67B5-A74F-8ED9-76BE09FC16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6DB16A1F-D373-B642-9AAF-9D4B6776FA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F2409F28-2FF9-844D-A87F-66E82552AD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6762686F-3896-C949-874A-821D01377A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3BFACE6-26EE-5643-908E-C0AB3BAE71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1BB52B2-73E4-984E-A07E-4E73108DDC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98449DCD-B173-E44F-8584-6C74D3EDF5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F95DCE42-3E05-0F45-8884-7B8FE85FCA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415FF7A5-C281-F54B-837F-24F1E87EF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C23742B3-B4FE-F942-ABAC-7F09AA53F1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C04D8E21-A477-B14C-996C-D9DAE1D2A7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C74533D6-34AD-BD46-96A0-C0FB5E483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FA075A53-73D4-4C45-A4AF-0E30F35BA3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87C219DD-B6A7-EA4F-A15B-DA342B7759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9D8C44DD-6F76-164B-AB4C-3E55528273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9F43A2E6-F5E9-6A4A-95CD-0D6EDD4866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BBF7C01C-A015-A14B-AD45-E71612AFCC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4E202729-6D8D-3D45-A1C9-563F43F73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2A8E4BD6-563B-F54A-BC41-641FC89AAC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5DC443F4-A25E-5946-A4C6-D476188359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EDCA8829-6703-0F43-A14C-83590C37E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8FB3BDA3-F2A0-DE43-ADF8-0C43D944D9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542EEBE5-36FD-DC46-B279-677CC14D82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C38C76A2-B0F5-2045-98F5-06A3B87170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26CCE03-0715-A94C-832E-96EB3B955C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0D2D7D38-6EF0-A34C-B57E-21F06739FF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02EF9D69-78C5-0641-AD04-4512D68B3D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559B806E-7426-0C4E-961A-C3A0519D0E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7C0E59D8-EFBD-7440-8183-93097C56F9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1588CCD7-6F6B-D540-9AB9-583977863D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972E3BF-1238-1E46-8D8C-C725B9C56A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6D3CBBEB-002B-5E44-982F-6771AFDA1C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C5032C40-D16D-B440-874F-7F0A5F0ABD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CCB1C5E8-01C2-1B4B-9EDD-2849C233EE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3E770EA2-4689-DC4E-8B86-B5F5BD2130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1FB3D873-0E08-0746-8669-F6FA19425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52E49880-C577-2449-BCCF-7AE338965F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8123B53D-EF45-214F-ABCC-A65D460B7A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755E6222-4312-E24C-B546-A5C50E805F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977932D7-A024-0C44-A7EE-8A7294F64C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CB1C8F76-174A-F24A-A429-918E5B4186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DA4089E3-29A6-E849-9FE1-1C0CFCFFA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C87EBC1C-9DE4-7F4C-908B-182F5C9CE2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DB3942C6-D90F-DC41-A96F-AA1FD80DC3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CB32C626-CB05-A04D-959F-9B1CA3262A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EC953EF8-B2B2-DD45-A8B1-FEA2E23F11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AF5CE830-697E-8E4C-9C56-87064EC5A9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172CDA0C-F058-CF40-B793-CA1A2EEE8E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B32F198A-75F3-0F44-A556-2B3AA3C979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42CB706E-753D-F643-BE00-52B412211E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6831CDBE-A678-AA43-825E-237289D6C2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13F79AB0-038B-A44B-B411-74234134936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ACC21FD4-8B55-6E4B-BD21-91F3BC422EB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EBD42A2C-EDAA-C742-85FD-603FE5636F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408BC438-BD15-1549-B51E-C3FB6FA42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2E077CC2-0790-1E48-8164-648D1C441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AAF55901-BD7E-FC44-B0DA-380E3B837A3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338B1050-2FA6-3742-A45D-4D676047EB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FB19A16C-7151-E745-8541-203FE417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F366138B-9F3A-CB49-AC13-866DEC6CE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47636D5B-2876-684D-A308-B570AC36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6BF64291-179B-404F-9BE2-A096230C9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6BC00128-1919-7C41-B54F-F382D7AF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CEEE7A2E-3D25-604B-B6A5-2B0DF40E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2DC98F3C-C326-7F4E-8FD1-34B085B73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0A2DC064-4461-CE41-BA33-4541E878D5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3BF5E6EC-5A85-C345-957D-7136DD8423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CC974430-C323-8541-9087-16D54C76F3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5E8CE-AC6D-444E-AD32-5886B016DD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2B090D-E722-DC4D-BBDA-244A48ADA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8533" y="0"/>
            <a:ext cx="6413199" cy="1721214"/>
          </a:xfrm>
        </p:spPr>
        <p:txBody>
          <a:bodyPr/>
          <a:lstStyle/>
          <a:p>
            <a:pPr algn="ctr" eaLnBrk="1" hangingPunct="1"/>
            <a:br>
              <a:rPr lang="it-IT" altLang="it-IT" sz="3600" dirty="0">
                <a:solidFill>
                  <a:srgbClr val="F7FFF4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it-IT" sz="3600" b="1" dirty="0">
                <a:solidFill>
                  <a:srgbClr val="F7FFF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Addizionare numeri razionali scritti con frazioni</a:t>
            </a:r>
            <a:br>
              <a:rPr lang="it-IT" altLang="it-IT" sz="3600" b="1" dirty="0">
                <a:solidFill>
                  <a:srgbClr val="F7FFF4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</a:br>
            <a:endParaRPr lang="it-IT" altLang="it-IT" sz="3600" b="1" dirty="0">
              <a:solidFill>
                <a:srgbClr val="F7FFF4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B75FA2A-7857-1E41-BFC4-E6FD04E3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431887E4-EBB1-8643-9191-529BE7A8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DD38EAA6-7D8C-3C40-97DD-D023659A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DB0973E0-D777-DF4A-B1BA-E169383E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DCCB6-396C-C145-AFC1-240CBB3B57A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CDE893-D9AB-B242-A645-966AE7A0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13" y="1707505"/>
            <a:ext cx="6486237" cy="40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43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160" y="630992"/>
            <a:ext cx="8667750" cy="1689933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 1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7F9415-0536-E746-B59D-A2D046734139}"/>
              </a:ext>
            </a:extLst>
          </p:cNvPr>
          <p:cNvSpPr txBox="1"/>
          <p:nvPr/>
        </p:nvSpPr>
        <p:spPr>
          <a:xfrm>
            <a:off x="704850" y="1993692"/>
            <a:ext cx="732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Completa la scheda 1 per richiamare quello che hai imparato negli anni precedenti </a:t>
            </a:r>
          </a:p>
        </p:txBody>
      </p:sp>
    </p:spTree>
    <p:extLst>
      <p:ext uri="{BB962C8B-B14F-4D97-AF65-F5344CB8AC3E}">
        <p14:creationId xmlns:p14="http://schemas.microsoft.com/office/powerpoint/2010/main" val="19239109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111" y="1475958"/>
            <a:ext cx="8667750" cy="1689933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richiamato?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5294166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10" y="64731"/>
            <a:ext cx="8667750" cy="1207281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primo caso semplice 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C1746B-4AFC-EA44-AB84-1CB04B0F1E93}"/>
              </a:ext>
            </a:extLst>
          </p:cNvPr>
          <p:cNvSpPr txBox="1"/>
          <p:nvPr/>
        </p:nvSpPr>
        <p:spPr>
          <a:xfrm>
            <a:off x="476771" y="1017283"/>
            <a:ext cx="798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A. Le due frazioni hanno lo stesso denominatore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FDB165-11BE-504A-A684-3359AAEA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2" y="1602058"/>
            <a:ext cx="7981428" cy="47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95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10" y="64731"/>
            <a:ext cx="8667750" cy="712085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primo caso semplice 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C1746B-4AFC-EA44-AB84-1CB04B0F1E93}"/>
              </a:ext>
            </a:extLst>
          </p:cNvPr>
          <p:cNvSpPr txBox="1"/>
          <p:nvPr/>
        </p:nvSpPr>
        <p:spPr>
          <a:xfrm>
            <a:off x="476770" y="768955"/>
            <a:ext cx="798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A. Le due frazioni hanno lo stesso denominatore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ACDB11-ADBE-044C-B2C3-13008C9F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62" y="1446228"/>
            <a:ext cx="4718244" cy="25050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C1164C-8A31-B04B-A5CD-773BAF01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84" y="4221322"/>
            <a:ext cx="3556000" cy="1752600"/>
          </a:xfrm>
          <a:prstGeom prst="rect">
            <a:avLst/>
          </a:prstGeom>
        </p:spPr>
      </p:pic>
      <p:sp>
        <p:nvSpPr>
          <p:cNvPr id="9" name="Fumetto 3 8">
            <a:extLst>
              <a:ext uri="{FF2B5EF4-FFF2-40B4-BE49-F238E27FC236}">
                <a16:creationId xmlns:a16="http://schemas.microsoft.com/office/drawing/2014/main" id="{F9C879B3-9D89-694D-A36A-0A8710A2B07C}"/>
              </a:ext>
            </a:extLst>
          </p:cNvPr>
          <p:cNvSpPr/>
          <p:nvPr/>
        </p:nvSpPr>
        <p:spPr bwMode="auto">
          <a:xfrm>
            <a:off x="6403344" y="3951275"/>
            <a:ext cx="2605746" cy="1019431"/>
          </a:xfrm>
          <a:prstGeom prst="wedgeEllipseCallout">
            <a:avLst>
              <a:gd name="adj1" fmla="val -69220"/>
              <a:gd name="adj2" fmla="val 32302"/>
            </a:avLst>
          </a:prstGeom>
          <a:solidFill>
            <a:srgbClr val="FFF9EA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428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sz="4000" b="1" i="0" u="none" strike="noStrike" normalizeH="0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</a:rPr>
              <a:t>7</a:t>
            </a:r>
            <a:r>
              <a:rPr kumimoji="0" lang="it-IT" sz="4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kumimoji="0" lang="it-IT" sz="4000" b="1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</a:rPr>
              <a:t>= 2 + 5</a:t>
            </a:r>
            <a:endParaRPr kumimoji="0" lang="it-IT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610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69AB2-3200-6C4D-AA77-DD3076A173DB}"/>
              </a:ext>
            </a:extLst>
          </p:cNvPr>
          <p:cNvSpPr txBox="1"/>
          <p:nvPr/>
        </p:nvSpPr>
        <p:spPr>
          <a:xfrm>
            <a:off x="624797" y="2131794"/>
            <a:ext cx="7685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Completa la scheda 2 per continuare a richiamare quello che hai imparato in anni precedenti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40E75BF-3505-984D-835C-6CF2C1AF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11" y="849443"/>
            <a:ext cx="2628867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3067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10" y="64731"/>
            <a:ext cx="8667750" cy="712085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 secondo caso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C1746B-4AFC-EA44-AB84-1CB04B0F1E93}"/>
              </a:ext>
            </a:extLst>
          </p:cNvPr>
          <p:cNvSpPr txBox="1"/>
          <p:nvPr/>
        </p:nvSpPr>
        <p:spPr>
          <a:xfrm>
            <a:off x="0" y="604142"/>
            <a:ext cx="901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B. Le due frazioni NON hanno lo stesso denominatore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F7C16C-4642-6740-8B25-E2DD4788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37" y="1275691"/>
            <a:ext cx="7756597" cy="50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03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922" y="-13586"/>
            <a:ext cx="8667750" cy="712085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 secondo caso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9744" y="6545394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672" y="6456640"/>
            <a:ext cx="1905000" cy="2889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16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C1746B-4AFC-EA44-AB84-1CB04B0F1E93}"/>
              </a:ext>
            </a:extLst>
          </p:cNvPr>
          <p:cNvSpPr txBox="1"/>
          <p:nvPr/>
        </p:nvSpPr>
        <p:spPr>
          <a:xfrm>
            <a:off x="86922" y="572592"/>
            <a:ext cx="901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B. Le due frazioni NON hanno lo stesso denominatore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C6D0C1-6D97-4943-ACB2-87C183ED0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" b="20187"/>
          <a:stretch/>
        </p:blipFill>
        <p:spPr>
          <a:xfrm>
            <a:off x="464616" y="1157367"/>
            <a:ext cx="8396641" cy="4054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DD057A0-59A2-D146-9930-837C9E5E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83" y="5215560"/>
            <a:ext cx="8621062" cy="119675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55216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23" y="406140"/>
            <a:ext cx="8454451" cy="712085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Ridurre due frazioni allo stesso denominatore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9744" y="6545394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76493F-21A6-4A47-B1AA-845E35CC592D}"/>
              </a:ext>
            </a:extLst>
          </p:cNvPr>
          <p:cNvSpPr txBox="1"/>
          <p:nvPr/>
        </p:nvSpPr>
        <p:spPr>
          <a:xfrm>
            <a:off x="1534592" y="1134799"/>
            <a:ext cx="560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procedimento semplice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61C2C9-7FA2-A747-A70D-C5AB5134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1" y="1719476"/>
            <a:ext cx="3541810" cy="422456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A3E34E5-0F3B-3940-8C46-93EDDF8BC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2893211"/>
            <a:ext cx="3670300" cy="10414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547052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447" y="183099"/>
            <a:ext cx="8454451" cy="712085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addizionare frazioni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9744" y="6545394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1654" y="642052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18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E3E9B-9178-ED42-8192-341CB3B981EB}"/>
              </a:ext>
            </a:extLst>
          </p:cNvPr>
          <p:cNvSpPr txBox="1"/>
          <p:nvPr/>
        </p:nvSpPr>
        <p:spPr>
          <a:xfrm>
            <a:off x="498422" y="895184"/>
            <a:ext cx="7959778" cy="3108543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Matematici, fisici, scienziati, commercianti, … hanno trovato nel corso di molti secoli tanti procedimenti diversi: avete studiato alcuni procedimenti negli anni scorsi.</a:t>
            </a: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Ognuno può ritrovare il procedimento più adatto alla sua mentalità e confrontarlo con il procedimento di altri.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6BC294-CCEE-404F-9337-C805826F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86" y="4003727"/>
            <a:ext cx="2985541" cy="25645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838D21-2145-6B4D-9869-1F8EEE858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4" b="5992"/>
          <a:stretch/>
        </p:blipFill>
        <p:spPr>
          <a:xfrm>
            <a:off x="4625279" y="4003727"/>
            <a:ext cx="3832921" cy="25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52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B6EEE37-17BF-7448-B0F7-6EC9F4228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90500"/>
            <a:ext cx="8667750" cy="8255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frazioni sulla retta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CBB366CE-DADF-FE44-8703-D5D65898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2" name="Footer Placeholder 7">
            <a:extLst>
              <a:ext uri="{FF2B5EF4-FFF2-40B4-BE49-F238E27FC236}">
                <a16:creationId xmlns:a16="http://schemas.microsoft.com/office/drawing/2014/main" id="{DAA104E0-E06C-1246-9E30-3C8080BF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7653" name="Slide Number Placeholder 6">
            <a:extLst>
              <a:ext uri="{FF2B5EF4-FFF2-40B4-BE49-F238E27FC236}">
                <a16:creationId xmlns:a16="http://schemas.microsoft.com/office/drawing/2014/main" id="{FA0E649D-18AB-EB4D-BCA8-037C47EA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E31BB6-1027-B841-AFC3-4D70D1CC8C1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pic>
        <p:nvPicPr>
          <p:cNvPr id="27654" name="Picture 8">
            <a:extLst>
              <a:ext uri="{FF2B5EF4-FFF2-40B4-BE49-F238E27FC236}">
                <a16:creationId xmlns:a16="http://schemas.microsoft.com/office/drawing/2014/main" id="{EFDA4F01-E214-0849-9720-CD886664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79500"/>
            <a:ext cx="84709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2D3AE9F-586D-1B4A-B662-469B25B6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8667750" cy="8636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cos’è un numero?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AB5E37E8-34EE-4F47-B394-BA7C930D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9700" name="Footer Placeholder 7">
            <a:extLst>
              <a:ext uri="{FF2B5EF4-FFF2-40B4-BE49-F238E27FC236}">
                <a16:creationId xmlns:a16="http://schemas.microsoft.com/office/drawing/2014/main" id="{401B004A-C091-864D-A7C6-E6EA618B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9701" name="Slide Number Placeholder 6">
            <a:extLst>
              <a:ext uri="{FF2B5EF4-FFF2-40B4-BE49-F238E27FC236}">
                <a16:creationId xmlns:a16="http://schemas.microsoft.com/office/drawing/2014/main" id="{B2F44774-A4B8-124B-B2F4-3DA9218D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5E2C45-BD9F-1D41-8B2D-922D7656FE46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786457D3-17E5-9944-AE63-A6F0E34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515" y="1224530"/>
            <a:ext cx="4357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Penso ai numeri naturali</a:t>
            </a:r>
          </a:p>
        </p:txBody>
      </p:sp>
      <p:sp>
        <p:nvSpPr>
          <p:cNvPr id="29704" name="TextBox 9">
            <a:extLst>
              <a:ext uri="{FF2B5EF4-FFF2-40B4-BE49-F238E27FC236}">
                <a16:creationId xmlns:a16="http://schemas.microsoft.com/office/drawing/2014/main" id="{E80B210E-C94F-BD41-8495-743B3401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5" y="1963597"/>
            <a:ext cx="3265125" cy="1200329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dirty="0">
                <a:latin typeface="Chalkboard" panose="03050602040202020205" pitchFamily="66" charset="77"/>
              </a:rPr>
              <a:t> </a:t>
            </a:r>
            <a:r>
              <a:rPr lang="it-IT" altLang="it-IT" sz="2400" b="1" dirty="0">
                <a:latin typeface="Chalkboard" panose="03050602040202020205" pitchFamily="66" charset="77"/>
              </a:rPr>
              <a:t>punto della retta </a:t>
            </a:r>
          </a:p>
          <a:p>
            <a:pPr eaLnBrk="1" hangingPunct="1"/>
            <a:r>
              <a:rPr lang="it-IT" altLang="it-IT" sz="2400" b="1" dirty="0">
                <a:latin typeface="Chalkboard" panose="03050602040202020205" pitchFamily="66" charset="77"/>
              </a:rPr>
              <a:t>rappresenta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b="1" dirty="0">
                <a:latin typeface="Chalkboard" panose="03050602040202020205" pitchFamily="66" charset="77"/>
              </a:rPr>
              <a:t> </a:t>
            </a:r>
          </a:p>
          <a:p>
            <a:pPr eaLnBrk="1" hangingPunct="1"/>
            <a:r>
              <a:rPr lang="it-IT" altLang="it-IT" sz="2400" b="1" dirty="0">
                <a:latin typeface="Chalkboard" panose="03050602040202020205" pitchFamily="66" charset="77"/>
              </a:rPr>
              <a:t>numero naturale</a:t>
            </a:r>
            <a:r>
              <a:rPr lang="it-IT" altLang="it-IT" sz="2400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F7F77C3B-C690-F040-B8A4-B6AE3070B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652799"/>
            <a:ext cx="2466975" cy="120015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latin typeface="Chalkboard" panose="03050602040202020205" pitchFamily="66" charset="77"/>
              </a:rPr>
              <a:t>Addiziono </a:t>
            </a:r>
            <a:r>
              <a:rPr lang="it-IT" altLang="it-IT" sz="2400" b="1">
                <a:solidFill>
                  <a:srgbClr val="FF3300"/>
                </a:solidFill>
                <a:latin typeface="Chalkboard" panose="03050602040202020205" pitchFamily="66" charset="77"/>
              </a:rPr>
              <a:t>un</a:t>
            </a:r>
          </a:p>
          <a:p>
            <a:pPr eaLnBrk="1" hangingPunct="1"/>
            <a:r>
              <a:rPr lang="it-IT" altLang="it-IT" sz="2400" b="1">
                <a:latin typeface="Chalkboard" panose="03050602040202020205" pitchFamily="66" charset="77"/>
              </a:rPr>
              <a:t>numero naturale </a:t>
            </a:r>
          </a:p>
          <a:p>
            <a:pPr eaLnBrk="1" hangingPunct="1"/>
            <a:r>
              <a:rPr lang="it-IT" altLang="it-IT" sz="2400" b="1">
                <a:latin typeface="Chalkboard" panose="03050602040202020205" pitchFamily="66" charset="77"/>
              </a:rPr>
              <a:t>con </a:t>
            </a:r>
            <a:r>
              <a:rPr lang="it-IT" altLang="it-IT" sz="2400" b="1">
                <a:solidFill>
                  <a:srgbClr val="FF33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b="1">
                <a:latin typeface="Chalkboard" panose="03050602040202020205" pitchFamily="66" charset="77"/>
              </a:rPr>
              <a:t> altro</a:t>
            </a:r>
            <a:endParaRPr lang="it-IT" altLang="it-IT" sz="2400">
              <a:latin typeface="Chalkboard" panose="03050602040202020205" pitchFamily="66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DC8A6A-FEFA-7445-880E-5D4C91FD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2" y="1825273"/>
            <a:ext cx="5173938" cy="3613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FA650579-DA5F-D945-909D-85F04238D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556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cos’è un numero?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021F0F13-72EB-2346-8606-596CF06F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1750" name="Footer Placeholder 7">
            <a:extLst>
              <a:ext uri="{FF2B5EF4-FFF2-40B4-BE49-F238E27FC236}">
                <a16:creationId xmlns:a16="http://schemas.microsoft.com/office/drawing/2014/main" id="{B55E8495-A7A0-344F-BACB-7A23DC7A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1751" name="Slide Number Placeholder 6">
            <a:extLst>
              <a:ext uri="{FF2B5EF4-FFF2-40B4-BE49-F238E27FC236}">
                <a16:creationId xmlns:a16="http://schemas.microsoft.com/office/drawing/2014/main" id="{D75AAB98-2D61-3843-9D6D-AD57B186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A6EF2F-04AC-074D-96FC-96C8206052B9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pic>
        <p:nvPicPr>
          <p:cNvPr id="31752" name="Picture 5">
            <a:extLst>
              <a:ext uri="{FF2B5EF4-FFF2-40B4-BE49-F238E27FC236}">
                <a16:creationId xmlns:a16="http://schemas.microsoft.com/office/drawing/2014/main" id="{4F798FA3-9118-D848-A1A1-C4AE9644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06487"/>
            <a:ext cx="39909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1">
            <a:extLst>
              <a:ext uri="{FF2B5EF4-FFF2-40B4-BE49-F238E27FC236}">
                <a16:creationId xmlns:a16="http://schemas.microsoft.com/office/drawing/2014/main" id="{B1FC5503-88F3-2542-814F-93956D20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4920483"/>
            <a:ext cx="84709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400" b="1" dirty="0" err="1">
                <a:latin typeface="Chalkboard" panose="03050602040202020205" pitchFamily="66" charset="77"/>
              </a:rPr>
              <a:t>Rappresento</a:t>
            </a:r>
            <a:r>
              <a:rPr lang="en-US" altLang="it-IT" sz="2400" b="1" dirty="0">
                <a:latin typeface="Chalkboard" panose="03050602040202020205" pitchFamily="66" charset="77"/>
              </a:rPr>
              <a:t>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sulla</a:t>
            </a:r>
            <a:r>
              <a:rPr lang="en-US" altLang="it-IT" sz="2400" b="1" dirty="0">
                <a:latin typeface="Chalkboard" panose="03050602040202020205" pitchFamily="66" charset="77"/>
              </a:rPr>
              <a:t>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retta</a:t>
            </a:r>
            <a:r>
              <a:rPr lang="en-US" altLang="it-IT" sz="2400" b="1" dirty="0">
                <a:latin typeface="Chalkboard" panose="03050602040202020205" pitchFamily="66" charset="77"/>
              </a:rPr>
              <a:t>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classi</a:t>
            </a:r>
            <a:r>
              <a:rPr lang="en-US" altLang="it-IT" sz="2400" b="1" dirty="0">
                <a:latin typeface="Chalkboard" panose="03050602040202020205" pitchFamily="66" charset="77"/>
              </a:rPr>
              <a:t> di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frazioni</a:t>
            </a:r>
            <a:r>
              <a:rPr lang="en-US" altLang="it-IT" sz="2400" b="1" dirty="0">
                <a:latin typeface="Chalkboard" panose="03050602040202020205" pitchFamily="66" charset="77"/>
              </a:rPr>
              <a:t>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equivalenti</a:t>
            </a:r>
            <a:r>
              <a:rPr lang="en-US" altLang="it-IT" sz="2400" b="1" dirty="0">
                <a:latin typeface="Chalkboard" panose="03050602040202020205" pitchFamily="66" charset="77"/>
              </a:rPr>
              <a:t>;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questo</a:t>
            </a:r>
            <a:r>
              <a:rPr lang="en-US" altLang="it-IT" sz="2400" b="1" dirty="0">
                <a:latin typeface="Chalkboard" panose="03050602040202020205" pitchFamily="66" charset="77"/>
              </a:rPr>
              <a:t> porta a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considerare</a:t>
            </a:r>
            <a:r>
              <a:rPr lang="en-US" altLang="it-IT" sz="2400" b="1" dirty="0">
                <a:latin typeface="Chalkboard" panose="03050602040202020205" pitchFamily="66" charset="77"/>
              </a:rPr>
              <a:t> come un </a:t>
            </a:r>
            <a:r>
              <a:rPr lang="en-US" altLang="it-IT" sz="24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numero</a:t>
            </a:r>
            <a:r>
              <a:rPr lang="en-US" altLang="it-IT" sz="2400" b="1" dirty="0">
                <a:latin typeface="Chalkboard" panose="03050602040202020205" pitchFamily="66" charset="77"/>
              </a:rPr>
              <a:t> non una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singola</a:t>
            </a:r>
            <a:r>
              <a:rPr lang="en-US" altLang="it-IT" sz="2400" b="1" dirty="0">
                <a:latin typeface="Chalkboard" panose="03050602040202020205" pitchFamily="66" charset="77"/>
              </a:rPr>
              <a:t> </a:t>
            </a:r>
            <a:r>
              <a:rPr lang="en-US" altLang="it-IT" sz="2400" b="1" dirty="0" err="1">
                <a:latin typeface="Chalkboard" panose="03050602040202020205" pitchFamily="66" charset="77"/>
              </a:rPr>
              <a:t>frazione</a:t>
            </a:r>
            <a:r>
              <a:rPr lang="en-US" altLang="it-IT" sz="2400" b="1" dirty="0">
                <a:latin typeface="Chalkboard" panose="03050602040202020205" pitchFamily="66" charset="77"/>
              </a:rPr>
              <a:t>, ma una </a:t>
            </a:r>
            <a:r>
              <a:rPr lang="en-US" altLang="it-IT" sz="24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classe</a:t>
            </a:r>
            <a:r>
              <a:rPr lang="en-US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 di </a:t>
            </a:r>
            <a:r>
              <a:rPr lang="en-US" altLang="it-IT" sz="24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frazioni</a:t>
            </a:r>
            <a:r>
              <a:rPr lang="en-US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equivalenti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C29FB72-098C-9F46-92B8-36249087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203" y="241301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cos’è un numero razionale?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F7ED2DA2-8737-754B-8D92-6FD2C0C9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3796" name="Footer Placeholder 7">
            <a:extLst>
              <a:ext uri="{FF2B5EF4-FFF2-40B4-BE49-F238E27FC236}">
                <a16:creationId xmlns:a16="http://schemas.microsoft.com/office/drawing/2014/main" id="{FB84D00D-7D90-4E47-812C-E0B0802E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506" y="6515084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2021</a:t>
            </a:r>
          </a:p>
        </p:txBody>
      </p:sp>
      <p:sp>
        <p:nvSpPr>
          <p:cNvPr id="33797" name="Slide Number Placeholder 6">
            <a:extLst>
              <a:ext uri="{FF2B5EF4-FFF2-40B4-BE49-F238E27FC236}">
                <a16:creationId xmlns:a16="http://schemas.microsoft.com/office/drawing/2014/main" id="{44EB660B-7961-954C-800D-385126CF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A1BF77-3610-6249-87AB-EAE7D5D5CB42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1F55F9-EE62-744B-8CDF-332E7EE528AB}"/>
              </a:ext>
            </a:extLst>
          </p:cNvPr>
          <p:cNvSpPr txBox="1"/>
          <p:nvPr/>
        </p:nvSpPr>
        <p:spPr>
          <a:xfrm>
            <a:off x="1873652" y="879496"/>
            <a:ext cx="5723906" cy="95410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razionale è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frazioni equivalenti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251B3E-BECA-9148-9618-E1BEBFBC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50" y="1989399"/>
            <a:ext cx="6486237" cy="40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0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A826093-1A83-9A4E-A744-43A7F012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629" y="344488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Trovare la frazione equivalente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405476D-4D2A-4A4B-B7A0-08609FB0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98" y="2484211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Footer Placeholder 7">
            <a:extLst>
              <a:ext uri="{FF2B5EF4-FFF2-40B4-BE49-F238E27FC236}">
                <a16:creationId xmlns:a16="http://schemas.microsoft.com/office/drawing/2014/main" id="{EB5EEBCB-AAFD-F84E-8B86-F94AECA2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45" name="Slide Number Placeholder 6">
            <a:extLst>
              <a:ext uri="{FF2B5EF4-FFF2-40B4-BE49-F238E27FC236}">
                <a16:creationId xmlns:a16="http://schemas.microsoft.com/office/drawing/2014/main" id="{6FFC4D1B-FA07-FF4C-A59A-81ECC4D6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103" y="6358135"/>
            <a:ext cx="51673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5EF2C1-E2E4-FC49-A5E8-4B2784A38ED8}" type="slidenum">
              <a:rPr lang="it-IT" altLang="it-IT" sz="1400"/>
              <a:pPr eaLnBrk="1" hangingPunct="1"/>
              <a:t>6</a:t>
            </a:fld>
            <a:endParaRPr lang="it-IT" altLang="it-IT" sz="1400" dirty="0"/>
          </a:p>
        </p:txBody>
      </p:sp>
      <p:sp>
        <p:nvSpPr>
          <p:cNvPr id="20" name="Freccia circolare a destra 19">
            <a:extLst>
              <a:ext uri="{FF2B5EF4-FFF2-40B4-BE49-F238E27FC236}">
                <a16:creationId xmlns:a16="http://schemas.microsoft.com/office/drawing/2014/main" id="{1EF25D1D-256A-1B43-AAE4-B2AA78A527F4}"/>
              </a:ext>
            </a:extLst>
          </p:cNvPr>
          <p:cNvSpPr/>
          <p:nvPr/>
        </p:nvSpPr>
        <p:spPr bwMode="auto">
          <a:xfrm>
            <a:off x="1443748" y="3074461"/>
            <a:ext cx="453973" cy="1441256"/>
          </a:xfrm>
          <a:prstGeom prst="curvedRightArrow">
            <a:avLst>
              <a:gd name="adj1" fmla="val 25000"/>
              <a:gd name="adj2" fmla="val 50000"/>
              <a:gd name="adj3" fmla="val 36634"/>
            </a:avLst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F440EC7-E55C-8446-838D-752F82B49843}"/>
              </a:ext>
            </a:extLst>
          </p:cNvPr>
          <p:cNvSpPr txBox="1"/>
          <p:nvPr/>
        </p:nvSpPr>
        <p:spPr>
          <a:xfrm>
            <a:off x="142415" y="3310743"/>
            <a:ext cx="1571155" cy="830997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Divido 8 e 10 per 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327542-1657-C64C-9EE2-D43335AD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100" y="2568102"/>
            <a:ext cx="4978400" cy="1981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EDE2EC-DEAF-7E47-AB7E-99DCCA7A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379"/>
          <a:stretch/>
        </p:blipFill>
        <p:spPr>
          <a:xfrm>
            <a:off x="2379800" y="1729059"/>
            <a:ext cx="4965700" cy="8980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38ACAA-4AAD-A844-940E-ED9399ED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415" y="1729059"/>
            <a:ext cx="459685" cy="2832253"/>
          </a:xfrm>
          <a:prstGeom prst="rect">
            <a:avLst/>
          </a:prstGeom>
        </p:spPr>
      </p:pic>
      <p:sp>
        <p:nvSpPr>
          <p:cNvPr id="19" name="Freccia circolare a destra 18">
            <a:extLst>
              <a:ext uri="{FF2B5EF4-FFF2-40B4-BE49-F238E27FC236}">
                <a16:creationId xmlns:a16="http://schemas.microsoft.com/office/drawing/2014/main" id="{8DDB9F55-8EF9-634A-B8F9-C95FBC51D79E}"/>
              </a:ext>
            </a:extLst>
          </p:cNvPr>
          <p:cNvSpPr/>
          <p:nvPr/>
        </p:nvSpPr>
        <p:spPr bwMode="auto">
          <a:xfrm flipH="1" flipV="1">
            <a:off x="7203985" y="1969204"/>
            <a:ext cx="737481" cy="259210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F5EBD4E-6652-F545-9C9F-A4CBA1568A9C}"/>
              </a:ext>
            </a:extLst>
          </p:cNvPr>
          <p:cNvSpPr txBox="1"/>
          <p:nvPr/>
        </p:nvSpPr>
        <p:spPr>
          <a:xfrm>
            <a:off x="7450448" y="2941411"/>
            <a:ext cx="1503389" cy="830997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Moltiplico 4 e 5 per 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9040750-86E8-0D46-BD9D-AB78DC9012C3}"/>
              </a:ext>
            </a:extLst>
          </p:cNvPr>
          <p:cNvSpPr txBox="1"/>
          <p:nvPr/>
        </p:nvSpPr>
        <p:spPr>
          <a:xfrm>
            <a:off x="169629" y="4751999"/>
            <a:ext cx="2725971" cy="830997"/>
          </a:xfrm>
          <a:prstGeom prst="rect">
            <a:avLst/>
          </a:prstGeom>
          <a:solidFill>
            <a:srgbClr val="FFF9EA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 non posso dividere 8 e 10 per 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B38540-316C-5542-943E-0F0BB93F1B97}"/>
              </a:ext>
            </a:extLst>
          </p:cNvPr>
          <p:cNvSpPr txBox="1"/>
          <p:nvPr/>
        </p:nvSpPr>
        <p:spPr>
          <a:xfrm>
            <a:off x="5359660" y="4764073"/>
            <a:ext cx="3477719" cy="830997"/>
          </a:xfrm>
          <a:prstGeom prst="rect">
            <a:avLst/>
          </a:prstGeom>
          <a:solidFill>
            <a:srgbClr val="FFF9EA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 non posso moltiplicare 4 e 5 per 0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5D6127B-7175-854B-911A-C958ED51E2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30"/>
          <a:stretch/>
        </p:blipFill>
        <p:spPr>
          <a:xfrm>
            <a:off x="5359659" y="5670671"/>
            <a:ext cx="3350111" cy="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28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A826093-1A83-9A4E-A744-43A7F012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6350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L’insieme </a:t>
            </a:r>
            <a:r>
              <a:rPr lang="it-IT" altLang="it-IT" sz="3600" b="1" i="1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Q</a:t>
            </a:r>
            <a:r>
              <a:rPr lang="it-IT" altLang="it-IT" sz="3600" b="1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 dei ‘</a:t>
            </a:r>
            <a:r>
              <a:rPr lang="it-IT" altLang="it-IT" sz="3600" b="1" i="1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numeri</a:t>
            </a:r>
            <a:r>
              <a:rPr lang="it-IT" altLang="it-IT" sz="3600" b="1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 i="1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razionali’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405476D-4D2A-4A4B-B7A0-08609FB0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Footer Placeholder 7">
            <a:extLst>
              <a:ext uri="{FF2B5EF4-FFF2-40B4-BE49-F238E27FC236}">
                <a16:creationId xmlns:a16="http://schemas.microsoft.com/office/drawing/2014/main" id="{EB5EEBCB-AAFD-F84E-8B86-F94AECA2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45" name="Slide Number Placeholder 6">
            <a:extLst>
              <a:ext uri="{FF2B5EF4-FFF2-40B4-BE49-F238E27FC236}">
                <a16:creationId xmlns:a16="http://schemas.microsoft.com/office/drawing/2014/main" id="{6FFC4D1B-FA07-FF4C-A59A-81ECC4D6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5EF2C1-E2E4-FC49-A5E8-4B2784A38ED8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392B7476-BEEC-C442-AEBD-06C05E0B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587500"/>
            <a:ext cx="8166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latin typeface="Chalkboard" panose="03050602040202020205" pitchFamily="66" charset="77"/>
              </a:rPr>
              <a:t>Razionale</a:t>
            </a:r>
            <a:r>
              <a:rPr lang="it-IT" altLang="it-IT" sz="3200" b="1" dirty="0">
                <a:latin typeface="Chalkboard" panose="03050602040202020205" pitchFamily="66" charset="77"/>
              </a:rPr>
              <a:t> proviene dal latino ‘</a:t>
            </a:r>
            <a:r>
              <a:rPr lang="it-IT" altLang="it-IT" sz="3200" b="1" i="1" dirty="0">
                <a:latin typeface="Chalkboard" panose="03050602040202020205" pitchFamily="66" charset="77"/>
              </a:rPr>
              <a:t>ratio</a:t>
            </a:r>
            <a:r>
              <a:rPr lang="it-IT" altLang="it-IT" sz="3200" b="1" dirty="0">
                <a:latin typeface="Chalkboard" panose="03050602040202020205" pitchFamily="66" charset="77"/>
              </a:rPr>
              <a:t>’, che si legge ‘</a:t>
            </a:r>
            <a:r>
              <a:rPr lang="it-IT" altLang="it-IT" sz="3200" b="1" dirty="0" err="1">
                <a:latin typeface="Chalkboard" panose="03050602040202020205" pitchFamily="66" charset="77"/>
              </a:rPr>
              <a:t>razio</a:t>
            </a:r>
            <a:r>
              <a:rPr lang="it-IT" altLang="it-IT" sz="3200" b="1" dirty="0">
                <a:latin typeface="Chalkboard" panose="03050602040202020205" pitchFamily="66" charset="77"/>
              </a:rPr>
              <a:t>’ e ha molti significati fra i quali ‘</a:t>
            </a:r>
            <a:r>
              <a:rPr lang="it-IT" altLang="it-IT" sz="3200" b="1" i="1" dirty="0">
                <a:latin typeface="Chalkboard" panose="03050602040202020205" pitchFamily="66" charset="77"/>
              </a:rPr>
              <a:t>rapporto</a:t>
            </a:r>
            <a:r>
              <a:rPr lang="it-IT" altLang="it-IT" sz="3200" b="1" dirty="0">
                <a:latin typeface="Chalkboard" panose="03050602040202020205" pitchFamily="66" charset="77"/>
              </a:rPr>
              <a:t>’ o ‘quoziente’.</a:t>
            </a:r>
          </a:p>
          <a:p>
            <a:pPr eaLnBrk="1" hangingPunct="1"/>
            <a:r>
              <a:rPr lang="it-IT" altLang="it-IT" sz="3200" b="1" dirty="0">
                <a:latin typeface="Chalkboard" panose="03050602040202020205" pitchFamily="66" charset="77"/>
              </a:rPr>
              <a:t>In matematica, s’introduce l’insieme di tutti i numeri che si ottengono come quoziente di due interi e quindi si possono scrivere con una frazione: </a:t>
            </a:r>
            <a:r>
              <a:rPr lang="it-IT" altLang="it-IT" sz="3200" b="1" dirty="0">
                <a:solidFill>
                  <a:srgbClr val="FF0000"/>
                </a:solidFill>
                <a:latin typeface="Chalkboard" panose="03050602040202020205" pitchFamily="66" charset="77"/>
              </a:rPr>
              <a:t>è l’insieme dei numeri razionali e si indica con la lettera </a:t>
            </a:r>
            <a:r>
              <a:rPr lang="it-IT" altLang="it-IT" sz="3200" b="1" i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Q</a:t>
            </a:r>
            <a:r>
              <a:rPr lang="it-IT" altLang="it-IT" sz="3200" b="1" dirty="0">
                <a:solidFill>
                  <a:srgbClr val="FF0000"/>
                </a:solidFill>
                <a:latin typeface="Chalkboard" panose="03050602040202020205" pitchFamily="66" charset="77"/>
              </a:rPr>
              <a:t>,</a:t>
            </a:r>
            <a:r>
              <a:rPr lang="it-IT" altLang="it-IT" sz="3200" b="1" dirty="0">
                <a:latin typeface="Chalkboard" panose="03050602040202020205" pitchFamily="66" charset="77"/>
              </a:rPr>
              <a:t> iniziale di </a:t>
            </a:r>
            <a:r>
              <a:rPr lang="it-IT" altLang="it-IT" sz="3200" b="1" dirty="0">
                <a:solidFill>
                  <a:srgbClr val="FF0000"/>
                </a:solidFill>
                <a:latin typeface="Chalkboard" panose="03050602040202020205" pitchFamily="66" charset="77"/>
              </a:rPr>
              <a:t>q</a:t>
            </a:r>
            <a:r>
              <a:rPr lang="it-IT" altLang="it-IT" sz="3200" b="1" dirty="0">
                <a:latin typeface="Chalkboard" panose="03050602040202020205" pitchFamily="66" charset="77"/>
              </a:rPr>
              <a:t>uoziente. </a:t>
            </a:r>
          </a:p>
        </p:txBody>
      </p:sp>
    </p:spTree>
    <p:extLst>
      <p:ext uri="{BB962C8B-B14F-4D97-AF65-F5344CB8AC3E}">
        <p14:creationId xmlns:p14="http://schemas.microsoft.com/office/powerpoint/2010/main" val="42507139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3937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naturali sono particolari numeri razionali 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pic>
        <p:nvPicPr>
          <p:cNvPr id="37894" name="Picture 8">
            <a:extLst>
              <a:ext uri="{FF2B5EF4-FFF2-40B4-BE49-F238E27FC236}">
                <a16:creationId xmlns:a16="http://schemas.microsoft.com/office/drawing/2014/main" id="{A3AF10C6-16F4-6D45-9F2E-7D4768DAF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600200"/>
            <a:ext cx="5219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716" y="1599671"/>
            <a:ext cx="8667750" cy="1689933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Come addiziono due numeri razionali scritti con frazioni?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990597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35601</TotalTime>
  <Words>623</Words>
  <Application>Microsoft Macintosh PowerPoint</Application>
  <PresentationFormat>Presentazione su schermo (4:3)</PresentationFormat>
  <Paragraphs>151</Paragraphs>
  <Slides>18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  <vt:variant>
        <vt:lpstr>Presentazioni personalizzate</vt:lpstr>
      </vt:variant>
      <vt:variant>
        <vt:i4>4</vt:i4>
      </vt:variant>
    </vt:vector>
  </HeadingPairs>
  <TitlesOfParts>
    <vt:vector size="29" baseType="lpstr">
      <vt:lpstr>ＭＳ Ｐゴシック</vt:lpstr>
      <vt:lpstr>Arial</vt:lpstr>
      <vt:lpstr>Arial Black</vt:lpstr>
      <vt:lpstr>Arial Narrow</vt:lpstr>
      <vt:lpstr>Chalkboard</vt:lpstr>
      <vt:lpstr>Times New Roman</vt:lpstr>
      <vt:lpstr>Boomerang</vt:lpstr>
      <vt:lpstr> Addizionare numeri razionali scritti con frazioni </vt:lpstr>
      <vt:lpstr>Le frazioni sulla retta</vt:lpstr>
      <vt:lpstr>Che cos’è un numero?</vt:lpstr>
      <vt:lpstr>Che cos’è un numero?</vt:lpstr>
      <vt:lpstr>Che cos’è un numero razionale?</vt:lpstr>
      <vt:lpstr>Trovare la frazione equivalente</vt:lpstr>
      <vt:lpstr>L’insieme Q dei ‘numeri razionali’</vt:lpstr>
      <vt:lpstr>I numeri naturali sono particolari numeri razionali </vt:lpstr>
      <vt:lpstr>Come addiziono due numeri razionali scritti con frazioni?</vt:lpstr>
      <vt:lpstr>Attività 1</vt:lpstr>
      <vt:lpstr>Che cosa hai richiamato?</vt:lpstr>
      <vt:lpstr>Un primo caso semplice </vt:lpstr>
      <vt:lpstr>Un primo caso semplice </vt:lpstr>
      <vt:lpstr>Attività 2</vt:lpstr>
      <vt:lpstr>Il  secondo caso</vt:lpstr>
      <vt:lpstr>Il  secondo caso</vt:lpstr>
      <vt:lpstr>Ridurre due frazioni allo stesso denominatore</vt:lpstr>
      <vt:lpstr>Per addizionare frazioni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926</cp:revision>
  <cp:lastPrinted>2020-09-04T08:46:08Z</cp:lastPrinted>
  <dcterms:created xsi:type="dcterms:W3CDTF">2013-03-18T14:56:55Z</dcterms:created>
  <dcterms:modified xsi:type="dcterms:W3CDTF">2023-10-25T15:45:41Z</dcterms:modified>
</cp:coreProperties>
</file>