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4" r:id="rId3"/>
    <p:sldId id="282" r:id="rId4"/>
    <p:sldId id="270" r:id="rId5"/>
    <p:sldId id="271" r:id="rId6"/>
    <p:sldId id="280" r:id="rId7"/>
    <p:sldId id="281" r:id="rId8"/>
    <p:sldId id="272" r:id="rId9"/>
    <p:sldId id="273" r:id="rId10"/>
    <p:sldId id="274" r:id="rId11"/>
    <p:sldId id="276" r:id="rId12"/>
    <p:sldId id="275" r:id="rId13"/>
    <p:sldId id="279" r:id="rId14"/>
    <p:sldId id="277" r:id="rId15"/>
  </p:sldIdLst>
  <p:sldSz cx="9144000" cy="6858000" type="screen4x3"/>
  <p:notesSz cx="6650038" cy="978376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3"/>
  </p:normalViewPr>
  <p:slideViewPr>
    <p:cSldViewPr>
      <p:cViewPr varScale="1">
        <p:scale>
          <a:sx n="86" d="100"/>
          <a:sy n="86" d="100"/>
        </p:scale>
        <p:origin x="176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C9E5B7D-0AB4-FC4F-9C86-536B218CA9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EC9F61-D5A8-144B-9E86-A1548114D5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0AA997-CC71-EE4D-9B85-1C8F063F2F8B}" type="datetime1">
              <a:rPr lang="it-IT" altLang="it-IT"/>
              <a:pPr/>
              <a:t>13/11/20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28963D-9D84-BB4F-987E-81E5EFE6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D20EF-77BD-2349-9E3A-0B36C461DD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2703E77-51FB-6249-9624-5846CE7C48C0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3154C9A-6BC2-434A-AEBC-CA39071DD7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FFBF63-9B31-1C4D-ABF0-DB832BA1C18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D50AB6-C59F-934C-AB3A-D54C99FD67DD}" type="datetime1">
              <a:rPr lang="it-IT" altLang="it-IT"/>
              <a:pPr/>
              <a:t>13/11/20</a:t>
            </a:fld>
            <a:endParaRPr lang="it-IT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D659F8F-4024-DC4D-9ECA-292A460C70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91088" cy="3668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A5F1D94-CEB3-9B42-B435-446C093B57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5163" y="4646613"/>
            <a:ext cx="5319712" cy="4403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it-IT"/>
              <a:t>Click to edit Master text styles</a:t>
            </a:r>
          </a:p>
          <a:p>
            <a:pPr lvl="1"/>
            <a:r>
              <a:rPr lang="it-IT" altLang="it-IT"/>
              <a:t>Second level</a:t>
            </a:r>
          </a:p>
          <a:p>
            <a:pPr lvl="2"/>
            <a:r>
              <a:rPr lang="it-IT" altLang="it-IT"/>
              <a:t>Third level</a:t>
            </a:r>
          </a:p>
          <a:p>
            <a:pPr lvl="3"/>
            <a:r>
              <a:rPr lang="it-IT" altLang="it-IT"/>
              <a:t>Fourth level</a:t>
            </a:r>
          </a:p>
          <a:p>
            <a:pPr lvl="4"/>
            <a:r>
              <a:rPr lang="it-IT" altLang="it-IT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A1D6B-4F78-1B41-B538-58398C002B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F6F238-B9EF-7A4E-904D-43042316E4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6FA96C5-5F5A-2248-81DC-0B066824C8C2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9DBEE8-6730-F541-AEA4-F669C161DB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573BFE-C536-3A4B-98A8-861E89C440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5AAB44-B338-5B4E-A644-CAA19727D0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9B68CF-5483-EF48-A24D-F161DE65952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52244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91E9CD-C360-1745-83B0-371353436F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50F08A-769E-6446-A1E7-2FC399C8B7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46788B-0FEC-C849-A550-C071A8DE90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A607B6-7CE4-5740-9321-0FE30D4FC61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5458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F0F023-62A5-7341-98FE-D772C0ECCA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68AF67-3B86-324C-9DCE-3B5DB7FF67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7C2DC6-4884-B04B-8424-39899C1FB6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5FB508-0B60-A84D-8164-A8717144117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59935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A11F5C-D794-BF41-9AF0-DEDDE51058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87BDFE-D46E-E044-8776-15826801E0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04E933-A520-CE48-B2F7-79E347DAEA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DDF7CB-F1A5-1445-B11D-B700EAD4744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50362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45EDD0B-1B5C-494B-86E9-E02DC76D71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0AF6943-1CFF-A34C-B3DF-DF46CE72BF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DA43089-5C98-974E-A371-576E909DBA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733888-B13C-0E4B-8338-5F5597A3446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65293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E7D9373-9891-CC47-9979-4E0692CF97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FD5075D-0880-D64F-913E-C419E49354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C69381B-F388-EE4D-819B-421276E5C0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8561AC-5A7F-1941-A14C-9291CAFDF99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62413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1DBEF5-4F73-4040-9D74-9306D71E89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AEF655-04A6-CF4B-B452-CBD804752A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0BA526-8847-EF40-94C6-C68829C70C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967FD6-5777-6C4C-9045-DACF8CADF87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68642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659134-1DA2-E740-99FF-6AAF21196F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647498-A7B3-904D-9BB0-F0D3BA99F4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5527CB-7E8D-F744-9B26-A3F61EDFCD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6D33EF-CFB6-654D-A5AD-FB63F64E025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97832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6894EB-C0DD-5A4C-B26B-F10874D234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244872-5084-7B4F-898D-C06C3F5DFA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AC69D4-5A54-564D-8656-CC27FAD282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EB9177-1133-294B-A09E-452ED52CCFD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99194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EE066E2-B73E-904D-9EEE-A2C0D8DCA7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3B89975-C1B8-544D-91DA-7EF0A0D06B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A682FFB-E50E-964D-B8CF-479F8A5C54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6B3BFB-ABEE-1E46-AAFD-4C1ED6B2A2D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3128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57FAEB9-A42C-C84E-B4B9-C5ED6E52D4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4C10DD-E3C0-B34A-9CF9-7754C5D9B7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CD93497-6294-A243-B87D-D9B642785C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4E1214-5417-9D48-8099-3E0ED8AF51E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86574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9FA8BFA-13F1-BE4B-AF4A-5AC01F1893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BD1E1CF-BDD2-3A47-8C7C-1A3E9BF0FA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2D6B34D-A6E2-CA4D-A37A-6567E241BD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B13316-3DB8-3D45-B2AE-2E07C415584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08757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479C52-8025-A445-9772-638B5A739D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811CDD-1D00-E24F-A26E-7E86DCEBD5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7211F6-7717-E941-B89D-AD74F7C757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EE7674-0AA9-A84F-B414-BE0356DE220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0239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6315C6-9857-4446-A414-CAF9F36F85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E7D64D-C324-8C49-8E6F-0628E5801F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64371E-D19F-7C41-88D5-F3DAFFDEC5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AAA1BC-E4F3-E043-9F61-D1327551CCA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97750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77C2E01-164E-7B42-97E2-67DFC38975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17D4918-F698-604B-A33C-53F17C0E31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3CF1C25-1BAE-CF4F-AE57-0F574E124A9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09C520A-FDE9-E04E-A9B4-18800E60196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D0B9FB9-29BA-9748-9605-0E16F691C1C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FAEFEC2-74C4-3F40-8DCA-E2768DD81DF4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91A03665-50EE-D94B-ABEF-FC4B9EDD042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209800"/>
            <a:ext cx="8458200" cy="1524000"/>
          </a:xfrm>
        </p:spPr>
        <p:txBody>
          <a:bodyPr anchor="t"/>
          <a:lstStyle/>
          <a:p>
            <a:pPr eaLnBrk="1" hangingPunct="1"/>
            <a:r>
              <a:rPr lang="it-IT" altLang="it-IT" b="1">
                <a:solidFill>
                  <a:srgbClr val="FF0000"/>
                </a:solidFill>
                <a:ea typeface="ＭＳ Ｐゴシック" panose="020B0600070205080204" pitchFamily="34" charset="-128"/>
              </a:rPr>
              <a:t>Retta di regressione</a:t>
            </a:r>
          </a:p>
        </p:txBody>
      </p:sp>
      <p:sp>
        <p:nvSpPr>
          <p:cNvPr id="18435" name="Footer Placeholder 4">
            <a:extLst>
              <a:ext uri="{FF2B5EF4-FFF2-40B4-BE49-F238E27FC236}">
                <a16:creationId xmlns:a16="http://schemas.microsoft.com/office/drawing/2014/main" id="{DCDB0C83-82EF-8443-82AC-F19404369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967764A4-3670-8A47-8C67-B8A667C58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D9A02A8-68E6-0743-9BCD-4B0B561409C2}" type="slidenum">
              <a:rPr lang="it-IT" altLang="it-IT" sz="1400"/>
              <a:pPr eaLnBrk="1" hangingPunct="1"/>
              <a:t>1</a:t>
            </a:fld>
            <a:endParaRPr lang="it-IT" altLang="it-IT"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4">
            <a:extLst>
              <a:ext uri="{FF2B5EF4-FFF2-40B4-BE49-F238E27FC236}">
                <a16:creationId xmlns:a16="http://schemas.microsoft.com/office/drawing/2014/main" id="{58CF6497-7D57-F444-A78F-9994DBC5F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34150"/>
            <a:ext cx="2895600" cy="32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C7157127-E82F-8647-858F-BE1E7657B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26FC3A0-5D0F-3448-98B0-218D5B8BF226}" type="slidenum">
              <a:rPr lang="it-IT" altLang="it-IT" sz="1400"/>
              <a:pPr eaLnBrk="1" hangingPunct="1"/>
              <a:t>10</a:t>
            </a:fld>
            <a:endParaRPr lang="it-IT" altLang="it-IT" sz="1400"/>
          </a:p>
        </p:txBody>
      </p:sp>
      <p:sp>
        <p:nvSpPr>
          <p:cNvPr id="39940" name="TextBox 6">
            <a:extLst>
              <a:ext uri="{FF2B5EF4-FFF2-40B4-BE49-F238E27FC236}">
                <a16:creationId xmlns:a16="http://schemas.microsoft.com/office/drawing/2014/main" id="{C65AD9C8-4364-C14C-91FB-4CC30390E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7244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800">
              <a:latin typeface="Arial Narrow" panose="020B0604020202020204" pitchFamily="34" charset="0"/>
            </a:endParaRPr>
          </a:p>
        </p:txBody>
      </p:sp>
      <p:sp>
        <p:nvSpPr>
          <p:cNvPr id="39941" name="Title 13">
            <a:extLst>
              <a:ext uri="{FF2B5EF4-FFF2-40B4-BE49-F238E27FC236}">
                <a16:creationId xmlns:a16="http://schemas.microsoft.com/office/drawing/2014/main" id="{2D8CADC7-EF1E-7D47-8253-08F01A5CC2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0"/>
            <a:ext cx="8610600" cy="1143000"/>
          </a:xfrm>
        </p:spPr>
        <p:txBody>
          <a:bodyPr anchor="t"/>
          <a:lstStyle/>
          <a:p>
            <a:pPr marL="1588" indent="-1588" eaLnBrk="1" hangingPunct="1"/>
            <a:r>
              <a:rPr lang="it-IT" altLang="it-IT" sz="3600" b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Retta  di regressione per i dati sulla deformazione della trave </a:t>
            </a:r>
          </a:p>
        </p:txBody>
      </p:sp>
      <p:sp>
        <p:nvSpPr>
          <p:cNvPr id="39942" name="TextBox 10">
            <a:extLst>
              <a:ext uri="{FF2B5EF4-FFF2-40B4-BE49-F238E27FC236}">
                <a16:creationId xmlns:a16="http://schemas.microsoft.com/office/drawing/2014/main" id="{4E0BBC55-4069-2B45-AD79-119E06E94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00200"/>
            <a:ext cx="24384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solidFill>
                  <a:srgbClr val="0000FF"/>
                </a:solidFill>
              </a:rPr>
              <a:t>Quesiti 5 a, b, c</a:t>
            </a:r>
          </a:p>
        </p:txBody>
      </p:sp>
      <p:pic>
        <p:nvPicPr>
          <p:cNvPr id="39943" name="Picture 11" descr="Schermata 2015-10-29 alle 11.43.08.png">
            <a:extLst>
              <a:ext uri="{FF2B5EF4-FFF2-40B4-BE49-F238E27FC236}">
                <a16:creationId xmlns:a16="http://schemas.microsoft.com/office/drawing/2014/main" id="{FED71D76-406C-114C-9F3B-00E904B65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143000"/>
            <a:ext cx="498633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C3FA77B-EB65-4149-8B13-86FFE928B738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4191000" y="4038600"/>
            <a:ext cx="1219200" cy="15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9945" name="Picture 26" descr="Schermata 2015-10-16 alle 11.55.37.png">
            <a:extLst>
              <a:ext uri="{FF2B5EF4-FFF2-40B4-BE49-F238E27FC236}">
                <a16:creationId xmlns:a16="http://schemas.microsoft.com/office/drawing/2014/main" id="{3F02986D-61E4-B448-93A1-40D3A7213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1000"/>
            <a:ext cx="4191000" cy="2232025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4FC5743-F104-5E43-B544-9997E0D846F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962400" y="5105400"/>
            <a:ext cx="2133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4637EA-B168-0641-9A52-30B2B60221C7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886200" y="6172200"/>
            <a:ext cx="1143000" cy="15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4">
            <a:extLst>
              <a:ext uri="{FF2B5EF4-FFF2-40B4-BE49-F238E27FC236}">
                <a16:creationId xmlns:a16="http://schemas.microsoft.com/office/drawing/2014/main" id="{8E344784-B521-EA46-B419-9E9DC9840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34150"/>
            <a:ext cx="2895600" cy="32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2FA32674-8E10-7844-BA69-FD46095E1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EE11472-ED91-494C-9E79-E2AF0A5E9775}" type="slidenum">
              <a:rPr lang="it-IT" altLang="it-IT" sz="1400"/>
              <a:pPr eaLnBrk="1" hangingPunct="1"/>
              <a:t>11</a:t>
            </a:fld>
            <a:endParaRPr lang="it-IT" altLang="it-IT" sz="1400"/>
          </a:p>
        </p:txBody>
      </p:sp>
      <p:sp>
        <p:nvSpPr>
          <p:cNvPr id="40964" name="TextBox 6">
            <a:extLst>
              <a:ext uri="{FF2B5EF4-FFF2-40B4-BE49-F238E27FC236}">
                <a16:creationId xmlns:a16="http://schemas.microsoft.com/office/drawing/2014/main" id="{649A09B0-97C2-AE47-98FA-2CB76E240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7244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800">
              <a:latin typeface="Arial Narrow" panose="020B0604020202020204" pitchFamily="34" charset="0"/>
            </a:endParaRPr>
          </a:p>
        </p:txBody>
      </p:sp>
      <p:sp>
        <p:nvSpPr>
          <p:cNvPr id="40965" name="Title 13">
            <a:extLst>
              <a:ext uri="{FF2B5EF4-FFF2-40B4-BE49-F238E27FC236}">
                <a16:creationId xmlns:a16="http://schemas.microsoft.com/office/drawing/2014/main" id="{9F057E8A-C6B6-6A44-A4DA-48B240C8B9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0800" y="152400"/>
            <a:ext cx="4495800" cy="609600"/>
          </a:xfrm>
        </p:spPr>
        <p:txBody>
          <a:bodyPr anchor="t"/>
          <a:lstStyle/>
          <a:p>
            <a:pPr marL="2513013" indent="-2513013" algn="l" eaLnBrk="1" hangingPunct="1"/>
            <a:r>
              <a:rPr lang="it-IT" altLang="it-IT" sz="3600" b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Confronto fra due rette</a:t>
            </a:r>
          </a:p>
        </p:txBody>
      </p:sp>
      <p:sp>
        <p:nvSpPr>
          <p:cNvPr id="40966" name="TextBox 10">
            <a:extLst>
              <a:ext uri="{FF2B5EF4-FFF2-40B4-BE49-F238E27FC236}">
                <a16:creationId xmlns:a16="http://schemas.microsoft.com/office/drawing/2014/main" id="{614C5991-FBD7-2649-8A39-4486CB5EB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8256"/>
            <a:ext cx="1774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solidFill>
                  <a:srgbClr val="0000FF"/>
                </a:solidFill>
              </a:rPr>
              <a:t>Quesito 5d</a:t>
            </a:r>
          </a:p>
        </p:txBody>
      </p:sp>
      <p:sp>
        <p:nvSpPr>
          <p:cNvPr id="40968" name="TextBox 13">
            <a:extLst>
              <a:ext uri="{FF2B5EF4-FFF2-40B4-BE49-F238E27FC236}">
                <a16:creationId xmlns:a16="http://schemas.microsoft.com/office/drawing/2014/main" id="{7EE83672-61EC-D347-A912-488DCCD15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33600"/>
            <a:ext cx="464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solidFill>
                  <a:srgbClr val="0000FF"/>
                </a:solidFill>
                <a:latin typeface="Arial Narrow" panose="020B0604020202020204" pitchFamily="34" charset="0"/>
              </a:rPr>
              <a:t>Il confronto suggerisce varie osservazioni; ecco qualche esempio. </a:t>
            </a:r>
          </a:p>
        </p:txBody>
      </p:sp>
      <p:pic>
        <p:nvPicPr>
          <p:cNvPr id="40969" name="Picture 10" descr="Schermata 2015-10-29 alle 11.40.19.png">
            <a:extLst>
              <a:ext uri="{FF2B5EF4-FFF2-40B4-BE49-F238E27FC236}">
                <a16:creationId xmlns:a16="http://schemas.microsoft.com/office/drawing/2014/main" id="{1D9BC2BE-5294-084B-A63E-A3ADDECBE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20912"/>
            <a:ext cx="2659063" cy="44227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0" name="Picture 11" descr="Schermata 2015-10-29 alle 11.54.50.png">
            <a:extLst>
              <a:ext uri="{FF2B5EF4-FFF2-40B4-BE49-F238E27FC236}">
                <a16:creationId xmlns:a16="http://schemas.microsoft.com/office/drawing/2014/main" id="{FC06005F-7AC5-914C-852A-1F75C4EA0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52800"/>
            <a:ext cx="5638800" cy="23114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63890C9-E4F8-4245-B57B-36E313845C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068" y="991759"/>
            <a:ext cx="7449532" cy="106845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>
            <a:extLst>
              <a:ext uri="{FF2B5EF4-FFF2-40B4-BE49-F238E27FC236}">
                <a16:creationId xmlns:a16="http://schemas.microsoft.com/office/drawing/2014/main" id="{0F346944-91ED-8C42-B6F3-DD83C969D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34150"/>
            <a:ext cx="2895600" cy="32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75222506-09C7-CD4D-888B-7ABCBAE8E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D3A16CC-DD4B-7A46-9EA6-6FD3FD50E149}" type="slidenum">
              <a:rPr lang="it-IT" altLang="it-IT" sz="1400"/>
              <a:pPr eaLnBrk="1" hangingPunct="1"/>
              <a:t>12</a:t>
            </a:fld>
            <a:endParaRPr lang="it-IT" altLang="it-IT" sz="1400"/>
          </a:p>
        </p:txBody>
      </p:sp>
      <p:sp>
        <p:nvSpPr>
          <p:cNvPr id="41988" name="TextBox 6">
            <a:extLst>
              <a:ext uri="{FF2B5EF4-FFF2-40B4-BE49-F238E27FC236}">
                <a16:creationId xmlns:a16="http://schemas.microsoft.com/office/drawing/2014/main" id="{5F7C80B4-D129-3042-B4C1-9A5750DF1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7244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800">
              <a:latin typeface="Arial Narrow" panose="020B0604020202020204" pitchFamily="34" charset="0"/>
            </a:endParaRPr>
          </a:p>
        </p:txBody>
      </p:sp>
      <p:sp>
        <p:nvSpPr>
          <p:cNvPr id="41989" name="Title 13">
            <a:extLst>
              <a:ext uri="{FF2B5EF4-FFF2-40B4-BE49-F238E27FC236}">
                <a16:creationId xmlns:a16="http://schemas.microsoft.com/office/drawing/2014/main" id="{2C64803A-C8E6-2641-9C6A-49185712C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0"/>
            <a:ext cx="8077200" cy="609600"/>
          </a:xfrm>
        </p:spPr>
        <p:txBody>
          <a:bodyPr anchor="t"/>
          <a:lstStyle/>
          <a:p>
            <a:pPr marL="2513013" indent="-2513013" algn="l" eaLnBrk="1" hangingPunct="1"/>
            <a:r>
              <a:rPr lang="it-IT" altLang="it-IT" sz="3600" b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Confronto fra due rette con foglio di calcolo</a:t>
            </a:r>
          </a:p>
        </p:txBody>
      </p:sp>
      <p:pic>
        <p:nvPicPr>
          <p:cNvPr id="41990" name="Picture 17" descr="Schermata 2015-10-16 alle 12.06.05.png">
            <a:extLst>
              <a:ext uri="{FF2B5EF4-FFF2-40B4-BE49-F238E27FC236}">
                <a16:creationId xmlns:a16="http://schemas.microsoft.com/office/drawing/2014/main" id="{8B9F5784-7195-5740-B65F-8A90F7EF5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438400"/>
            <a:ext cx="1689100" cy="1701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1" name="TextBox 18">
            <a:extLst>
              <a:ext uri="{FF2B5EF4-FFF2-40B4-BE49-F238E27FC236}">
                <a16:creationId xmlns:a16="http://schemas.microsoft.com/office/drawing/2014/main" id="{49350774-6BA4-0445-B696-5FC013193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85800"/>
            <a:ext cx="2362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it-IT" altLang="it-IT" b="1">
                <a:solidFill>
                  <a:srgbClr val="0000FF"/>
                </a:solidFill>
                <a:latin typeface="Arial Narrow" panose="020B0604020202020204" pitchFamily="34" charset="0"/>
              </a:rPr>
              <a:t>Come ottenere l’equazione della retta dei minimi quadrati per O.</a:t>
            </a:r>
          </a:p>
        </p:txBody>
      </p:sp>
      <p:pic>
        <p:nvPicPr>
          <p:cNvPr id="41992" name="Picture 34" descr="Schermata 2015-10-29 alle 11.33.46.png">
            <a:extLst>
              <a:ext uri="{FF2B5EF4-FFF2-40B4-BE49-F238E27FC236}">
                <a16:creationId xmlns:a16="http://schemas.microsoft.com/office/drawing/2014/main" id="{25ACCA75-F7AC-AB4B-A22D-B11C17D61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62"/>
          <a:stretch>
            <a:fillRect/>
          </a:stretch>
        </p:blipFill>
        <p:spPr bwMode="auto">
          <a:xfrm>
            <a:off x="228600" y="685800"/>
            <a:ext cx="58261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16" descr="Schermata 2015-10-16 alle 12.06.17.png">
            <a:extLst>
              <a:ext uri="{FF2B5EF4-FFF2-40B4-BE49-F238E27FC236}">
                <a16:creationId xmlns:a16="http://schemas.microsoft.com/office/drawing/2014/main" id="{90F2D8B3-6B99-074D-BD85-407F7DF679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953000"/>
            <a:ext cx="4292600" cy="7112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53F1DAB-F7B9-B44B-8C50-83E155BC2158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4572000" y="4038600"/>
            <a:ext cx="14478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4">
            <a:extLst>
              <a:ext uri="{FF2B5EF4-FFF2-40B4-BE49-F238E27FC236}">
                <a16:creationId xmlns:a16="http://schemas.microsoft.com/office/drawing/2014/main" id="{BF879095-792F-4244-A8F6-775561FEE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28600" y="6534150"/>
            <a:ext cx="2895600" cy="32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81FBF755-F30C-0449-8DC1-0603547AC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77000"/>
            <a:ext cx="21336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C72A4F2-BA61-204E-8C35-215F0B287605}" type="slidenum">
              <a:rPr lang="it-IT" altLang="it-IT" sz="1400"/>
              <a:pPr eaLnBrk="1" hangingPunct="1"/>
              <a:t>13</a:t>
            </a:fld>
            <a:endParaRPr lang="it-IT" altLang="it-IT" sz="1400"/>
          </a:p>
        </p:txBody>
      </p:sp>
      <p:sp>
        <p:nvSpPr>
          <p:cNvPr id="43012" name="TextBox 6">
            <a:extLst>
              <a:ext uri="{FF2B5EF4-FFF2-40B4-BE49-F238E27FC236}">
                <a16:creationId xmlns:a16="http://schemas.microsoft.com/office/drawing/2014/main" id="{99370114-76FB-F749-B653-806F85046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7244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800">
              <a:latin typeface="Arial Narrow" panose="020B0604020202020204" pitchFamily="34" charset="0"/>
            </a:endParaRPr>
          </a:p>
        </p:txBody>
      </p:sp>
      <p:sp>
        <p:nvSpPr>
          <p:cNvPr id="43013" name="Title 13">
            <a:extLst>
              <a:ext uri="{FF2B5EF4-FFF2-40B4-BE49-F238E27FC236}">
                <a16:creationId xmlns:a16="http://schemas.microsoft.com/office/drawing/2014/main" id="{59A7C52D-E3F0-814A-B0EA-180FA5CEA2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0"/>
            <a:ext cx="8077200" cy="609600"/>
          </a:xfrm>
        </p:spPr>
        <p:txBody>
          <a:bodyPr anchor="t"/>
          <a:lstStyle/>
          <a:p>
            <a:pPr marL="2513013" indent="-2513013" algn="l" eaLnBrk="1" hangingPunct="1"/>
            <a:r>
              <a:rPr lang="it-IT" altLang="it-IT" sz="3600" b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Confronto fra due rette con foglio di calcolo</a:t>
            </a:r>
          </a:p>
        </p:txBody>
      </p:sp>
      <p:pic>
        <p:nvPicPr>
          <p:cNvPr id="43015" name="Picture 34" descr="Schermata 2015-10-29 alle 11.33.46.png">
            <a:extLst>
              <a:ext uri="{FF2B5EF4-FFF2-40B4-BE49-F238E27FC236}">
                <a16:creationId xmlns:a16="http://schemas.microsoft.com/office/drawing/2014/main" id="{AB2CFDFA-D05F-7F49-A41A-79B1B7AEA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305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6" name="TextBox 35">
            <a:extLst>
              <a:ext uri="{FF2B5EF4-FFF2-40B4-BE49-F238E27FC236}">
                <a16:creationId xmlns:a16="http://schemas.microsoft.com/office/drawing/2014/main" id="{3B2323F7-11D5-1048-B080-6065A8099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867400"/>
            <a:ext cx="2590800" cy="708025"/>
          </a:xfrm>
          <a:prstGeom prst="rect">
            <a:avLst/>
          </a:prstGeom>
          <a:solidFill>
            <a:schemeClr val="bg1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000" b="1">
                <a:latin typeface="Arial Narrow" panose="020B0604020202020204" pitchFamily="34" charset="0"/>
              </a:rPr>
              <a:t>Le due rette sono molto vicine, ma sono diverse. </a:t>
            </a:r>
          </a:p>
        </p:txBody>
      </p:sp>
      <p:sp>
        <p:nvSpPr>
          <p:cNvPr id="43017" name="TextBox 30">
            <a:extLst>
              <a:ext uri="{FF2B5EF4-FFF2-40B4-BE49-F238E27FC236}">
                <a16:creationId xmlns:a16="http://schemas.microsoft.com/office/drawing/2014/main" id="{4D35981E-7995-0147-BE31-DC6289210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191000"/>
            <a:ext cx="1143000" cy="369888"/>
          </a:xfrm>
          <a:prstGeom prst="rect">
            <a:avLst/>
          </a:prstGeom>
          <a:solidFill>
            <a:srgbClr val="FFFFEA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1800" b="1">
                <a:latin typeface="Arial Narrow" panose="020B0604020202020204" pitchFamily="34" charset="0"/>
              </a:rPr>
              <a:t>Punti su s</a:t>
            </a:r>
          </a:p>
        </p:txBody>
      </p:sp>
      <p:sp>
        <p:nvSpPr>
          <p:cNvPr id="43018" name="TextBox 21">
            <a:extLst>
              <a:ext uri="{FF2B5EF4-FFF2-40B4-BE49-F238E27FC236}">
                <a16:creationId xmlns:a16="http://schemas.microsoft.com/office/drawing/2014/main" id="{F4A251A1-A000-3C4F-958A-F3615B48F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724400"/>
            <a:ext cx="1219200" cy="369888"/>
          </a:xfrm>
          <a:prstGeom prst="rect">
            <a:avLst/>
          </a:prstGeom>
          <a:solidFill>
            <a:srgbClr val="CCFFFF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1800" b="1">
                <a:latin typeface="Arial Narrow" panose="020B0604020202020204" pitchFamily="34" charset="0"/>
              </a:rPr>
              <a:t>Punti su s</a:t>
            </a:r>
            <a:r>
              <a:rPr lang="it-IT" altLang="it-IT" sz="1800" b="1" baseline="-25000">
                <a:latin typeface="Arial Narrow" panose="020B0604020202020204" pitchFamily="34" charset="0"/>
              </a:rPr>
              <a:t>O</a:t>
            </a:r>
            <a:endParaRPr lang="it-IT" altLang="it-IT" sz="1800" b="1">
              <a:latin typeface="Arial Narrow" panose="020B0604020202020204" pitchFamily="34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50DAC4B-0458-9148-9702-43BC61B31FE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4876800" y="3429000"/>
            <a:ext cx="1600200" cy="990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FCF9B080-0024-7C4A-8636-B2DDFE1B8AD7}"/>
              </a:ext>
            </a:extLst>
          </p:cNvPr>
          <p:cNvSpPr txBox="1"/>
          <p:nvPr/>
        </p:nvSpPr>
        <p:spPr>
          <a:xfrm>
            <a:off x="4495800" y="5257800"/>
            <a:ext cx="1828800" cy="36988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1800" b="1">
                <a:latin typeface="Arial Narrow" panose="020B0604020202020204" pitchFamily="34" charset="0"/>
              </a:rPr>
              <a:t>Punti sperimentali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2E51C7D-246F-804F-B5C1-E59EE0826C8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3962400" y="3733800"/>
            <a:ext cx="2133600" cy="914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22" name="TextBox 42">
            <a:extLst>
              <a:ext uri="{FF2B5EF4-FFF2-40B4-BE49-F238E27FC236}">
                <a16:creationId xmlns:a16="http://schemas.microsoft.com/office/drawing/2014/main" id="{67D9DAB6-762D-4645-86B8-05A2AF520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5791200"/>
            <a:ext cx="3657600" cy="708025"/>
          </a:xfrm>
          <a:prstGeom prst="rect">
            <a:avLst/>
          </a:prstGeom>
          <a:solidFill>
            <a:srgbClr val="FFFFEA"/>
          </a:solidFill>
          <a:ln w="2540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>
                <a:latin typeface="Arial Narrow" panose="020B0604020202020204" pitchFamily="34" charset="0"/>
              </a:rPr>
              <a:t>Somma dei quadrati degli scarti più piccola per i punti della retta s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54D171D-7CF8-3E41-82AD-529CB2F6F4A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6896100" y="4152900"/>
            <a:ext cx="2286000" cy="990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616BC05-892B-F14B-B10B-F38F9010ABA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5753100" y="3162300"/>
            <a:ext cx="1066800" cy="990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>
            <a:extLst>
              <a:ext uri="{FF2B5EF4-FFF2-40B4-BE49-F238E27FC236}">
                <a16:creationId xmlns:a16="http://schemas.microsoft.com/office/drawing/2014/main" id="{33136526-4A52-D64F-9AFF-AD91650D7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504" y="6457950"/>
            <a:ext cx="2895600" cy="32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  <a:endParaRPr lang="it-IT" altLang="it-IT" sz="1200" i="1" dirty="0"/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9C1F2A16-C5B6-974C-9271-565A3F636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8C1146C-EE63-5C44-9433-85012E09A4B4}" type="slidenum">
              <a:rPr lang="it-IT" altLang="it-IT" sz="1400"/>
              <a:pPr eaLnBrk="1" hangingPunct="1"/>
              <a:t>14</a:t>
            </a:fld>
            <a:endParaRPr lang="it-IT" altLang="it-IT" sz="1400"/>
          </a:p>
        </p:txBody>
      </p:sp>
      <p:sp>
        <p:nvSpPr>
          <p:cNvPr id="44036" name="TextBox 6">
            <a:extLst>
              <a:ext uri="{FF2B5EF4-FFF2-40B4-BE49-F238E27FC236}">
                <a16:creationId xmlns:a16="http://schemas.microsoft.com/office/drawing/2014/main" id="{EA0D6E9E-9D6E-9945-8ADB-108A8941F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7244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800">
              <a:latin typeface="Arial Narrow" panose="020B0604020202020204" pitchFamily="34" charset="0"/>
            </a:endParaRPr>
          </a:p>
        </p:txBody>
      </p:sp>
      <p:sp>
        <p:nvSpPr>
          <p:cNvPr id="44037" name="Title 13">
            <a:extLst>
              <a:ext uri="{FF2B5EF4-FFF2-40B4-BE49-F238E27FC236}">
                <a16:creationId xmlns:a16="http://schemas.microsoft.com/office/drawing/2014/main" id="{072B5C08-26C3-7443-93AE-DF7BDC9D06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0"/>
            <a:ext cx="8077200" cy="609600"/>
          </a:xfrm>
        </p:spPr>
        <p:txBody>
          <a:bodyPr anchor="t"/>
          <a:lstStyle/>
          <a:p>
            <a:pPr marL="2513013" indent="-2513013" algn="l" eaLnBrk="1" hangingPunct="1"/>
            <a:r>
              <a:rPr lang="it-IT" altLang="it-IT" sz="3600" b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Confronto fra due rette con foglio di calcolo</a:t>
            </a:r>
          </a:p>
        </p:txBody>
      </p:sp>
      <p:sp>
        <p:nvSpPr>
          <p:cNvPr id="39943" name="TextBox 23">
            <a:extLst>
              <a:ext uri="{FF2B5EF4-FFF2-40B4-BE49-F238E27FC236}">
                <a16:creationId xmlns:a16="http://schemas.microsoft.com/office/drawing/2014/main" id="{6555B54B-42AF-AD4B-9433-B5EC8E6CC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524000"/>
            <a:ext cx="5257800" cy="39703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800" b="1" dirty="0">
                <a:solidFill>
                  <a:srgbClr val="0000FF"/>
                </a:solidFill>
                <a:latin typeface="Arial Narrow" panose="020B0604020202020204" pitchFamily="34" charset="0"/>
              </a:rPr>
              <a:t>Riflessioni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it-IT" altLang="it-IT" b="1" dirty="0">
                <a:solidFill>
                  <a:srgbClr val="000000"/>
                </a:solidFill>
                <a:latin typeface="Arial Narrow" panose="020B0604020202020204" pitchFamily="34" charset="0"/>
              </a:rPr>
              <a:t>La retta </a:t>
            </a:r>
            <a:r>
              <a:rPr lang="it-IT" altLang="it-IT" b="1" i="1" dirty="0" err="1">
                <a:solidFill>
                  <a:srgbClr val="000000"/>
                </a:solidFill>
                <a:latin typeface="Arial Narrow" panose="020B0604020202020204" pitchFamily="34" charset="0"/>
              </a:rPr>
              <a:t>s</a:t>
            </a:r>
            <a:r>
              <a:rPr lang="it-IT" altLang="it-IT" b="1" dirty="0">
                <a:solidFill>
                  <a:srgbClr val="000000"/>
                </a:solidFill>
                <a:latin typeface="Arial Narrow" panose="020B0604020202020204" pitchFamily="34" charset="0"/>
              </a:rPr>
              <a:t> di regressione è quella ‘più vicina’ ai punti sperimentali, ma non passa per O, perché tratta O come tutti gli altri punti sperimentali.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endParaRPr lang="it-IT" altLang="it-IT" sz="800" b="1" dirty="0">
              <a:solidFill>
                <a:srgbClr val="000000"/>
              </a:solidFill>
              <a:latin typeface="Arial Narrow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it-IT" altLang="it-IT" b="1" dirty="0">
                <a:latin typeface="Arial Narrow" panose="020B0604020202020204" pitchFamily="34" charset="0"/>
              </a:rPr>
              <a:t>È opportuno stabilire prima di tutto se è importante trovare una retta che passa per O(0; 0), per scegliere i procedimenti statistici più adatti ai dati da esaminare.</a:t>
            </a:r>
          </a:p>
        </p:txBody>
      </p:sp>
      <p:pic>
        <p:nvPicPr>
          <p:cNvPr id="44039" name="Picture 7" descr="Schermata 2015-10-29 alle 11.36.23.png">
            <a:extLst>
              <a:ext uri="{FF2B5EF4-FFF2-40B4-BE49-F238E27FC236}">
                <a16:creationId xmlns:a16="http://schemas.microsoft.com/office/drawing/2014/main" id="{4F14CA15-36AC-6A4C-9D51-D04239986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3386138" cy="56388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CAFA9E59-0380-A740-853A-1AFE74EB74A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990600"/>
            <a:ext cx="8458200" cy="1524000"/>
          </a:xfrm>
        </p:spPr>
        <p:txBody>
          <a:bodyPr anchor="t"/>
          <a:lstStyle/>
          <a:p>
            <a:pPr eaLnBrk="1" hangingPunct="1"/>
            <a:r>
              <a:rPr lang="it-IT" altLang="it-IT" b="1">
                <a:solidFill>
                  <a:srgbClr val="FF0000"/>
                </a:solidFill>
                <a:ea typeface="ＭＳ Ｐゴシック" panose="020B0600070205080204" pitchFamily="34" charset="-128"/>
              </a:rPr>
              <a:t>La statistica nella ricerca di leggi sperimentali</a:t>
            </a:r>
          </a:p>
        </p:txBody>
      </p:sp>
      <p:sp>
        <p:nvSpPr>
          <p:cNvPr id="19459" name="Footer Placeholder 4">
            <a:extLst>
              <a:ext uri="{FF2B5EF4-FFF2-40B4-BE49-F238E27FC236}">
                <a16:creationId xmlns:a16="http://schemas.microsoft.com/office/drawing/2014/main" id="{B28E4F29-E37E-124F-AF32-ECE15403E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B1D4E7B9-D310-CD4B-ABA0-D73649234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B9FB794-ECBF-6742-A2BC-B5C7E4F60C63}" type="slidenum">
              <a:rPr lang="it-IT" altLang="it-IT" sz="1400"/>
              <a:pPr eaLnBrk="1" hangingPunct="1"/>
              <a:t>2</a:t>
            </a:fld>
            <a:endParaRPr lang="it-IT" altLang="it-IT" sz="1400"/>
          </a:p>
        </p:txBody>
      </p:sp>
      <p:sp>
        <p:nvSpPr>
          <p:cNvPr id="19461" name="TextBox 4">
            <a:extLst>
              <a:ext uri="{FF2B5EF4-FFF2-40B4-BE49-F238E27FC236}">
                <a16:creationId xmlns:a16="http://schemas.microsoft.com/office/drawing/2014/main" id="{8B39FD86-29AC-BD43-9B4B-2C9F97B74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048000"/>
            <a:ext cx="70866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/>
              <a:t>Ecco un altro problema per cercare la retta di regressione che non ha più il vincolo di passare per l’origine O(0, 0).</a:t>
            </a:r>
          </a:p>
          <a:p>
            <a:pPr eaLnBrk="1" hangingPunct="1"/>
            <a:endParaRPr lang="it-IT" altLang="it-IT" sz="1000" b="1" dirty="0"/>
          </a:p>
          <a:p>
            <a:pPr eaLnBrk="1" hangingPunct="1"/>
            <a:r>
              <a:rPr lang="it-IT" altLang="it-IT" sz="2800" b="1" dirty="0"/>
              <a:t>Completa la scheda di lavoro per affrontare il problema.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CAFA9E59-0380-A740-853A-1AFE74EB74A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0095" y="2492896"/>
            <a:ext cx="8458200" cy="792088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Che cosa hai trovato</a:t>
            </a:r>
          </a:p>
        </p:txBody>
      </p:sp>
      <p:sp>
        <p:nvSpPr>
          <p:cNvPr id="19459" name="Footer Placeholder 4">
            <a:extLst>
              <a:ext uri="{FF2B5EF4-FFF2-40B4-BE49-F238E27FC236}">
                <a16:creationId xmlns:a16="http://schemas.microsoft.com/office/drawing/2014/main" id="{B28E4F29-E37E-124F-AF32-ECE15403E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B1D4E7B9-D310-CD4B-ABA0-D73649234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B9FB794-ECBF-6742-A2BC-B5C7E4F60C63}" type="slidenum">
              <a:rPr lang="it-IT" altLang="it-IT" sz="1400"/>
              <a:pPr eaLnBrk="1" hangingPunct="1"/>
              <a:t>3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3518220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>
            <a:extLst>
              <a:ext uri="{FF2B5EF4-FFF2-40B4-BE49-F238E27FC236}">
                <a16:creationId xmlns:a16="http://schemas.microsoft.com/office/drawing/2014/main" id="{3EA72671-D01D-A54F-8A54-9FE46AED2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34150"/>
            <a:ext cx="2895600" cy="32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507DC4C9-4D40-9A45-9604-2ECF64645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752EC54-AE28-2346-8690-98E5473BAEDD}" type="slidenum">
              <a:rPr lang="it-IT" altLang="it-IT" sz="1400"/>
              <a:pPr eaLnBrk="1" hangingPunct="1"/>
              <a:t>4</a:t>
            </a:fld>
            <a:endParaRPr lang="it-IT" altLang="it-IT" sz="1400"/>
          </a:p>
        </p:txBody>
      </p:sp>
      <p:sp>
        <p:nvSpPr>
          <p:cNvPr id="32772" name="TextBox 6">
            <a:extLst>
              <a:ext uri="{FF2B5EF4-FFF2-40B4-BE49-F238E27FC236}">
                <a16:creationId xmlns:a16="http://schemas.microsoft.com/office/drawing/2014/main" id="{72348C86-6E74-DC4B-AB62-24FE92284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7244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800">
              <a:latin typeface="Arial Narrow" panose="020B0604020202020204" pitchFamily="34" charset="0"/>
            </a:endParaRPr>
          </a:p>
        </p:txBody>
      </p:sp>
      <p:sp>
        <p:nvSpPr>
          <p:cNvPr id="32773" name="Title 13">
            <a:extLst>
              <a:ext uri="{FF2B5EF4-FFF2-40B4-BE49-F238E27FC236}">
                <a16:creationId xmlns:a16="http://schemas.microsoft.com/office/drawing/2014/main" id="{96FF3B48-8900-CA46-A75C-1230146392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762000"/>
          </a:xfrm>
        </p:spPr>
        <p:txBody>
          <a:bodyPr anchor="t"/>
          <a:lstStyle/>
          <a:p>
            <a:pPr marL="2513013" indent="-2513013" algn="l" eaLnBrk="1" hangingPunct="1"/>
            <a:r>
              <a:rPr lang="it-IT" altLang="it-IT" sz="3600" b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La retta ‘dei minimi quadrati’ che non passa per O</a:t>
            </a:r>
          </a:p>
        </p:txBody>
      </p:sp>
      <p:pic>
        <p:nvPicPr>
          <p:cNvPr id="32774" name="Picture 9" descr="CV.jpg">
            <a:extLst>
              <a:ext uri="{FF2B5EF4-FFF2-40B4-BE49-F238E27FC236}">
                <a16:creationId xmlns:a16="http://schemas.microsoft.com/office/drawing/2014/main" id="{88AB141A-4BE9-DA4D-83B6-39E7E6215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953000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Box 10">
            <a:extLst>
              <a:ext uri="{FF2B5EF4-FFF2-40B4-BE49-F238E27FC236}">
                <a16:creationId xmlns:a16="http://schemas.microsoft.com/office/drawing/2014/main" id="{CC11A65F-57A4-0A42-AC63-074260E2E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916" y="683418"/>
            <a:ext cx="1587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solidFill>
                  <a:srgbClr val="0000FF"/>
                </a:solidFill>
              </a:rPr>
              <a:t>Quesito 1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4B962B7-9DBE-EB4C-ACED-20686FA8F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16" y="1200973"/>
            <a:ext cx="8136904" cy="36940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>
            <a:extLst>
              <a:ext uri="{FF2B5EF4-FFF2-40B4-BE49-F238E27FC236}">
                <a16:creationId xmlns:a16="http://schemas.microsoft.com/office/drawing/2014/main" id="{89323556-F604-8E48-A382-DA9E889FC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34150"/>
            <a:ext cx="2895600" cy="32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6EADCEED-3C9B-3B46-A815-3D4CEC3F7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489CE32-AEDC-EE44-A6FF-9F105C2BD1D9}" type="slidenum">
              <a:rPr lang="it-IT" altLang="it-IT" sz="1400"/>
              <a:pPr eaLnBrk="1" hangingPunct="1"/>
              <a:t>5</a:t>
            </a:fld>
            <a:endParaRPr lang="it-IT" altLang="it-IT" sz="1400"/>
          </a:p>
        </p:txBody>
      </p:sp>
      <p:sp>
        <p:nvSpPr>
          <p:cNvPr id="33796" name="TextBox 6">
            <a:extLst>
              <a:ext uri="{FF2B5EF4-FFF2-40B4-BE49-F238E27FC236}">
                <a16:creationId xmlns:a16="http://schemas.microsoft.com/office/drawing/2014/main" id="{6395D6A8-1B55-B84C-B979-43CC9BF80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7244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800">
              <a:latin typeface="Arial Narrow" panose="020B0604020202020204" pitchFamily="34" charset="0"/>
            </a:endParaRPr>
          </a:p>
        </p:txBody>
      </p:sp>
      <p:sp>
        <p:nvSpPr>
          <p:cNvPr id="33797" name="Title 13">
            <a:extLst>
              <a:ext uri="{FF2B5EF4-FFF2-40B4-BE49-F238E27FC236}">
                <a16:creationId xmlns:a16="http://schemas.microsoft.com/office/drawing/2014/main" id="{A912E8BC-08E0-F345-A5FD-180592168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0800" y="152400"/>
            <a:ext cx="4495800" cy="762000"/>
          </a:xfrm>
        </p:spPr>
        <p:txBody>
          <a:bodyPr anchor="t"/>
          <a:lstStyle/>
          <a:p>
            <a:pPr marL="2513013" indent="-2513013" algn="l" eaLnBrk="1" hangingPunct="1"/>
            <a:r>
              <a:rPr lang="it-IT" altLang="it-IT" sz="3600" b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La retta  di regressione</a:t>
            </a:r>
          </a:p>
        </p:txBody>
      </p:sp>
      <p:sp>
        <p:nvSpPr>
          <p:cNvPr id="33798" name="TextBox 10">
            <a:extLst>
              <a:ext uri="{FF2B5EF4-FFF2-40B4-BE49-F238E27FC236}">
                <a16:creationId xmlns:a16="http://schemas.microsoft.com/office/drawing/2014/main" id="{7AF6AD75-31DB-6748-A8B1-0CBF459E7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09600"/>
            <a:ext cx="1587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solidFill>
                  <a:srgbClr val="0000FF"/>
                </a:solidFill>
              </a:rPr>
              <a:t>Quesito 2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8F5CFE2-32A3-1D41-A564-B5DE5C754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08" y="1083961"/>
            <a:ext cx="8011532" cy="531230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4">
            <a:extLst>
              <a:ext uri="{FF2B5EF4-FFF2-40B4-BE49-F238E27FC236}">
                <a16:creationId xmlns:a16="http://schemas.microsoft.com/office/drawing/2014/main" id="{C8B9C32F-574C-D946-9DA3-21B68151F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34150"/>
            <a:ext cx="2895600" cy="32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id="{01CAC394-6055-634C-BD7C-F44739363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2420389-F5F1-6A46-B355-A55E4DC109FE}" type="slidenum">
              <a:rPr lang="it-IT" altLang="it-IT" sz="1400"/>
              <a:pPr eaLnBrk="1" hangingPunct="1"/>
              <a:t>6</a:t>
            </a:fld>
            <a:endParaRPr lang="it-IT" altLang="it-IT" sz="1400"/>
          </a:p>
        </p:txBody>
      </p:sp>
      <p:sp>
        <p:nvSpPr>
          <p:cNvPr id="34820" name="TextBox 6">
            <a:extLst>
              <a:ext uri="{FF2B5EF4-FFF2-40B4-BE49-F238E27FC236}">
                <a16:creationId xmlns:a16="http://schemas.microsoft.com/office/drawing/2014/main" id="{144C2494-55ED-734B-B24E-AA5837044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7244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800">
              <a:latin typeface="Arial Narrow" panose="020B0604020202020204" pitchFamily="34" charset="0"/>
            </a:endParaRPr>
          </a:p>
        </p:txBody>
      </p:sp>
      <p:sp>
        <p:nvSpPr>
          <p:cNvPr id="34821" name="Title 13">
            <a:extLst>
              <a:ext uri="{FF2B5EF4-FFF2-40B4-BE49-F238E27FC236}">
                <a16:creationId xmlns:a16="http://schemas.microsoft.com/office/drawing/2014/main" id="{58073C5D-AC95-F849-BEAD-535FE915A6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400" y="228600"/>
            <a:ext cx="5181600" cy="1295400"/>
          </a:xfrm>
        </p:spPr>
        <p:txBody>
          <a:bodyPr anchor="t"/>
          <a:lstStyle/>
          <a:p>
            <a:pPr algn="l" eaLnBrk="1" hangingPunct="1"/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Pendenza della retta di regressione e covarianza</a:t>
            </a:r>
          </a:p>
        </p:txBody>
      </p:sp>
      <p:sp>
        <p:nvSpPr>
          <p:cNvPr id="34822" name="TextBox 7">
            <a:extLst>
              <a:ext uri="{FF2B5EF4-FFF2-40B4-BE49-F238E27FC236}">
                <a16:creationId xmlns:a16="http://schemas.microsoft.com/office/drawing/2014/main" id="{8DE60CCC-FFF5-7E45-8816-13AFAB8EC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24000"/>
            <a:ext cx="8153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La formula per ottenere la pendenza m</a:t>
            </a:r>
            <a:r>
              <a:rPr lang="it-IT" altLang="it-IT" b="1" baseline="-25000">
                <a:latin typeface="Arial Narrow" panose="020B0604020202020204" pitchFamily="34" charset="0"/>
              </a:rPr>
              <a:t>s</a:t>
            </a:r>
            <a:r>
              <a:rPr lang="it-IT" altLang="it-IT" b="1">
                <a:latin typeface="Arial Narrow" panose="020B0604020202020204" pitchFamily="34" charset="0"/>
              </a:rPr>
              <a:t> della retta </a:t>
            </a:r>
            <a:r>
              <a:rPr lang="it-IT" altLang="it-IT" b="1" i="1">
                <a:latin typeface="Arial Narrow" panose="020B0604020202020204" pitchFamily="34" charset="0"/>
              </a:rPr>
              <a:t>s</a:t>
            </a:r>
            <a:r>
              <a:rPr lang="it-IT" altLang="it-IT" b="1">
                <a:latin typeface="Arial Narrow" panose="020B0604020202020204" pitchFamily="34" charset="0"/>
              </a:rPr>
              <a:t> di regressione è lunga e complicata da scrivere, ma può essere sintetizzata.</a:t>
            </a:r>
          </a:p>
        </p:txBody>
      </p:sp>
      <p:pic>
        <p:nvPicPr>
          <p:cNvPr id="34823" name="Picture 8" descr="Schermata 2015-11-09 alle 11.20.46.png">
            <a:extLst>
              <a:ext uri="{FF2B5EF4-FFF2-40B4-BE49-F238E27FC236}">
                <a16:creationId xmlns:a16="http://schemas.microsoft.com/office/drawing/2014/main" id="{525E857A-6D5D-0F4B-9FA2-3E30A9D93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62200"/>
            <a:ext cx="6300788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11" descr="Schermata 2015-11-09 alle 11.25.37.png">
            <a:extLst>
              <a:ext uri="{FF2B5EF4-FFF2-40B4-BE49-F238E27FC236}">
                <a16:creationId xmlns:a16="http://schemas.microsoft.com/office/drawing/2014/main" id="{21EDBBDA-02DC-7542-99D5-E3F73F1854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91000"/>
            <a:ext cx="45720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ight Brace 12">
            <a:extLst>
              <a:ext uri="{FF2B5EF4-FFF2-40B4-BE49-F238E27FC236}">
                <a16:creationId xmlns:a16="http://schemas.microsoft.com/office/drawing/2014/main" id="{464F87F4-2396-FA4C-8B30-03DF04C6CC79}"/>
              </a:ext>
            </a:extLst>
          </p:cNvPr>
          <p:cNvSpPr>
            <a:spLocks/>
          </p:cNvSpPr>
          <p:nvPr/>
        </p:nvSpPr>
        <p:spPr bwMode="auto">
          <a:xfrm>
            <a:off x="6096000" y="4191000"/>
            <a:ext cx="381000" cy="2209800"/>
          </a:xfrm>
          <a:prstGeom prst="rightBrace">
            <a:avLst>
              <a:gd name="adj1" fmla="val 8324"/>
              <a:gd name="adj2" fmla="val 50000"/>
            </a:avLst>
          </a:prstGeom>
          <a:noFill/>
          <a:ln w="34925">
            <a:solidFill>
              <a:srgbClr val="008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it-IT" altLang="it-IT" sz="1800"/>
          </a:p>
        </p:txBody>
      </p:sp>
      <p:pic>
        <p:nvPicPr>
          <p:cNvPr id="34826" name="Picture 13" descr="Schermata 2015-11-09 alle 11.29.33.png">
            <a:extLst>
              <a:ext uri="{FF2B5EF4-FFF2-40B4-BE49-F238E27FC236}">
                <a16:creationId xmlns:a16="http://schemas.microsoft.com/office/drawing/2014/main" id="{8CF7E118-B633-C146-8254-BA3253CBBD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724400"/>
            <a:ext cx="2057400" cy="1341438"/>
          </a:xfrm>
          <a:prstGeom prst="rect">
            <a:avLst/>
          </a:prstGeom>
          <a:solidFill>
            <a:srgbClr val="E2FFDD"/>
          </a:solidFill>
          <a:ln w="31750">
            <a:solidFill>
              <a:srgbClr val="008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4">
            <a:extLst>
              <a:ext uri="{FF2B5EF4-FFF2-40B4-BE49-F238E27FC236}">
                <a16:creationId xmlns:a16="http://schemas.microsoft.com/office/drawing/2014/main" id="{E1E50827-5258-EE4C-B702-30C85812C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34150"/>
            <a:ext cx="2895600" cy="32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241A71B9-461F-C54B-AF7E-0E9F0F83A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6F56E7B-96A5-314E-B373-2F0B1ECF8C55}" type="slidenum">
              <a:rPr lang="it-IT" altLang="it-IT" sz="1400"/>
              <a:pPr eaLnBrk="1" hangingPunct="1"/>
              <a:t>7</a:t>
            </a:fld>
            <a:endParaRPr lang="it-IT" altLang="it-IT" sz="1400"/>
          </a:p>
        </p:txBody>
      </p:sp>
      <p:sp>
        <p:nvSpPr>
          <p:cNvPr id="35844" name="TextBox 6">
            <a:extLst>
              <a:ext uri="{FF2B5EF4-FFF2-40B4-BE49-F238E27FC236}">
                <a16:creationId xmlns:a16="http://schemas.microsoft.com/office/drawing/2014/main" id="{EE9787D5-2EDF-2149-ACEF-839480CDD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7244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800">
              <a:latin typeface="Arial Narrow" panose="020B0604020202020204" pitchFamily="34" charset="0"/>
            </a:endParaRPr>
          </a:p>
        </p:txBody>
      </p:sp>
      <p:sp>
        <p:nvSpPr>
          <p:cNvPr id="35845" name="Title 13">
            <a:extLst>
              <a:ext uri="{FF2B5EF4-FFF2-40B4-BE49-F238E27FC236}">
                <a16:creationId xmlns:a16="http://schemas.microsoft.com/office/drawing/2014/main" id="{83570818-DC99-3F4B-8CA6-8826EEA59F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8600"/>
            <a:ext cx="7543800" cy="685800"/>
          </a:xfrm>
        </p:spPr>
        <p:txBody>
          <a:bodyPr anchor="t"/>
          <a:lstStyle/>
          <a:p>
            <a:pPr algn="l" eaLnBrk="1" hangingPunct="1"/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Attenzione al significato dei simboli!</a:t>
            </a:r>
          </a:p>
        </p:txBody>
      </p:sp>
      <p:sp>
        <p:nvSpPr>
          <p:cNvPr id="35846" name="TextBox 10">
            <a:extLst>
              <a:ext uri="{FF2B5EF4-FFF2-40B4-BE49-F238E27FC236}">
                <a16:creationId xmlns:a16="http://schemas.microsoft.com/office/drawing/2014/main" id="{CD6DD899-9511-9846-916A-9D10E9BD0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914400"/>
            <a:ext cx="6400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Esamino solo tre coppie di dati per riflettere sul significato dei simboli statistici.</a:t>
            </a:r>
          </a:p>
        </p:txBody>
      </p:sp>
      <p:pic>
        <p:nvPicPr>
          <p:cNvPr id="35847" name="Picture 16" descr="Schermata 2015-11-09 alle 12.13.46.png">
            <a:extLst>
              <a:ext uri="{FF2B5EF4-FFF2-40B4-BE49-F238E27FC236}">
                <a16:creationId xmlns:a16="http://schemas.microsoft.com/office/drawing/2014/main" id="{1014700B-67B2-B747-A71E-2B907D2D7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05000"/>
            <a:ext cx="6629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17" descr="Schermata 2015-11-09 alle 12.21.27.png">
            <a:extLst>
              <a:ext uri="{FF2B5EF4-FFF2-40B4-BE49-F238E27FC236}">
                <a16:creationId xmlns:a16="http://schemas.microsoft.com/office/drawing/2014/main" id="{D622B3B8-81D0-0346-9AB5-D4CB73DBDB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20129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20" descr="Schermata 2015-11-09 alle 12.31.08.png">
            <a:extLst>
              <a:ext uri="{FF2B5EF4-FFF2-40B4-BE49-F238E27FC236}">
                <a16:creationId xmlns:a16="http://schemas.microsoft.com/office/drawing/2014/main" id="{AB5FD361-46EB-0443-81A1-F3251DEDEA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00600"/>
            <a:ext cx="7504113" cy="1524000"/>
          </a:xfrm>
          <a:prstGeom prst="rect">
            <a:avLst/>
          </a:prstGeom>
          <a:noFill/>
          <a:ln w="317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4">
            <a:extLst>
              <a:ext uri="{FF2B5EF4-FFF2-40B4-BE49-F238E27FC236}">
                <a16:creationId xmlns:a16="http://schemas.microsoft.com/office/drawing/2014/main" id="{D016EED9-1223-6D41-AD73-60AD93399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34150"/>
            <a:ext cx="2895600" cy="32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83CF59C2-5D4F-934B-9D06-32E5DC6D8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EE4118D-D06D-B54F-BF6A-2B4F283A63B7}" type="slidenum">
              <a:rPr lang="it-IT" altLang="it-IT" sz="1400"/>
              <a:pPr eaLnBrk="1" hangingPunct="1"/>
              <a:t>8</a:t>
            </a:fld>
            <a:endParaRPr lang="it-IT" altLang="it-IT" sz="1400"/>
          </a:p>
        </p:txBody>
      </p:sp>
      <p:sp>
        <p:nvSpPr>
          <p:cNvPr id="36868" name="TextBox 6">
            <a:extLst>
              <a:ext uri="{FF2B5EF4-FFF2-40B4-BE49-F238E27FC236}">
                <a16:creationId xmlns:a16="http://schemas.microsoft.com/office/drawing/2014/main" id="{08A78B5F-448E-6745-806C-B40E4AEA2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7244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800">
              <a:latin typeface="Arial Narrow" panose="020B0604020202020204" pitchFamily="34" charset="0"/>
            </a:endParaRPr>
          </a:p>
        </p:txBody>
      </p:sp>
      <p:sp>
        <p:nvSpPr>
          <p:cNvPr id="36869" name="Title 13">
            <a:extLst>
              <a:ext uri="{FF2B5EF4-FFF2-40B4-BE49-F238E27FC236}">
                <a16:creationId xmlns:a16="http://schemas.microsoft.com/office/drawing/2014/main" id="{7CD2C4E0-9C70-534B-8504-79A712D3B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0800" y="152400"/>
            <a:ext cx="4495800" cy="762000"/>
          </a:xfrm>
        </p:spPr>
        <p:txBody>
          <a:bodyPr anchor="t"/>
          <a:lstStyle/>
          <a:p>
            <a:pPr marL="2513013" indent="-2513013" algn="l" eaLnBrk="1" hangingPunct="1"/>
            <a:r>
              <a:rPr lang="it-IT" altLang="it-IT" sz="3600" b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La retta  di regressione</a:t>
            </a:r>
          </a:p>
        </p:txBody>
      </p:sp>
      <p:sp>
        <p:nvSpPr>
          <p:cNvPr id="36870" name="TextBox 10">
            <a:extLst>
              <a:ext uri="{FF2B5EF4-FFF2-40B4-BE49-F238E27FC236}">
                <a16:creationId xmlns:a16="http://schemas.microsoft.com/office/drawing/2014/main" id="{429C8182-AA41-384D-855C-D1B1054BE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2887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solidFill>
                  <a:srgbClr val="0000FF"/>
                </a:solidFill>
              </a:rPr>
              <a:t>Quesiti 4, a, b, c, d</a:t>
            </a:r>
          </a:p>
        </p:txBody>
      </p:sp>
      <p:pic>
        <p:nvPicPr>
          <p:cNvPr id="36871" name="Picture 18" descr="Schermata 2015-10-14 alle 11.38.00.png">
            <a:extLst>
              <a:ext uri="{FF2B5EF4-FFF2-40B4-BE49-F238E27FC236}">
                <a16:creationId xmlns:a16="http://schemas.microsoft.com/office/drawing/2014/main" id="{49C5C34B-EC39-4648-8EC6-06C2C0B2D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105400"/>
            <a:ext cx="7581900" cy="1439863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2" name="Picture 17" descr="Schermata 2015-10-29 alle 11.10.53.png">
            <a:extLst>
              <a:ext uri="{FF2B5EF4-FFF2-40B4-BE49-F238E27FC236}">
                <a16:creationId xmlns:a16="http://schemas.microsoft.com/office/drawing/2014/main" id="{666E25F2-FE6D-424D-ADEC-C3E37D423D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7543800" cy="387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BE09FEF-2584-F644-A1A2-5425A5EF941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90800" y="3733800"/>
            <a:ext cx="3505200" cy="14478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2E30B8C-BB80-AC48-B024-C0F5D631102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09600" y="3733800"/>
            <a:ext cx="990600" cy="4572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6875" name="Picture 21" descr="Schermata 2015-10-29 alle 10.57.20.png">
            <a:extLst>
              <a:ext uri="{FF2B5EF4-FFF2-40B4-BE49-F238E27FC236}">
                <a16:creationId xmlns:a16="http://schemas.microsoft.com/office/drawing/2014/main" id="{A174285B-4678-3943-9ABA-0CAFA1EA05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1000"/>
            <a:ext cx="2260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4">
            <a:extLst>
              <a:ext uri="{FF2B5EF4-FFF2-40B4-BE49-F238E27FC236}">
                <a16:creationId xmlns:a16="http://schemas.microsoft.com/office/drawing/2014/main" id="{6402F7BC-00CD-2940-9FDB-F95377768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34150"/>
            <a:ext cx="2895600" cy="32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A0BC0F42-0595-3640-89DC-E9784823F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C43C593-CA13-9340-AC32-66052DF0DF29}" type="slidenum">
              <a:rPr lang="it-IT" altLang="it-IT" sz="1400"/>
              <a:pPr eaLnBrk="1" hangingPunct="1"/>
              <a:t>9</a:t>
            </a:fld>
            <a:endParaRPr lang="it-IT" altLang="it-IT" sz="1400"/>
          </a:p>
        </p:txBody>
      </p:sp>
      <p:sp>
        <p:nvSpPr>
          <p:cNvPr id="37892" name="TextBox 6">
            <a:extLst>
              <a:ext uri="{FF2B5EF4-FFF2-40B4-BE49-F238E27FC236}">
                <a16:creationId xmlns:a16="http://schemas.microsoft.com/office/drawing/2014/main" id="{1FE38897-A296-FD41-A0F9-7A232F159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7244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800">
              <a:latin typeface="Arial Narrow" panose="020B0604020202020204" pitchFamily="34" charset="0"/>
            </a:endParaRPr>
          </a:p>
        </p:txBody>
      </p:sp>
      <p:sp>
        <p:nvSpPr>
          <p:cNvPr id="37893" name="Title 13">
            <a:extLst>
              <a:ext uri="{FF2B5EF4-FFF2-40B4-BE49-F238E27FC236}">
                <a16:creationId xmlns:a16="http://schemas.microsoft.com/office/drawing/2014/main" id="{2B97F649-7510-6F47-8CF8-C46F37C255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0"/>
            <a:ext cx="5410200" cy="762000"/>
          </a:xfrm>
        </p:spPr>
        <p:txBody>
          <a:bodyPr anchor="t"/>
          <a:lstStyle/>
          <a:p>
            <a:pPr marL="2513013" indent="-2513013" algn="l" eaLnBrk="1" hangingPunct="1"/>
            <a:r>
              <a:rPr lang="it-IT" altLang="it-IT" sz="3600" b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Una riflessione importante</a:t>
            </a:r>
          </a:p>
        </p:txBody>
      </p:sp>
      <p:sp>
        <p:nvSpPr>
          <p:cNvPr id="37894" name="TextBox 9">
            <a:extLst>
              <a:ext uri="{FF2B5EF4-FFF2-40B4-BE49-F238E27FC236}">
                <a16:creationId xmlns:a16="http://schemas.microsoft.com/office/drawing/2014/main" id="{1DCBDAF2-7CD2-B24C-A7F9-29D6D9639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762000"/>
            <a:ext cx="7239000" cy="1384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Provo a prevedere la CV per chi fuma 40 sigarette.</a:t>
            </a:r>
          </a:p>
          <a:p>
            <a:pPr eaLnBrk="1" hangingPunct="1"/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Y</a:t>
            </a:r>
            <a:r>
              <a:rPr lang="it-IT" altLang="it-IT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= -0,2 </a:t>
            </a:r>
            <a:r>
              <a:rPr lang="it-IT" altLang="it-IT" sz="2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40 + 7,03 = </a:t>
            </a:r>
            <a:r>
              <a:rPr lang="it-IT" altLang="it-IT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-0,97 </a:t>
            </a:r>
          </a:p>
          <a:p>
            <a:pPr eaLnBrk="1" hangingPunct="1"/>
            <a:r>
              <a:rPr lang="it-IT" altLang="it-IT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Inaccettabile CV negativa!</a:t>
            </a:r>
            <a:r>
              <a:rPr lang="it-IT" altLang="it-IT" sz="2800">
                <a:solidFill>
                  <a:srgbClr val="FF0000"/>
                </a:solidFill>
                <a:latin typeface="Arial Narrow" panose="020B0604020202020204" pitchFamily="34" charset="0"/>
              </a:rPr>
              <a:t> </a:t>
            </a:r>
          </a:p>
        </p:txBody>
      </p:sp>
      <p:sp>
        <p:nvSpPr>
          <p:cNvPr id="37895" name="TextBox 13">
            <a:extLst>
              <a:ext uri="{FF2B5EF4-FFF2-40B4-BE49-F238E27FC236}">
                <a16:creationId xmlns:a16="http://schemas.microsoft.com/office/drawing/2014/main" id="{2D878095-62CE-B344-B994-02EB02F22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209800"/>
            <a:ext cx="7162800" cy="830263"/>
          </a:xfrm>
          <a:prstGeom prst="rect">
            <a:avLst/>
          </a:prstGeom>
          <a:solidFill>
            <a:srgbClr val="FFFFEA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/>
              <a:t>Il modello statistico </a:t>
            </a:r>
            <a:r>
              <a:rPr lang="it-IT" altLang="it-IT" b="1">
                <a:solidFill>
                  <a:srgbClr val="FF0000"/>
                </a:solidFill>
              </a:rPr>
              <a:t>non</a:t>
            </a:r>
            <a:r>
              <a:rPr lang="it-IT" altLang="it-IT" b="1"/>
              <a:t> fornisce previsioni affidabili su casi lontani dai punti sperimentali.</a:t>
            </a:r>
          </a:p>
        </p:txBody>
      </p:sp>
      <p:pic>
        <p:nvPicPr>
          <p:cNvPr id="37896" name="Picture 8" descr="Schermata 2015-10-29 alle 11.15.19.png">
            <a:extLst>
              <a:ext uri="{FF2B5EF4-FFF2-40B4-BE49-F238E27FC236}">
                <a16:creationId xmlns:a16="http://schemas.microsoft.com/office/drawing/2014/main" id="{5840B7CE-038F-2C46-8D89-B993833ED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24200"/>
            <a:ext cx="840581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35150</TotalTime>
  <Words>414</Words>
  <Application>Microsoft Macintosh PowerPoint</Application>
  <PresentationFormat>Presentazione su schermo (4:3)</PresentationFormat>
  <Paragraphs>67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ＭＳ Ｐゴシック</vt:lpstr>
      <vt:lpstr>Arial</vt:lpstr>
      <vt:lpstr>Arial Narrow</vt:lpstr>
      <vt:lpstr>Calibri</vt:lpstr>
      <vt:lpstr>Times New Roman</vt:lpstr>
      <vt:lpstr>Struttura predefinita</vt:lpstr>
      <vt:lpstr>Retta di regressione</vt:lpstr>
      <vt:lpstr>La statistica nella ricerca di leggi sperimentali</vt:lpstr>
      <vt:lpstr>Che cosa hai trovato</vt:lpstr>
      <vt:lpstr>La retta ‘dei minimi quadrati’ che non passa per O</vt:lpstr>
      <vt:lpstr>La retta  di regressione</vt:lpstr>
      <vt:lpstr>Pendenza della retta di regressione e covarianza</vt:lpstr>
      <vt:lpstr>Attenzione al significato dei simboli!</vt:lpstr>
      <vt:lpstr>La retta  di regressione</vt:lpstr>
      <vt:lpstr>Una riflessione importante</vt:lpstr>
      <vt:lpstr>Retta  di regressione per i dati sulla deformazione della trave </vt:lpstr>
      <vt:lpstr>Confronto fra due rette</vt:lpstr>
      <vt:lpstr>Confronto fra due rette con foglio di calcolo</vt:lpstr>
      <vt:lpstr>Confronto fra due rette con foglio di calcolo</vt:lpstr>
      <vt:lpstr>Confronto fra due rette con foglio di calcolo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Variabilità</dc:title>
  <dc:subject/>
  <dc:creator>Io</dc:creator>
  <cp:keywords/>
  <dc:description/>
  <cp:lastModifiedBy>Microsoft Office User</cp:lastModifiedBy>
  <cp:revision>1374</cp:revision>
  <dcterms:created xsi:type="dcterms:W3CDTF">2015-11-09T09:09:19Z</dcterms:created>
  <dcterms:modified xsi:type="dcterms:W3CDTF">2020-11-13T16:32:11Z</dcterms:modified>
  <cp:category/>
</cp:coreProperties>
</file>