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256" r:id="rId3"/>
    <p:sldId id="268" r:id="rId4"/>
    <p:sldId id="269" r:id="rId5"/>
    <p:sldId id="270" r:id="rId6"/>
    <p:sldId id="291" r:id="rId7"/>
    <p:sldId id="272" r:id="rId8"/>
    <p:sldId id="271" r:id="rId9"/>
    <p:sldId id="273" r:id="rId10"/>
    <p:sldId id="258" r:id="rId11"/>
    <p:sldId id="257" r:id="rId12"/>
    <p:sldId id="292" r:id="rId13"/>
    <p:sldId id="296" r:id="rId14"/>
    <p:sldId id="293" r:id="rId15"/>
    <p:sldId id="294" r:id="rId16"/>
    <p:sldId id="295" r:id="rId17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EE8"/>
    <a:srgbClr val="FFFFFF"/>
    <a:srgbClr val="0000FF"/>
    <a:srgbClr val="F6F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5"/>
    <p:restoredTop sz="94541"/>
  </p:normalViewPr>
  <p:slideViewPr>
    <p:cSldViewPr>
      <p:cViewPr varScale="1">
        <p:scale>
          <a:sx n="105" d="100"/>
          <a:sy n="105" d="100"/>
        </p:scale>
        <p:origin x="192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58DBC6-CD66-954C-8B9A-4DD40FDCA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4C8D2-3A01-CF4A-A3DE-EB235B38B1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A2B74-0007-2048-B2A5-855F3D8775CC}" type="datetime1">
              <a:rPr lang="it-IT" altLang="it-IT"/>
              <a:pPr/>
              <a:t>20/10/23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E9000-2978-EB42-87CD-E0337032E8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A235-EC1F-0148-8256-42BD8B7687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0B6680-A0FF-5147-9D96-0CF24781C87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9E9399-FD1C-3F43-83C3-6695DB94B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9EA8A-5321-3D46-9E0C-3D5AC7316B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D77637-6880-2F42-B7BB-AC4F4ABEE62D}" type="datetime1">
              <a:rPr lang="it-IT" altLang="it-IT"/>
              <a:pPr/>
              <a:t>20/10/23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7AEA00-377E-3940-B151-52670F531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7A2B25-F4C9-0A43-96D8-31FC8C73F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69D11-E7F5-E74F-82C6-7A48F4F622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6D9B2-6AFA-FF49-BB3F-7EACB929F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A1D8A2-51DF-1B44-B9EF-189C0C22974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462EA5D-E414-0C4F-891B-E03F21D0B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C321AD5-0BF3-1D49-95CE-1B7D48D55C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700" name="Header Placeholder 3">
            <a:extLst>
              <a:ext uri="{FF2B5EF4-FFF2-40B4-BE49-F238E27FC236}">
                <a16:creationId xmlns:a16="http://schemas.microsoft.com/office/drawing/2014/main" id="{AB98A787-886C-A24A-A5D1-4D9AD8FF63FB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12476C8A-0B26-4C4A-9A31-57E3849CE2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9702" name="Footer Placeholder 5">
            <a:extLst>
              <a:ext uri="{FF2B5EF4-FFF2-40B4-BE49-F238E27FC236}">
                <a16:creationId xmlns:a16="http://schemas.microsoft.com/office/drawing/2014/main" id="{FB9164A3-98F1-FA44-8707-BD9F54446C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9703" name="Slide Number Placeholder 6">
            <a:extLst>
              <a:ext uri="{FF2B5EF4-FFF2-40B4-BE49-F238E27FC236}">
                <a16:creationId xmlns:a16="http://schemas.microsoft.com/office/drawing/2014/main" id="{A65255CF-797F-7242-8142-69D4F417D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9BCA8E-B1D7-2C44-9C1F-53B3E6E6709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0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3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9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86F6D4B-BB12-1C48-AD2D-B7F1BC1C8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2C1A685-FF09-3F4D-B12C-7DE3C182C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1748" name="Header Placeholder 3">
            <a:extLst>
              <a:ext uri="{FF2B5EF4-FFF2-40B4-BE49-F238E27FC236}">
                <a16:creationId xmlns:a16="http://schemas.microsoft.com/office/drawing/2014/main" id="{BA52F826-6F1A-8049-9DB3-347C7468EB6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1749" name="Date Placeholder 4">
            <a:extLst>
              <a:ext uri="{FF2B5EF4-FFF2-40B4-BE49-F238E27FC236}">
                <a16:creationId xmlns:a16="http://schemas.microsoft.com/office/drawing/2014/main" id="{F0F1BDC8-63AA-B34F-989F-97202F988F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1750" name="Footer Placeholder 5">
            <a:extLst>
              <a:ext uri="{FF2B5EF4-FFF2-40B4-BE49-F238E27FC236}">
                <a16:creationId xmlns:a16="http://schemas.microsoft.com/office/drawing/2014/main" id="{747DF1BE-753B-6040-8632-7DB9CF0F73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1751" name="Slide Number Placeholder 6">
            <a:extLst>
              <a:ext uri="{FF2B5EF4-FFF2-40B4-BE49-F238E27FC236}">
                <a16:creationId xmlns:a16="http://schemas.microsoft.com/office/drawing/2014/main" id="{39594BBB-07B1-7C4D-9899-B111987C1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454C82-DBCF-D546-8422-D2C1C0E34055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35797B9-9650-334C-94B5-D7C343EDD9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B2851A8-D76C-AF4B-920E-B1DFCBD5E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Header Placeholder 3">
            <a:extLst>
              <a:ext uri="{FF2B5EF4-FFF2-40B4-BE49-F238E27FC236}">
                <a16:creationId xmlns:a16="http://schemas.microsoft.com/office/drawing/2014/main" id="{A5E3D63E-BDC5-274E-90B0-3DF7C5161C52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3797" name="Date Placeholder 4">
            <a:extLst>
              <a:ext uri="{FF2B5EF4-FFF2-40B4-BE49-F238E27FC236}">
                <a16:creationId xmlns:a16="http://schemas.microsoft.com/office/drawing/2014/main" id="{0C713C60-A57D-E64D-A0EE-DF3D16DFF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3798" name="Footer Placeholder 5">
            <a:extLst>
              <a:ext uri="{FF2B5EF4-FFF2-40B4-BE49-F238E27FC236}">
                <a16:creationId xmlns:a16="http://schemas.microsoft.com/office/drawing/2014/main" id="{97F65341-3898-4D4C-9A56-7575FEAAD3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3799" name="Slide Number Placeholder 6">
            <a:extLst>
              <a:ext uri="{FF2B5EF4-FFF2-40B4-BE49-F238E27FC236}">
                <a16:creationId xmlns:a16="http://schemas.microsoft.com/office/drawing/2014/main" id="{684AC317-F968-3142-9525-69F467714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1CA0B7-CC3D-E44C-A8D5-F260B8D7B672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72F8737-E3D8-7B4E-97EB-BF81F6DC0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7B03130A-C0E2-AC44-B5F3-D24F51D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Header Placeholder 3">
            <a:extLst>
              <a:ext uri="{FF2B5EF4-FFF2-40B4-BE49-F238E27FC236}">
                <a16:creationId xmlns:a16="http://schemas.microsoft.com/office/drawing/2014/main" id="{E917B3BA-C5A5-AA47-B97B-52817760D94D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69121EF9-3BE6-C242-80B2-FF119E833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5846" name="Footer Placeholder 5">
            <a:extLst>
              <a:ext uri="{FF2B5EF4-FFF2-40B4-BE49-F238E27FC236}">
                <a16:creationId xmlns:a16="http://schemas.microsoft.com/office/drawing/2014/main" id="{3DB88122-398F-0543-A6F7-2A53AD1F11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5847" name="Slide Number Placeholder 6">
            <a:extLst>
              <a:ext uri="{FF2B5EF4-FFF2-40B4-BE49-F238E27FC236}">
                <a16:creationId xmlns:a16="http://schemas.microsoft.com/office/drawing/2014/main" id="{8F2AFC9D-7546-D340-A32D-8AAF832E6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29553F-E3ED-A64E-92DB-EBD92597BF2C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584E238-E040-054C-9885-F5813F02B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16636CE-B33B-964C-A009-2700E56E96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Header Placeholder 3">
            <a:extLst>
              <a:ext uri="{FF2B5EF4-FFF2-40B4-BE49-F238E27FC236}">
                <a16:creationId xmlns:a16="http://schemas.microsoft.com/office/drawing/2014/main" id="{0BDCB5CD-5D5D-EA40-B529-C69CA70359D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3" name="Date Placeholder 4">
            <a:extLst>
              <a:ext uri="{FF2B5EF4-FFF2-40B4-BE49-F238E27FC236}">
                <a16:creationId xmlns:a16="http://schemas.microsoft.com/office/drawing/2014/main" id="{E3D18F57-5848-754B-B591-6449052A6A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4" name="Footer Placeholder 5">
            <a:extLst>
              <a:ext uri="{FF2B5EF4-FFF2-40B4-BE49-F238E27FC236}">
                <a16:creationId xmlns:a16="http://schemas.microsoft.com/office/drawing/2014/main" id="{FC237D84-E507-504D-B556-1A6DB7F51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5" name="Slide Number Placeholder 6">
            <a:extLst>
              <a:ext uri="{FF2B5EF4-FFF2-40B4-BE49-F238E27FC236}">
                <a16:creationId xmlns:a16="http://schemas.microsoft.com/office/drawing/2014/main" id="{64BF20DA-7D10-4A45-BC1F-37E507A50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52C3C2-EF32-084C-8BA7-32DFEEE54DAD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8DBE1AF-53B5-3749-AD9C-6A9BEDBD55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8500126-0BFA-5941-A5F0-B9E6D9035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40" name="Header Placeholder 3">
            <a:extLst>
              <a:ext uri="{FF2B5EF4-FFF2-40B4-BE49-F238E27FC236}">
                <a16:creationId xmlns:a16="http://schemas.microsoft.com/office/drawing/2014/main" id="{675DF328-2437-254C-BFA3-98BF0412DE7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9941" name="Date Placeholder 4">
            <a:extLst>
              <a:ext uri="{FF2B5EF4-FFF2-40B4-BE49-F238E27FC236}">
                <a16:creationId xmlns:a16="http://schemas.microsoft.com/office/drawing/2014/main" id="{8682737C-193C-684A-95C2-2B7196763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9942" name="Footer Placeholder 5">
            <a:extLst>
              <a:ext uri="{FF2B5EF4-FFF2-40B4-BE49-F238E27FC236}">
                <a16:creationId xmlns:a16="http://schemas.microsoft.com/office/drawing/2014/main" id="{B161F8FE-3491-404F-9D80-F804C03188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9943" name="Slide Number Placeholder 6">
            <a:extLst>
              <a:ext uri="{FF2B5EF4-FFF2-40B4-BE49-F238E27FC236}">
                <a16:creationId xmlns:a16="http://schemas.microsoft.com/office/drawing/2014/main" id="{ECD3D5B6-2060-2B40-8132-C516A6EC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014CE6-B9E9-9C4B-B31F-818F479B3427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11FD652-AB4E-5749-84D1-52A2115EC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D38BE0A-575B-284E-AD56-0C29173B0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1988" name="Header Placeholder 3">
            <a:extLst>
              <a:ext uri="{FF2B5EF4-FFF2-40B4-BE49-F238E27FC236}">
                <a16:creationId xmlns:a16="http://schemas.microsoft.com/office/drawing/2014/main" id="{2695CB07-FEA1-E24F-B2FE-2EA5337D214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1989" name="Date Placeholder 4">
            <a:extLst>
              <a:ext uri="{FF2B5EF4-FFF2-40B4-BE49-F238E27FC236}">
                <a16:creationId xmlns:a16="http://schemas.microsoft.com/office/drawing/2014/main" id="{84EDEE1F-E9CC-5D48-813D-D23E5F2337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1990" name="Footer Placeholder 5">
            <a:extLst>
              <a:ext uri="{FF2B5EF4-FFF2-40B4-BE49-F238E27FC236}">
                <a16:creationId xmlns:a16="http://schemas.microsoft.com/office/drawing/2014/main" id="{FD950A68-E16D-5844-9260-EC047E40C2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1991" name="Slide Number Placeholder 6">
            <a:extLst>
              <a:ext uri="{FF2B5EF4-FFF2-40B4-BE49-F238E27FC236}">
                <a16:creationId xmlns:a16="http://schemas.microsoft.com/office/drawing/2014/main" id="{5CC0DA1A-7C16-124C-AECA-CDDA467D0C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C4B4DF-F995-E848-8D42-575B2003D3C1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5236AA8-4831-8F4F-BB7F-17C77870D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FB3AEBF-36FE-3E42-9A66-C56618D9C8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Header Placeholder 3">
            <a:extLst>
              <a:ext uri="{FF2B5EF4-FFF2-40B4-BE49-F238E27FC236}">
                <a16:creationId xmlns:a16="http://schemas.microsoft.com/office/drawing/2014/main" id="{E86D2233-0053-FF48-9B0D-00EB58B1D751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CBD29B0D-940F-7D47-B4FC-890AF51CA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3558" name="Footer Placeholder 5">
            <a:extLst>
              <a:ext uri="{FF2B5EF4-FFF2-40B4-BE49-F238E27FC236}">
                <a16:creationId xmlns:a16="http://schemas.microsoft.com/office/drawing/2014/main" id="{F80AF451-6DC9-8B45-A064-4A8C93CC9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D80BCC50-B813-4D49-8499-6D91CA53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57EC947-0FC2-AD49-B7C1-ED5B59405618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19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40717BB-15B5-3B4C-996C-A82127635D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B24A6E2-E297-2748-89FB-BF8CE634E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8" name="Header Placeholder 3">
            <a:extLst>
              <a:ext uri="{FF2B5EF4-FFF2-40B4-BE49-F238E27FC236}">
                <a16:creationId xmlns:a16="http://schemas.microsoft.com/office/drawing/2014/main" id="{2AEC5653-A95A-5541-8C3F-A185E624240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8534CAC5-B7E9-5640-BBDE-2484DE8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1510" name="Footer Placeholder 5">
            <a:extLst>
              <a:ext uri="{FF2B5EF4-FFF2-40B4-BE49-F238E27FC236}">
                <a16:creationId xmlns:a16="http://schemas.microsoft.com/office/drawing/2014/main" id="{20847E4D-D727-1245-A3EE-BFFE7E56BF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03B4EFB8-92C2-ED4A-9571-363CAF10A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81B367-62ED-324C-B11A-E25B1BE0AD64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3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32963-2B8A-474A-A804-11947077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319BE9-40A8-9248-AAA0-8BE2E1C8D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70DE0-FC10-0048-B17C-D24DA050D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13A52-1423-F44E-A875-609BDD13593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CD89E-9E6B-B144-9705-9790C5149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058769-40B9-9F4F-BF88-056595D9D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6EC2AC-88B5-044D-86F9-3BCBA01DE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A3E00-F9C4-404C-9500-F03437A0DE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365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F594E7-5BFF-8D41-A8CB-939CD70BE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BB2FE-7590-9645-882E-06673479A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A7C94-33A2-6B4B-9D56-CE0ED6F7E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4D4-20B5-AF40-8404-B625F2ABA5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024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A3DFC5-9254-EA48-AD69-FBC2F4996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04A42-4EF6-4F4F-A7DE-741AD67A6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42B04E-6C77-0243-A07F-F1AACA9CF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2B51C-664D-A74F-BD10-A2D56AEAB9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59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7A02BB-DE62-D64D-9073-938D712B7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EE97F63-7839-A64A-B1E2-DC2E3EB6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44C8CB-91CE-DE4D-BF8B-C6D86DCB3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7042D-8793-534F-B4CA-6C354C5DFA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15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D8DF23-B988-3C4A-BB73-ABF25F2D4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6E6A8-060B-6E48-B69F-0622B74BA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757101-F306-B44C-9A14-99B8CE4EC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EE82-6922-2D4F-881B-ACD04B35F9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902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6910F-4617-3742-8819-75C3E3CB7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2BC84-00A6-DE42-AF62-488716C99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EDB2CD-35D7-854F-8B43-3C2EFA3BF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50792-E7E5-A944-B0FE-AA264A93E7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61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F58998-FB17-FF48-9CF5-D059C4756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47C1D-FAFA-FA4E-ADD8-B10F19A96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FC846-212B-F842-822D-2B5737C2F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C3241-9029-324A-BC97-953B685E2A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821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4F023-878B-F241-9AF8-545E8382B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C3B76-5347-A042-B00D-C11CDC83A1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AA2A9-9E0D-6446-8167-C7646A7B1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B248B-6040-C24F-A278-9C01BF6622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59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891893-A105-B241-B477-B79631B8F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F11912-ED5C-CD46-8415-CEEC62B57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67C9C3-AB15-DD40-89B7-D98A6D3A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DC633-35E8-004F-82A5-39FF4D0815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691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4B063F-61ED-4A49-9FA7-D2A1B44D0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E96180-BB2D-E742-B877-BEADA9F88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17ECD9-44AB-2D4E-833C-97F0D8E5A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A1449-3C0C-5648-A069-525BCA43DF6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292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661F3D-4A91-3145-BB8D-DBC76E32D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E63EE8-B38D-1A45-BC0E-D48A65C1B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7559DC-383D-D94D-8FA0-F5DA4C2DF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80E49-6C59-9B45-8ED6-D4D02B3953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19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80F1A-6577-104E-8EAD-8AFDA0CFD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398FE-61EA-CF44-859F-B1E686834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0F44E-C398-D04D-AB45-E0A5C184E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3D393-0F73-5D48-A418-827659A4B8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111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37B18A-5D9A-A740-8468-2B284C87A3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DE5362-6173-2948-B37D-1911A1CAB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B5387-BA21-D64C-B594-19499382D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C5464-2C71-D54B-A8E7-EC102ED35C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9154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52F29C-B392-AD40-9EC5-3F885EFA9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FE2E77-238E-884F-8030-4C9EAC1B4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F1C7F5-A88E-E34D-9FB2-84C22AF590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477135-FD52-6D42-8F7A-4645343ACB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3B9197-3654-FD41-AC85-98E5B361FA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095E1F-D926-734B-878B-DF7E19CC62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video" Target="../media/media1.mov"/><Relationship Id="rId7" Type="http://schemas.openxmlformats.org/officeDocument/2006/relationships/image" Target="../media/image13.png"/><Relationship Id="rId2" Type="http://schemas.microsoft.com/office/2007/relationships/media" Target="../media/media1.mov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13A920-920C-D647-BCDF-51438BCC90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476672"/>
            <a:ext cx="6480720" cy="936104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o modulo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73FD1D2-876D-7F41-9DB8-02B04C6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5A1AF3-82F1-4644-9A81-66175BD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CDE14D-13B4-AE4C-9A25-424F35240D4F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214525-FC25-BD4F-8CB1-8BA03787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30" y="2051801"/>
            <a:ext cx="5304724" cy="22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9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8">
            <a:extLst>
              <a:ext uri="{FF2B5EF4-FFF2-40B4-BE49-F238E27FC236}">
                <a16:creationId xmlns:a16="http://schemas.microsoft.com/office/drawing/2014/main" id="{3F82A70F-A1D1-E643-8EE4-7A2BFFC7F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4701"/>
            <a:ext cx="7086600" cy="81915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(o modulo)</a:t>
            </a:r>
          </a:p>
        </p:txBody>
      </p:sp>
      <p:sp>
        <p:nvSpPr>
          <p:cNvPr id="22532" name="Rectangle 1032">
            <a:extLst>
              <a:ext uri="{FF2B5EF4-FFF2-40B4-BE49-F238E27FC236}">
                <a16:creationId xmlns:a16="http://schemas.microsoft.com/office/drawing/2014/main" id="{DF0A1176-5B69-5947-833B-C417E463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3" name="Rectangle 1034">
            <a:extLst>
              <a:ext uri="{FF2B5EF4-FFF2-40B4-BE49-F238E27FC236}">
                <a16:creationId xmlns:a16="http://schemas.microsoft.com/office/drawing/2014/main" id="{D159F06F-6518-7145-8973-F610E60C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2534" name="Slide Number Placeholder 16">
            <a:extLst>
              <a:ext uri="{FF2B5EF4-FFF2-40B4-BE49-F238E27FC236}">
                <a16:creationId xmlns:a16="http://schemas.microsoft.com/office/drawing/2014/main" id="{CD2AE528-986A-D542-A54A-C653AE895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15D0E4-8988-7445-AFA1-69CF3EEC0BB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2535" name="Footer Placeholder 17">
            <a:extLst>
              <a:ext uri="{FF2B5EF4-FFF2-40B4-BE49-F238E27FC236}">
                <a16:creationId xmlns:a16="http://schemas.microsoft.com/office/drawing/2014/main" id="{D69977E0-3A90-ED40-8690-6CC723EC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49188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2536" name="TextBox 12">
            <a:extLst>
              <a:ext uri="{FF2B5EF4-FFF2-40B4-BE49-F238E27FC236}">
                <a16:creationId xmlns:a16="http://schemas.microsoft.com/office/drawing/2014/main" id="{CC627E14-76B6-7141-9241-5CD9C1CC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52" y="1247337"/>
            <a:ext cx="6875648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FF"/>
                </a:solidFill>
              </a:rPr>
              <a:t>La definizione condivisa oggi dalla comunità scientifica</a:t>
            </a:r>
          </a:p>
        </p:txBody>
      </p:sp>
      <p:graphicFrame>
        <p:nvGraphicFramePr>
          <p:cNvPr id="22530" name="Object 2">
            <a:extLst>
              <a:ext uri="{FF2B5EF4-FFF2-40B4-BE49-F238E27FC236}">
                <a16:creationId xmlns:a16="http://schemas.microsoft.com/office/drawing/2014/main" id="{51E85BAF-834E-8942-8DA4-BC4358B77E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209800"/>
          <a:ext cx="3886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4" imgW="17068800" imgH="6502400" progId="Equation.3">
                  <p:embed/>
                </p:oleObj>
              </mc:Choice>
              <mc:Fallback>
                <p:oleObj name="Equation" r:id="rId4" imgW="17068800" imgH="6502400" progId="Equation.3">
                  <p:embed/>
                  <p:pic>
                    <p:nvPicPr>
                      <p:cNvPr id="22530" name="Object 2">
                        <a:extLst>
                          <a:ext uri="{FF2B5EF4-FFF2-40B4-BE49-F238E27FC236}">
                            <a16:creationId xmlns:a16="http://schemas.microsoft.com/office/drawing/2014/main" id="{51E85BAF-834E-8942-8DA4-BC4358B77E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3886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50E6D394-72E5-124F-813D-AC36DE572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814" y="2723203"/>
            <a:ext cx="5304724" cy="22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4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C4996A67-75BC-9C4B-812D-9566513A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060" y="449545"/>
            <a:ext cx="8496944" cy="81915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sulla retta dei numeri</a:t>
            </a:r>
          </a:p>
        </p:txBody>
      </p:sp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pic>
        <p:nvPicPr>
          <p:cNvPr id="20489" name="Picture 13" descr="Opposti_retta.png">
            <a:extLst>
              <a:ext uri="{FF2B5EF4-FFF2-40B4-BE49-F238E27FC236}">
                <a16:creationId xmlns:a16="http://schemas.microsoft.com/office/drawing/2014/main" id="{74C33DB6-FB49-7E42-B4DA-5989AEBE4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0982"/>
            <a:ext cx="4690144" cy="422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5" imgW="17068800" imgH="14935200" progId="Equation.3">
                  <p:embed/>
                </p:oleObj>
              </mc:Choice>
              <mc:Fallback>
                <p:oleObj name="Equation" r:id="rId5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3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6" imgW="17068800" imgH="14935200" progId="Equation.3">
                  <p:embed/>
                </p:oleObj>
              </mc:Choice>
              <mc:Fallback>
                <p:oleObj name="Equation" r:id="rId6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20C35A-0559-2A47-A66A-93CB948E12DE}"/>
              </a:ext>
            </a:extLst>
          </p:cNvPr>
          <p:cNvSpPr txBox="1"/>
          <p:nvPr/>
        </p:nvSpPr>
        <p:spPr>
          <a:xfrm>
            <a:off x="3798404" y="6169967"/>
            <a:ext cx="115212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Video</a:t>
            </a:r>
          </a:p>
        </p:txBody>
      </p:sp>
      <p:pic>
        <p:nvPicPr>
          <p:cNvPr id="5" name="1a.Num9_Video.mov">
            <a:hlinkClick r:id="" action="ppaction://media"/>
            <a:extLst>
              <a:ext uri="{FF2B5EF4-FFF2-40B4-BE49-F238E27FC236}">
                <a16:creationId xmlns:a16="http://schemas.microsoft.com/office/drawing/2014/main" id="{C14FFEDE-702D-C64D-B3A5-E87C36367B5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469595"/>
            <a:ext cx="7668344" cy="5019038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1258176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8">
            <a:extLst>
              <a:ext uri="{FF2B5EF4-FFF2-40B4-BE49-F238E27FC236}">
                <a16:creationId xmlns:a16="http://schemas.microsoft.com/office/drawing/2014/main" id="{C4996A67-75BC-9C4B-812D-9566513A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133993"/>
            <a:ext cx="8496944" cy="81915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sulla retta dei numeri</a:t>
            </a:r>
          </a:p>
        </p:txBody>
      </p:sp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3FED73-0BC7-D243-B582-B2024787E58E}"/>
              </a:ext>
            </a:extLst>
          </p:cNvPr>
          <p:cNvSpPr txBox="1"/>
          <p:nvPr/>
        </p:nvSpPr>
        <p:spPr>
          <a:xfrm>
            <a:off x="809582" y="4584432"/>
            <a:ext cx="7524836" cy="1077218"/>
          </a:xfrm>
          <a:prstGeom prst="rect">
            <a:avLst/>
          </a:prstGeom>
          <a:solidFill>
            <a:srgbClr val="F6FFE2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Ad ogni punto </a:t>
            </a:r>
            <a:r>
              <a:rPr lang="it-IT" sz="2800" b="1" dirty="0" err="1"/>
              <a:t>P</a:t>
            </a:r>
            <a:r>
              <a:rPr lang="it-IT" sz="2800" b="1" dirty="0"/>
              <a:t> corrisponde un numero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it-IT" sz="2800" b="1" dirty="0"/>
              <a:t>Distanza OP = |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/>
              <a:t>|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B4FE4EC-FDC4-EF46-97BB-0E244B709BB7}"/>
              </a:ext>
            </a:extLst>
          </p:cNvPr>
          <p:cNvSpPr txBox="1"/>
          <p:nvPr/>
        </p:nvSpPr>
        <p:spPr>
          <a:xfrm>
            <a:off x="1970088" y="88203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Che cosa mostra il video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351A5F5-83DE-7041-B5AB-9B203C971A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762" y="1451331"/>
            <a:ext cx="5092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1493191" y="2128797"/>
            <a:ext cx="615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+mj-lt"/>
              </a:rPr>
              <a:t>Calcoli con valore assoluto</a:t>
            </a:r>
          </a:p>
        </p:txBody>
      </p:sp>
    </p:spTree>
    <p:extLst>
      <p:ext uri="{BB962C8B-B14F-4D97-AF65-F5344CB8AC3E}">
        <p14:creationId xmlns:p14="http://schemas.microsoft.com/office/powerpoint/2010/main" val="39693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179512" y="28213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+mj-lt"/>
              </a:rPr>
              <a:t>Lettura ‘visiva’ di calcoli con valore assoluto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9A9702-F1B7-1342-AC86-BFA56A8ED2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57" r="4057"/>
          <a:stretch/>
        </p:blipFill>
        <p:spPr>
          <a:xfrm>
            <a:off x="3786182" y="3900691"/>
            <a:ext cx="4902227" cy="27343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70E57D7-EA5B-584D-8349-8DD8C9AB49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47" r="3315"/>
          <a:stretch/>
        </p:blipFill>
        <p:spPr>
          <a:xfrm>
            <a:off x="107504" y="900941"/>
            <a:ext cx="4752528" cy="29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5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32">
            <a:extLst>
              <a:ext uri="{FF2B5EF4-FFF2-40B4-BE49-F238E27FC236}">
                <a16:creationId xmlns:a16="http://schemas.microsoft.com/office/drawing/2014/main" id="{888DEC02-8DE0-264C-9015-2D9EC8E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5" name="Rectangle 1034">
            <a:extLst>
              <a:ext uri="{FF2B5EF4-FFF2-40B4-BE49-F238E27FC236}">
                <a16:creationId xmlns:a16="http://schemas.microsoft.com/office/drawing/2014/main" id="{44909122-3DE1-DF49-BA3A-0DC9AAE7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6" name="Slide Number Placeholder 16">
            <a:extLst>
              <a:ext uri="{FF2B5EF4-FFF2-40B4-BE49-F238E27FC236}">
                <a16:creationId xmlns:a16="http://schemas.microsoft.com/office/drawing/2014/main" id="{AF0FFEA3-9357-554A-9644-A1D036DB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489410-FCB2-894E-AE70-7684FFD24D8E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0487" name="Footer Placeholder 17">
            <a:extLst>
              <a:ext uri="{FF2B5EF4-FFF2-40B4-BE49-F238E27FC236}">
                <a16:creationId xmlns:a16="http://schemas.microsoft.com/office/drawing/2014/main" id="{FFA29E3C-ECE2-5048-820A-DCF8FC65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892E407B-D1F6-534E-B836-94F5739C4B0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5222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4" imgW="17068800" imgH="14935200" progId="Equation.3">
                  <p:embed/>
                </p:oleObj>
              </mc:Choice>
              <mc:Fallback>
                <p:oleObj name="Equation" r:id="rId4" imgW="17068800" imgH="14935200" progId="Equation.3">
                  <p:embed/>
                  <p:pic>
                    <p:nvPicPr>
                      <p:cNvPr id="20482" name="Object 2">
                        <a:extLst>
                          <a:ext uri="{FF2B5EF4-FFF2-40B4-BE49-F238E27FC236}">
                            <a16:creationId xmlns:a16="http://schemas.microsoft.com/office/drawing/2014/main" id="{892E407B-D1F6-534E-B836-94F5739C4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5222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56D8B-D401-4545-AE14-44AF76F2472A}"/>
              </a:ext>
            </a:extLst>
          </p:cNvPr>
          <p:cNvSpPr txBox="1"/>
          <p:nvPr/>
        </p:nvSpPr>
        <p:spPr>
          <a:xfrm>
            <a:off x="539552" y="636301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+mj-lt"/>
              </a:rPr>
              <a:t>Attenzione ai calcoli con valore assoluto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6F1DBD-8047-A749-920A-7F2A7188C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002472"/>
            <a:ext cx="3111500" cy="13716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A40D98-4099-EF4B-BC1C-21A07EBA9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1400" y="2002472"/>
            <a:ext cx="3403600" cy="1600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71DEB0-56FA-414F-951B-F84DE6E64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06" y="4076700"/>
            <a:ext cx="3327400" cy="1295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F44328-BA02-1F40-8B19-A193BC2F18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34"/>
          <a:stretch/>
        </p:blipFill>
        <p:spPr>
          <a:xfrm>
            <a:off x="4757819" y="4076700"/>
            <a:ext cx="3497181" cy="133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813A920-920C-D647-BCDF-51438BCC90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801880"/>
            <a:ext cx="6480720" cy="936104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Valore assoluto o modulo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73FD1D2-876D-7F41-9DB8-02B04C6F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C5A1AF3-82F1-4644-9A81-66175BD0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CDE14D-13B4-AE4C-9A25-424F35240D4F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75408C-E914-4B49-ACEC-B6938A35D13D}"/>
              </a:ext>
            </a:extLst>
          </p:cNvPr>
          <p:cNvSpPr txBox="1"/>
          <p:nvPr/>
        </p:nvSpPr>
        <p:spPr>
          <a:xfrm>
            <a:off x="1859360" y="2030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Uno sguardo alla storia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6760700E-2676-3749-9BEA-B133B22F4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2615146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chemeClr val="tx2"/>
                </a:solidFill>
              </a:rPr>
              <a:t>La storia del </a:t>
            </a:r>
            <a:r>
              <a:rPr lang="it-IT" altLang="it-IT" sz="2800" b="1" i="1" dirty="0">
                <a:solidFill>
                  <a:schemeClr val="tx2"/>
                </a:solidFill>
              </a:rPr>
              <a:t>valore assoluto</a:t>
            </a:r>
            <a:r>
              <a:rPr lang="it-IT" altLang="it-IT" sz="2800" b="1" dirty="0">
                <a:solidFill>
                  <a:schemeClr val="tx2"/>
                </a:solidFill>
              </a:rPr>
              <a:t> è legata alla lunga e controversa storia dei numeri negativi.</a:t>
            </a:r>
            <a:endParaRPr lang="it-IT" altLang="it-IT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8">
            <a:extLst>
              <a:ext uri="{FF2B5EF4-FFF2-40B4-BE49-F238E27FC236}">
                <a16:creationId xmlns:a16="http://schemas.microsoft.com/office/drawing/2014/main" id="{1B8570E6-0B5F-2242-ADFE-AB2A8C89B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 numeri ‘assurdi’</a:t>
            </a:r>
          </a:p>
        </p:txBody>
      </p:sp>
      <p:sp>
        <p:nvSpPr>
          <p:cNvPr id="28675" name="Rectangle 1032">
            <a:extLst>
              <a:ext uri="{FF2B5EF4-FFF2-40B4-BE49-F238E27FC236}">
                <a16:creationId xmlns:a16="http://schemas.microsoft.com/office/drawing/2014/main" id="{7E77E827-9452-0A44-B026-529B5C61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Rectangle 1034">
            <a:extLst>
              <a:ext uri="{FF2B5EF4-FFF2-40B4-BE49-F238E27FC236}">
                <a16:creationId xmlns:a16="http://schemas.microsoft.com/office/drawing/2014/main" id="{506B6B93-9091-7540-BA82-A8167B0C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7" name="Slide Number Placeholder 16">
            <a:extLst>
              <a:ext uri="{FF2B5EF4-FFF2-40B4-BE49-F238E27FC236}">
                <a16:creationId xmlns:a16="http://schemas.microsoft.com/office/drawing/2014/main" id="{6D772AA5-2DC6-2E44-8D3D-472C24A2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205A4B-CA4A-FC4E-AE6A-BE065B718E5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8678" name="Footer Placeholder 17">
            <a:extLst>
              <a:ext uri="{FF2B5EF4-FFF2-40B4-BE49-F238E27FC236}">
                <a16:creationId xmlns:a16="http://schemas.microsoft.com/office/drawing/2014/main" id="{66042E4B-4BEC-EA48-B24D-810F4C0E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28679" name="TextBox 6">
            <a:extLst>
              <a:ext uri="{FF2B5EF4-FFF2-40B4-BE49-F238E27FC236}">
                <a16:creationId xmlns:a16="http://schemas.microsoft.com/office/drawing/2014/main" id="{D64D8FF3-DA6A-E240-831C-552A681B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458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Dei numeri negativi si trovano tracce a partire dal 2000 a.C., ma ancora nel 1500 matematici famosi come Stiefel o Viète li consideravano ‘Numeri assurdi’</a:t>
            </a:r>
          </a:p>
        </p:txBody>
      </p:sp>
      <p:pic>
        <p:nvPicPr>
          <p:cNvPr id="28680" name="Picture 7" descr="Michael_Stifel.jpeg">
            <a:extLst>
              <a:ext uri="{FF2B5EF4-FFF2-40B4-BE49-F238E27FC236}">
                <a16:creationId xmlns:a16="http://schemas.microsoft.com/office/drawing/2014/main" id="{226FDC07-2D31-1846-A1BC-A92CB8FBE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39395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8">
            <a:extLst>
              <a:ext uri="{FF2B5EF4-FFF2-40B4-BE49-F238E27FC236}">
                <a16:creationId xmlns:a16="http://schemas.microsoft.com/office/drawing/2014/main" id="{B285C0E9-94F8-D647-B5ED-6931F602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1981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M. Stifel 1487 - 1567</a:t>
            </a:r>
          </a:p>
        </p:txBody>
      </p:sp>
      <p:sp>
        <p:nvSpPr>
          <p:cNvPr id="28682" name="TextBox 9">
            <a:extLst>
              <a:ext uri="{FF2B5EF4-FFF2-40B4-BE49-F238E27FC236}">
                <a16:creationId xmlns:a16="http://schemas.microsoft.com/office/drawing/2014/main" id="{F06BE9C6-925D-6F49-A4A4-77F66952A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867400"/>
            <a:ext cx="1981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F. Viète 1540 - 1603</a:t>
            </a:r>
          </a:p>
        </p:txBody>
      </p:sp>
      <p:pic>
        <p:nvPicPr>
          <p:cNvPr id="28683" name="Picture 10" descr="F_Viète.jpg">
            <a:extLst>
              <a:ext uri="{FF2B5EF4-FFF2-40B4-BE49-F238E27FC236}">
                <a16:creationId xmlns:a16="http://schemas.microsoft.com/office/drawing/2014/main" id="{B02EFF3D-2BA5-0A40-A059-67A0CA37F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23590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8">
            <a:extLst>
              <a:ext uri="{FF2B5EF4-FFF2-40B4-BE49-F238E27FC236}">
                <a16:creationId xmlns:a16="http://schemas.microsoft.com/office/drawing/2014/main" id="{F50D9668-2A2D-E940-9D9E-93547BF1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 numeri negativi</a:t>
            </a:r>
          </a:p>
        </p:txBody>
      </p:sp>
      <p:sp>
        <p:nvSpPr>
          <p:cNvPr id="30723" name="Rectangle 1032">
            <a:extLst>
              <a:ext uri="{FF2B5EF4-FFF2-40B4-BE49-F238E27FC236}">
                <a16:creationId xmlns:a16="http://schemas.microsoft.com/office/drawing/2014/main" id="{AB456B3A-B119-BA42-8741-2F46CD8F4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4" name="Rectangle 1034">
            <a:extLst>
              <a:ext uri="{FF2B5EF4-FFF2-40B4-BE49-F238E27FC236}">
                <a16:creationId xmlns:a16="http://schemas.microsoft.com/office/drawing/2014/main" id="{20281CA9-F892-CF4C-9CC1-BDB5F8E7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5" name="Slide Number Placeholder 16">
            <a:extLst>
              <a:ext uri="{FF2B5EF4-FFF2-40B4-BE49-F238E27FC236}">
                <a16:creationId xmlns:a16="http://schemas.microsoft.com/office/drawing/2014/main" id="{1CDAEF08-ED4E-3741-B32B-ADA43248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5BEC22-D247-964A-A3C7-C7F746C8242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0726" name="Footer Placeholder 17">
            <a:extLst>
              <a:ext uri="{FF2B5EF4-FFF2-40B4-BE49-F238E27FC236}">
                <a16:creationId xmlns:a16="http://schemas.microsoft.com/office/drawing/2014/main" id="{93622194-512F-584C-BE60-7673B990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0727" name="TextBox 6">
            <a:extLst>
              <a:ext uri="{FF2B5EF4-FFF2-40B4-BE49-F238E27FC236}">
                <a16:creationId xmlns:a16="http://schemas.microsoft.com/office/drawing/2014/main" id="{4BE04070-8583-9B4D-9ED8-0C7FAA42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it-IT" altLang="it-IT" sz="2800" b="1">
                <a:latin typeface="Arial Narrow" panose="020B0604020202020204" pitchFamily="34" charset="0"/>
              </a:rPr>
              <a:t>Altri matematici ‘progressisti’, come Stevin e Bombelli, a partire dalla fine del 1500, propongono di rappresentare i numeri su una retta. Così anche i numeri negativi hanno  una visualizzazione geometrica.</a:t>
            </a:r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3A3B054C-9CB8-4A4E-84E2-4F5BEABA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867400"/>
            <a:ext cx="220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S. Stevin  1548 - 1620</a:t>
            </a:r>
          </a:p>
        </p:txBody>
      </p:sp>
      <p:sp>
        <p:nvSpPr>
          <p:cNvPr id="30729" name="TextBox 9">
            <a:extLst>
              <a:ext uri="{FF2B5EF4-FFF2-40B4-BE49-F238E27FC236}">
                <a16:creationId xmlns:a16="http://schemas.microsoft.com/office/drawing/2014/main" id="{2B89DC93-3711-A840-BD91-7BA8FB175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324600"/>
            <a:ext cx="22860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R. Bombelli 1526 - 1572</a:t>
            </a:r>
          </a:p>
        </p:txBody>
      </p:sp>
      <p:pic>
        <p:nvPicPr>
          <p:cNvPr id="30730" name="Picture 10" descr="Int_retta3a.png">
            <a:extLst>
              <a:ext uri="{FF2B5EF4-FFF2-40B4-BE49-F238E27FC236}">
                <a16:creationId xmlns:a16="http://schemas.microsoft.com/office/drawing/2014/main" id="{F44049FE-D384-A044-9344-6FC6508C7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20" y="2679631"/>
            <a:ext cx="625408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2" descr="Stevino.jpg">
            <a:extLst>
              <a:ext uri="{FF2B5EF4-FFF2-40B4-BE49-F238E27FC236}">
                <a16:creationId xmlns:a16="http://schemas.microsoft.com/office/drawing/2014/main" id="{8CD7A0FE-F87A-A245-AE6B-48DCC6F5B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10333"/>
          <a:stretch>
            <a:fillRect/>
          </a:stretch>
        </p:blipFill>
        <p:spPr bwMode="auto">
          <a:xfrm>
            <a:off x="990600" y="3581400"/>
            <a:ext cx="18288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Algebra_Bombelli.png">
            <a:extLst>
              <a:ext uri="{FF2B5EF4-FFF2-40B4-BE49-F238E27FC236}">
                <a16:creationId xmlns:a16="http://schemas.microsoft.com/office/drawing/2014/main" id="{C54047C7-96A0-9743-A16C-775182402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288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8">
            <a:extLst>
              <a:ext uri="{FF2B5EF4-FFF2-40B4-BE49-F238E27FC236}">
                <a16:creationId xmlns:a16="http://schemas.microsoft.com/office/drawing/2014/main" id="{33D314FF-A6E4-984C-BD5D-68A8A91BC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 scrittura dei numeri negativi</a:t>
            </a:r>
          </a:p>
        </p:txBody>
      </p:sp>
      <p:sp>
        <p:nvSpPr>
          <p:cNvPr id="32771" name="Rectangle 1032">
            <a:extLst>
              <a:ext uri="{FF2B5EF4-FFF2-40B4-BE49-F238E27FC236}">
                <a16:creationId xmlns:a16="http://schemas.microsoft.com/office/drawing/2014/main" id="{8655EA5C-2C67-D549-B575-9BB45C46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2" name="Rectangle 1034">
            <a:extLst>
              <a:ext uri="{FF2B5EF4-FFF2-40B4-BE49-F238E27FC236}">
                <a16:creationId xmlns:a16="http://schemas.microsoft.com/office/drawing/2014/main" id="{5038AC98-17AD-7A4C-9B3C-53D794E5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3" name="Slide Number Placeholder 16">
            <a:extLst>
              <a:ext uri="{FF2B5EF4-FFF2-40B4-BE49-F238E27FC236}">
                <a16:creationId xmlns:a16="http://schemas.microsoft.com/office/drawing/2014/main" id="{FA039A0E-8B5E-5F4A-A6C5-D584DA8A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BED2A7-E612-DF4D-A2A6-E0DED0A9758F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sp>
        <p:nvSpPr>
          <p:cNvPr id="32774" name="Footer Placeholder 17">
            <a:extLst>
              <a:ext uri="{FF2B5EF4-FFF2-40B4-BE49-F238E27FC236}">
                <a16:creationId xmlns:a16="http://schemas.microsoft.com/office/drawing/2014/main" id="{3A664154-4DDA-814B-8884-B7B16DE2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2775" name="TextBox 14">
            <a:extLst>
              <a:ext uri="{FF2B5EF4-FFF2-40B4-BE49-F238E27FC236}">
                <a16:creationId xmlns:a16="http://schemas.microsoft.com/office/drawing/2014/main" id="{7591CB22-CF2E-6A4C-BB44-4AA34527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In questo panorama confuso, fra le ricerche dei matematici e le necessità delle applicazioni, si diffondono vari modi di intendere i numeri negativi e il valore assoluto.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Ad esempio, nel 1821 in un famoso testo di analisi di </a:t>
            </a:r>
            <a:r>
              <a:rPr lang="it-IT" altLang="it-IT" b="1" dirty="0" err="1">
                <a:latin typeface="Arial Narrow" panose="020B0604020202020204" pitchFamily="34" charset="0"/>
              </a:rPr>
              <a:t>Cauchy</a:t>
            </a:r>
            <a:r>
              <a:rPr lang="it-IT" altLang="it-IT" b="1" dirty="0">
                <a:latin typeface="Arial Narrow" panose="020B0604020202020204" pitchFamily="34" charset="0"/>
              </a:rPr>
              <a:t> si trova: </a:t>
            </a:r>
          </a:p>
        </p:txBody>
      </p:sp>
      <p:sp>
        <p:nvSpPr>
          <p:cNvPr id="32776" name="TextBox 16">
            <a:extLst>
              <a:ext uri="{FF2B5EF4-FFF2-40B4-BE49-F238E27FC236}">
                <a16:creationId xmlns:a16="http://schemas.microsoft.com/office/drawing/2014/main" id="{F6E3B892-87D5-E540-A9AF-4DCF83FF3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22480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Questo forse suggerisce l’idea di ‘togliere il segno ad un </a:t>
            </a:r>
            <a:r>
              <a:rPr lang="it-IT" altLang="it-IT" b="1" dirty="0" err="1">
                <a:solidFill>
                  <a:srgbClr val="0000FF"/>
                </a:solidFill>
                <a:latin typeface="Arial Narrow" panose="020B0604020202020204" pitchFamily="34" charset="0"/>
              </a:rPr>
              <a:t>numero’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 e spiega alcune definizioni che si trovano in alcuni testi ancora oggi.  </a:t>
            </a:r>
          </a:p>
        </p:txBody>
      </p:sp>
      <p:sp>
        <p:nvSpPr>
          <p:cNvPr id="32777" name="Rectangle 17">
            <a:extLst>
              <a:ext uri="{FF2B5EF4-FFF2-40B4-BE49-F238E27FC236}">
                <a16:creationId xmlns:a16="http://schemas.microsoft.com/office/drawing/2014/main" id="{59602DF5-42FA-F94A-B7A8-050D4556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76" y="2514600"/>
            <a:ext cx="4800600" cy="1569660"/>
          </a:xfrm>
          <a:prstGeom prst="rect">
            <a:avLst/>
          </a:prstGeom>
          <a:solidFill>
            <a:srgbClr val="FEEBE8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 dirty="0">
                <a:latin typeface="Cochin" panose="02000603020000020003" pitchFamily="2" charset="0"/>
              </a:rPr>
              <a:t>‘il segno + o – messo davanti ad un numero ne modificherà il significato, pressappoco come un aggettivo modifica quello di un </a:t>
            </a:r>
            <a:r>
              <a:rPr lang="it-IT" altLang="it-IT" b="1" i="1" dirty="0" err="1">
                <a:latin typeface="Cochin" panose="02000603020000020003" pitchFamily="2" charset="0"/>
              </a:rPr>
              <a:t>sostantivo'</a:t>
            </a:r>
            <a:r>
              <a:rPr lang="it-IT" altLang="it-IT" b="1" i="1" dirty="0">
                <a:latin typeface="Cochin" panose="02000603020000020003" pitchFamily="2" charset="0"/>
              </a:rPr>
              <a:t> .</a:t>
            </a:r>
            <a:r>
              <a:rPr lang="it-IT" altLang="it-IT" b="1" dirty="0">
                <a:latin typeface="Cochin" panose="02000603020000020003" pitchFamily="2" charset="0"/>
              </a:rPr>
              <a:t>  </a:t>
            </a:r>
          </a:p>
        </p:txBody>
      </p:sp>
      <p:pic>
        <p:nvPicPr>
          <p:cNvPr id="32778" name="Picture 18" descr="augustin-louis-cauchy-2.jpg">
            <a:extLst>
              <a:ext uri="{FF2B5EF4-FFF2-40B4-BE49-F238E27FC236}">
                <a16:creationId xmlns:a16="http://schemas.microsoft.com/office/drawing/2014/main" id="{CD8E820A-064A-7242-BC51-10D189462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2000" b="22858"/>
          <a:stretch>
            <a:fillRect/>
          </a:stretch>
        </p:blipFill>
        <p:spPr bwMode="auto">
          <a:xfrm>
            <a:off x="5638800" y="2514600"/>
            <a:ext cx="1524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9">
            <a:extLst>
              <a:ext uri="{FF2B5EF4-FFF2-40B4-BE49-F238E27FC236}">
                <a16:creationId xmlns:a16="http://schemas.microsoft.com/office/drawing/2014/main" id="{ED29D273-A4FD-4E49-BA89-E553975B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895600"/>
            <a:ext cx="1219200" cy="646113"/>
          </a:xfrm>
          <a:prstGeom prst="rect">
            <a:avLst/>
          </a:prstGeom>
          <a:solidFill>
            <a:srgbClr val="EAE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A. Cauchy</a:t>
            </a:r>
          </a:p>
          <a:p>
            <a:pPr eaLnBrk="1" hangingPunct="1"/>
            <a:r>
              <a:rPr lang="it-IT" altLang="it-IT" sz="1800" b="1">
                <a:latin typeface="Arial Narrow" panose="020B0604020202020204" pitchFamily="34" charset="0"/>
              </a:rPr>
              <a:t>1789 - 1857</a:t>
            </a:r>
          </a:p>
        </p:txBody>
      </p:sp>
      <p:pic>
        <p:nvPicPr>
          <p:cNvPr id="32780" name="Picture 21" descr="Schermata 2015-12-05 alle 17.51.19.png">
            <a:extLst>
              <a:ext uri="{FF2B5EF4-FFF2-40B4-BE49-F238E27FC236}">
                <a16:creationId xmlns:a16="http://schemas.microsoft.com/office/drawing/2014/main" id="{069637CA-44A2-9545-8695-4343A4EDF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4658" r="5086" b="19386"/>
          <a:stretch>
            <a:fillRect/>
          </a:stretch>
        </p:blipFill>
        <p:spPr bwMode="auto">
          <a:xfrm>
            <a:off x="4800600" y="53340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5" descr="modulo1.jpg">
            <a:extLst>
              <a:ext uri="{FF2B5EF4-FFF2-40B4-BE49-F238E27FC236}">
                <a16:creationId xmlns:a16="http://schemas.microsoft.com/office/drawing/2014/main" id="{9CA5B02C-7D11-FF49-82A4-9AA63E076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4114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2">
            <a:extLst>
              <a:ext uri="{FF2B5EF4-FFF2-40B4-BE49-F238E27FC236}">
                <a16:creationId xmlns:a16="http://schemas.microsoft.com/office/drawing/2014/main" id="{19C37D29-1606-A240-9828-11840C84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19" name="Rectangle 1034">
            <a:extLst>
              <a:ext uri="{FF2B5EF4-FFF2-40B4-BE49-F238E27FC236}">
                <a16:creationId xmlns:a16="http://schemas.microsoft.com/office/drawing/2014/main" id="{2B075017-1D55-AD4B-87C3-15DFA84E5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20" name="Slide Number Placeholder 16">
            <a:extLst>
              <a:ext uri="{FF2B5EF4-FFF2-40B4-BE49-F238E27FC236}">
                <a16:creationId xmlns:a16="http://schemas.microsoft.com/office/drawing/2014/main" id="{A8848A82-1B04-254C-A6E0-CD470ADF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CC2328-621B-4C44-A0EB-C102656F7CF3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4821" name="Footer Placeholder 17">
            <a:extLst>
              <a:ext uri="{FF2B5EF4-FFF2-40B4-BE49-F238E27FC236}">
                <a16:creationId xmlns:a16="http://schemas.microsoft.com/office/drawing/2014/main" id="{7E445BB1-6E0B-5D41-ABF3-A84D6713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276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1028">
            <a:extLst>
              <a:ext uri="{FF2B5EF4-FFF2-40B4-BE49-F238E27FC236}">
                <a16:creationId xmlns:a16="http://schemas.microsoft.com/office/drawing/2014/main" id="{26245AAE-1086-4842-A950-F4A87A6F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0000"/>
                </a:solidFill>
              </a:rPr>
              <a:t>La scrittura dei numeri negativi</a:t>
            </a:r>
          </a:p>
        </p:txBody>
      </p:sp>
      <p:sp>
        <p:nvSpPr>
          <p:cNvPr id="34823" name="TextBox 11">
            <a:extLst>
              <a:ext uri="{FF2B5EF4-FFF2-40B4-BE49-F238E27FC236}">
                <a16:creationId xmlns:a16="http://schemas.microsoft.com/office/drawing/2014/main" id="{4C08A563-A1F0-5540-9734-64655DB9D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746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00"/>
                </a:solidFill>
                <a:latin typeface="Arial Narrow" panose="020B0604020202020204" pitchFamily="34" charset="0"/>
              </a:rPr>
              <a:t>Dalla fine del 1800 ai primi anni del 1900 ricerche sulla natura e la scrittura dei numeri</a:t>
            </a:r>
          </a:p>
          <a:p>
            <a:pPr eaLnBrk="1" hangingPunct="1"/>
            <a:endParaRPr lang="it-IT" altLang="it-IT" sz="2800">
              <a:latin typeface="Arial Narrow" panose="020B0604020202020204" pitchFamily="34" charset="0"/>
            </a:endParaRPr>
          </a:p>
        </p:txBody>
      </p:sp>
      <p:pic>
        <p:nvPicPr>
          <p:cNvPr id="34824" name="Picture 14" descr="Schermata 2015-12-06 alle 11.17.07.png">
            <a:extLst>
              <a:ext uri="{FF2B5EF4-FFF2-40B4-BE49-F238E27FC236}">
                <a16:creationId xmlns:a16="http://schemas.microsoft.com/office/drawing/2014/main" id="{EE365762-DE3D-3E4B-A4E4-C2E5B70C2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7662863" cy="1676400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4825" name="TextBox 16">
            <a:extLst>
              <a:ext uri="{FF2B5EF4-FFF2-40B4-BE49-F238E27FC236}">
                <a16:creationId xmlns:a16="http://schemas.microsoft.com/office/drawing/2014/main" id="{54961C7B-146C-5F44-B6C8-764718F2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514600"/>
            <a:ext cx="2209800" cy="1016000"/>
          </a:xfrm>
          <a:prstGeom prst="rect">
            <a:avLst/>
          </a:prstGeom>
          <a:solidFill>
            <a:srgbClr val="FDFFF4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Testo di matematica per l’università di Harvard (USA), 1917</a:t>
            </a:r>
          </a:p>
        </p:txBody>
      </p:sp>
      <p:sp>
        <p:nvSpPr>
          <p:cNvPr id="34826" name="TextBox 19">
            <a:extLst>
              <a:ext uri="{FF2B5EF4-FFF2-40B4-BE49-F238E27FC236}">
                <a16:creationId xmlns:a16="http://schemas.microsoft.com/office/drawing/2014/main" id="{D15798AD-AC63-4B40-93C1-49602263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334000"/>
            <a:ext cx="3657600" cy="708025"/>
          </a:xfrm>
          <a:prstGeom prst="rect">
            <a:avLst/>
          </a:prstGeom>
          <a:solidFill>
            <a:srgbClr val="FDFFF4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I segni ‘</a:t>
            </a:r>
            <a:r>
              <a:rPr lang="it-IT" altLang="it-IT" sz="2000" b="1" dirty="0">
                <a:solidFill>
                  <a:srgbClr val="008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sz="2000" b="1" dirty="0">
                <a:latin typeface="Arial Narrow" panose="020B0604020202020204" pitchFamily="34" charset="0"/>
              </a:rPr>
              <a:t>’ e ‘</a:t>
            </a:r>
            <a:r>
              <a:rPr lang="it-IT" altLang="it-IT" sz="2000" b="1" dirty="0">
                <a:solidFill>
                  <a:srgbClr val="008000"/>
                </a:solidFill>
                <a:latin typeface="Arial Narrow" panose="020B0604020202020204" pitchFamily="34" charset="0"/>
              </a:rPr>
              <a:t>+</a:t>
            </a:r>
            <a:r>
              <a:rPr lang="it-IT" altLang="it-IT" sz="2000" b="1" dirty="0">
                <a:latin typeface="Arial Narrow" panose="020B0604020202020204" pitchFamily="34" charset="0"/>
              </a:rPr>
              <a:t>’ nei numeri interi sono esponenti prima delle cifre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48D7C3-52AE-A94A-820A-B09B89EFDD0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124200" y="4648200"/>
            <a:ext cx="838200" cy="5334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F0FDB0-10E4-1444-9248-89896C362AD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1000" y="4572000"/>
            <a:ext cx="990600" cy="762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2">
            <a:extLst>
              <a:ext uri="{FF2B5EF4-FFF2-40B4-BE49-F238E27FC236}">
                <a16:creationId xmlns:a16="http://schemas.microsoft.com/office/drawing/2014/main" id="{94BA6109-405C-C74B-919D-B1E68592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7" name="Rectangle 1034">
            <a:extLst>
              <a:ext uri="{FF2B5EF4-FFF2-40B4-BE49-F238E27FC236}">
                <a16:creationId xmlns:a16="http://schemas.microsoft.com/office/drawing/2014/main" id="{EADB5459-7C2E-654B-B9E9-21007D9C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8" name="Slide Number Placeholder 16">
            <a:extLst>
              <a:ext uri="{FF2B5EF4-FFF2-40B4-BE49-F238E27FC236}">
                <a16:creationId xmlns:a16="http://schemas.microsoft.com/office/drawing/2014/main" id="{C4958C86-5D47-D641-A0C0-D207766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38175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1BFDD3-D04F-7147-8FCB-6B82415C5BCB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6869" name="Footer Placeholder 17">
            <a:extLst>
              <a:ext uri="{FF2B5EF4-FFF2-40B4-BE49-F238E27FC236}">
                <a16:creationId xmlns:a16="http://schemas.microsoft.com/office/drawing/2014/main" id="{BD50D53A-E0A3-904F-B4E5-1EA6E48D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0" name="Rectangle 1028">
            <a:extLst>
              <a:ext uri="{FF2B5EF4-FFF2-40B4-BE49-F238E27FC236}">
                <a16:creationId xmlns:a16="http://schemas.microsoft.com/office/drawing/2014/main" id="{51DD76E0-F667-B34C-831B-C5900E1A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4000" b="1">
                <a:solidFill>
                  <a:srgbClr val="FF0000"/>
                </a:solidFill>
              </a:rPr>
              <a:t>La scrittura dei numeri negativi</a:t>
            </a:r>
          </a:p>
        </p:txBody>
      </p:sp>
      <p:sp>
        <p:nvSpPr>
          <p:cNvPr id="36871" name="Rectangle 12">
            <a:extLst>
              <a:ext uri="{FF2B5EF4-FFF2-40B4-BE49-F238E27FC236}">
                <a16:creationId xmlns:a16="http://schemas.microsoft.com/office/drawing/2014/main" id="{22357732-8CEF-9444-82B3-7F563199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8077200" cy="954088"/>
          </a:xfrm>
          <a:prstGeom prst="rect">
            <a:avLst/>
          </a:prstGeom>
          <a:solidFill>
            <a:srgbClr val="FDFFF4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0000"/>
                </a:solidFill>
                <a:latin typeface="Arial Narrow" panose="020B0604020202020204" pitchFamily="34" charset="0"/>
              </a:rPr>
              <a:t>Il segno ‘</a:t>
            </a:r>
            <a:r>
              <a:rPr lang="it-IT" altLang="it-IT" sz="2800" b="1" i="1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−’</a:t>
            </a:r>
            <a:r>
              <a:rPr lang="it-IT" altLang="it-IT" sz="2800" b="1" i="1">
                <a:solidFill>
                  <a:srgbClr val="000000"/>
                </a:solidFill>
                <a:latin typeface="Arial Narrow" panose="020B0604020202020204" pitchFamily="34" charset="0"/>
              </a:rPr>
              <a:t>è parte inseparabile di un numero negativo</a:t>
            </a:r>
          </a:p>
          <a:p>
            <a:pPr eaLnBrk="1" hangingPunct="1"/>
            <a:r>
              <a:rPr lang="it-IT" altLang="it-IT" sz="2800" b="1">
                <a:solidFill>
                  <a:srgbClr val="000000"/>
                </a:solidFill>
                <a:latin typeface="Arial Narrow" panose="020B0604020202020204" pitchFamily="34" charset="0"/>
              </a:rPr>
              <a:t>e va distinto dal simbolo di sottrazione. </a:t>
            </a:r>
          </a:p>
        </p:txBody>
      </p:sp>
      <p:pic>
        <p:nvPicPr>
          <p:cNvPr id="36872" name="Picture 14" descr="Schermata 2015-12-06 alle 11.17.07.png">
            <a:extLst>
              <a:ext uri="{FF2B5EF4-FFF2-40B4-BE49-F238E27FC236}">
                <a16:creationId xmlns:a16="http://schemas.microsoft.com/office/drawing/2014/main" id="{0458D360-7E0E-FC4A-BB87-6DA15355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772400" cy="170021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873" name="TextBox 16">
            <a:extLst>
              <a:ext uri="{FF2B5EF4-FFF2-40B4-BE49-F238E27FC236}">
                <a16:creationId xmlns:a16="http://schemas.microsoft.com/office/drawing/2014/main" id="{304BC35A-C5E5-F245-944C-26AA5EC8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90600"/>
            <a:ext cx="2209800" cy="1016000"/>
          </a:xfrm>
          <a:prstGeom prst="rect">
            <a:avLst/>
          </a:prstGeom>
          <a:solidFill>
            <a:srgbClr val="FDFFF4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Arial Narrow" panose="020B0604020202020204" pitchFamily="34" charset="0"/>
              </a:rPr>
              <a:t>Testo di matematica per l’università di Harvard (USA), 1917</a:t>
            </a:r>
          </a:p>
        </p:txBody>
      </p:sp>
      <p:sp>
        <p:nvSpPr>
          <p:cNvPr id="36874" name="TextBox 38">
            <a:extLst>
              <a:ext uri="{FF2B5EF4-FFF2-40B4-BE49-F238E27FC236}">
                <a16:creationId xmlns:a16="http://schemas.microsoft.com/office/drawing/2014/main" id="{54730E98-AC27-3F4E-A273-D792536B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5787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</a:rPr>
              <a:t>Questa ‘scomoda’ scrittura è stata abbandonata, ma è rimasto pienamente valido un concetto importante:</a:t>
            </a:r>
          </a:p>
        </p:txBody>
      </p:sp>
      <p:sp>
        <p:nvSpPr>
          <p:cNvPr id="36875" name="TextBox 40">
            <a:extLst>
              <a:ext uri="{FF2B5EF4-FFF2-40B4-BE49-F238E27FC236}">
                <a16:creationId xmlns:a16="http://schemas.microsoft.com/office/drawing/2014/main" id="{4B6DF18F-3D6D-D840-AC72-0956C10E1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06692"/>
            <a:ext cx="7512496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Perciò non si trova più in matematica la definizione:</a:t>
            </a:r>
          </a:p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</a:rPr>
              <a:t> ‘valore assoluto = numero senza </a:t>
            </a:r>
            <a:r>
              <a:rPr lang="it-IT" altLang="it-IT" sz="2800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segno</a:t>
            </a:r>
            <a:r>
              <a:rPr lang="it-IT" altLang="it-IT" b="1" dirty="0" err="1">
                <a:solidFill>
                  <a:srgbClr val="FF0000"/>
                </a:solidFill>
                <a:latin typeface="Arial Narrow" panose="020B0604020202020204" pitchFamily="34" charset="0"/>
              </a:rPr>
              <a:t>’</a:t>
            </a:r>
            <a:r>
              <a:rPr lang="it-IT" altLang="it-IT" b="1" dirty="0">
                <a:solidFill>
                  <a:srgbClr val="0000FF"/>
                </a:solidFill>
                <a:latin typeface="Arial Narrow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8">
            <a:extLst>
              <a:ext uri="{FF2B5EF4-FFF2-40B4-BE49-F238E27FC236}">
                <a16:creationId xmlns:a16="http://schemas.microsoft.com/office/drawing/2014/main" id="{BE60133B-1BF7-BB40-9FC0-667AE834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Valore assoluto, calcolo letterale e funzioni</a:t>
            </a:r>
          </a:p>
        </p:txBody>
      </p:sp>
      <p:sp>
        <p:nvSpPr>
          <p:cNvPr id="38915" name="Rectangle 1032">
            <a:extLst>
              <a:ext uri="{FF2B5EF4-FFF2-40B4-BE49-F238E27FC236}">
                <a16:creationId xmlns:a16="http://schemas.microsoft.com/office/drawing/2014/main" id="{097B160B-48D2-9546-98C8-BD511438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6" name="Rectangle 1034">
            <a:extLst>
              <a:ext uri="{FF2B5EF4-FFF2-40B4-BE49-F238E27FC236}">
                <a16:creationId xmlns:a16="http://schemas.microsoft.com/office/drawing/2014/main" id="{AFDA71BA-A5F9-D44E-BF36-E53FB09B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7" name="Slide Number Placeholder 16">
            <a:extLst>
              <a:ext uri="{FF2B5EF4-FFF2-40B4-BE49-F238E27FC236}">
                <a16:creationId xmlns:a16="http://schemas.microsoft.com/office/drawing/2014/main" id="{B4852B57-C257-8841-A51E-813A89B6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8C952B-0500-9746-8879-8FB3B6E0BEAA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38918" name="Footer Placeholder 17">
            <a:extLst>
              <a:ext uri="{FF2B5EF4-FFF2-40B4-BE49-F238E27FC236}">
                <a16:creationId xmlns:a16="http://schemas.microsoft.com/office/drawing/2014/main" id="{1BEAEBA9-8D63-1F42-829D-F870A04B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34786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38919" name="TextBox 15">
            <a:extLst>
              <a:ext uri="{FF2B5EF4-FFF2-40B4-BE49-F238E27FC236}">
                <a16:creationId xmlns:a16="http://schemas.microsoft.com/office/drawing/2014/main" id="{F6E2976C-4ACA-9547-9630-9606CE35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8458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latin typeface="Arial Narrow" panose="020B0604020202020204" pitchFamily="34" charset="0"/>
              </a:rPr>
              <a:t>“Valore assoluto = numero senza segno” </a:t>
            </a:r>
            <a:r>
              <a:rPr lang="it-IT" altLang="it-IT" sz="2800" b="1">
                <a:latin typeface="Arial Narrow" panose="020B0604020202020204" pitchFamily="34" charset="0"/>
              </a:rPr>
              <a:t>può  rimanere una ‘regola pratica’ per il calcolo numerico?</a:t>
            </a:r>
          </a:p>
          <a:p>
            <a:pPr eaLnBrk="1" hangingPunct="1"/>
            <a:endParaRPr lang="it-IT" altLang="it-IT" sz="1000" b="1">
              <a:latin typeface="Arial Narrow" panose="020B0604020202020204" pitchFamily="34" charset="0"/>
            </a:endParaRPr>
          </a:p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E che succede quando passo a calcolo letterale e funzioni?</a:t>
            </a:r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38920" name="Rectangle 20">
            <a:extLst>
              <a:ext uri="{FF2B5EF4-FFF2-40B4-BE49-F238E27FC236}">
                <a16:creationId xmlns:a16="http://schemas.microsoft.com/office/drawing/2014/main" id="{63DEA71D-2819-884C-968A-829C13DA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78486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x è ‘un contenitore’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dove trovo numeri positivi e negativi.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3200" b="1">
                <a:solidFill>
                  <a:srgbClr val="0066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trovo il ‘segno da togliere’ ad </a:t>
            </a:r>
            <a:r>
              <a:rPr lang="it-IT" altLang="it-IT" sz="32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32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endParaRPr lang="it-IT" altLang="it-IT" sz="3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8">
            <a:extLst>
              <a:ext uri="{FF2B5EF4-FFF2-40B4-BE49-F238E27FC236}">
                <a16:creationId xmlns:a16="http://schemas.microsoft.com/office/drawing/2014/main" id="{45AB9306-B02F-4C45-827B-EEF452115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definizione di valore assoluto</a:t>
            </a:r>
          </a:p>
        </p:txBody>
      </p:sp>
      <p:sp>
        <p:nvSpPr>
          <p:cNvPr id="40964" name="Rectangle 1032">
            <a:extLst>
              <a:ext uri="{FF2B5EF4-FFF2-40B4-BE49-F238E27FC236}">
                <a16:creationId xmlns:a16="http://schemas.microsoft.com/office/drawing/2014/main" id="{3EE4B6FF-2F70-454A-8D73-89B5CB9C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5" name="Rectangle 1034">
            <a:extLst>
              <a:ext uri="{FF2B5EF4-FFF2-40B4-BE49-F238E27FC236}">
                <a16:creationId xmlns:a16="http://schemas.microsoft.com/office/drawing/2014/main" id="{70512604-6FEC-2345-9D63-470BC72AE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6" name="Slide Number Placeholder 16">
            <a:extLst>
              <a:ext uri="{FF2B5EF4-FFF2-40B4-BE49-F238E27FC236}">
                <a16:creationId xmlns:a16="http://schemas.microsoft.com/office/drawing/2014/main" id="{51C4D8AA-C431-1341-92DF-C5D59099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6769C4-80D2-4248-9ADD-068E9E4E80C1}" type="slidenum">
              <a:rPr lang="it-IT" altLang="it-IT" sz="14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40967" name="Footer Placeholder 17">
            <a:extLst>
              <a:ext uri="{FF2B5EF4-FFF2-40B4-BE49-F238E27FC236}">
                <a16:creationId xmlns:a16="http://schemas.microsoft.com/office/drawing/2014/main" id="{3CA0BFDB-F6CA-6247-95DD-532AFD66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48" y="6480244"/>
            <a:ext cx="327585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40968" name="Rectangle 20">
            <a:extLst>
              <a:ext uri="{FF2B5EF4-FFF2-40B4-BE49-F238E27FC236}">
                <a16:creationId xmlns:a16="http://schemas.microsoft.com/office/drawing/2014/main" id="{2131F943-6D62-884F-AE6C-C2EB992E4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69342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 è ‘un contenitore’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dove trovo numeri positivi e negativi. </a:t>
            </a:r>
            <a:r>
              <a:rPr lang="it-IT" altLang="it-IT" sz="2800" b="1">
                <a:solidFill>
                  <a:srgbClr val="FF0000"/>
                </a:solidFill>
                <a:latin typeface="Arial Narrow" panose="020B0604020202020204" pitchFamily="34" charset="0"/>
              </a:rPr>
              <a:t>NON</a:t>
            </a:r>
            <a:r>
              <a:rPr lang="it-IT" altLang="it-IT" sz="2800" b="1">
                <a:solidFill>
                  <a:srgbClr val="0066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trovo il ‘segno da togliere’ ad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x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.</a:t>
            </a:r>
            <a:endParaRPr lang="it-IT" altLang="it-IT" sz="280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EF7B4B-F30B-E14D-BB7E-FD295FC65DCB}"/>
              </a:ext>
            </a:extLst>
          </p:cNvPr>
          <p:cNvSpPr txBox="1"/>
          <p:nvPr/>
        </p:nvSpPr>
        <p:spPr>
          <a:xfrm>
            <a:off x="20148" y="1981200"/>
            <a:ext cx="89714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Capisco allora che debbo ‘guardare i numeri contenuti in x’ e decidere come procedere.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Se il numero è positivo o 0 lo lascio inalterato.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>
                <a:latin typeface="Arial Narrow" panose="020B0604020202020204" pitchFamily="34" charset="0"/>
              </a:rPr>
              <a:t>Se il numero è negativo, debbo ‘trasformarlo in positivo’ e per questo ho il procedimento: la moltiplicazione per (-1).</a:t>
            </a:r>
          </a:p>
        </p:txBody>
      </p:sp>
      <p:sp>
        <p:nvSpPr>
          <p:cNvPr id="40971" name="TextBox 12">
            <a:extLst>
              <a:ext uri="{FF2B5EF4-FFF2-40B4-BE49-F238E27FC236}">
                <a16:creationId xmlns:a16="http://schemas.microsoft.com/office/drawing/2014/main" id="{FEE41851-CC85-4B46-BF5E-64D7A107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114800"/>
            <a:ext cx="7194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FF0000"/>
                </a:solidFill>
              </a:rPr>
              <a:t>Ed ecco la definizione di valore assoluto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3E89378-DB18-B747-A019-8AFA96C3F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02" y="4572329"/>
            <a:ext cx="5195394" cy="1778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10642</TotalTime>
  <Words>791</Words>
  <Application>Microsoft Macintosh PowerPoint</Application>
  <PresentationFormat>Presentazione su schermo (4:3)</PresentationFormat>
  <Paragraphs>140</Paragraphs>
  <Slides>16</Slides>
  <Notes>14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ＭＳ ゴシック</vt:lpstr>
      <vt:lpstr>ＭＳ Ｐゴシック</vt:lpstr>
      <vt:lpstr>Arial</vt:lpstr>
      <vt:lpstr>Arial Narrow</vt:lpstr>
      <vt:lpstr>Calibri</vt:lpstr>
      <vt:lpstr>Cochin</vt:lpstr>
      <vt:lpstr>Times New Roman</vt:lpstr>
      <vt:lpstr>Struttura predefinita</vt:lpstr>
      <vt:lpstr>Equation</vt:lpstr>
      <vt:lpstr>Valore assoluto o modulo</vt:lpstr>
      <vt:lpstr>Valore assoluto o modulo</vt:lpstr>
      <vt:lpstr>I numeri ‘assurdi’</vt:lpstr>
      <vt:lpstr>I numeri negativi</vt:lpstr>
      <vt:lpstr>La scrittura dei numeri negativi</vt:lpstr>
      <vt:lpstr>Presentazione standard di PowerPoint</vt:lpstr>
      <vt:lpstr>Presentazione standard di PowerPoint</vt:lpstr>
      <vt:lpstr>Valore assoluto, calcolo letterale e funzioni</vt:lpstr>
      <vt:lpstr>La definizione di valore assoluto</vt:lpstr>
      <vt:lpstr>Valore assoluto (o modulo)</vt:lpstr>
      <vt:lpstr>Valore assoluto sulla retta dei numeri</vt:lpstr>
      <vt:lpstr>Presentazione standard di PowerPoint</vt:lpstr>
      <vt:lpstr>Valore assoluto sulla retta dei numeri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592</cp:revision>
  <dcterms:created xsi:type="dcterms:W3CDTF">2015-12-11T16:00:13Z</dcterms:created>
  <dcterms:modified xsi:type="dcterms:W3CDTF">2023-10-20T13:50:53Z</dcterms:modified>
</cp:coreProperties>
</file>