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8" r:id="rId3"/>
    <p:sldId id="323" r:id="rId4"/>
    <p:sldId id="324" r:id="rId5"/>
    <p:sldId id="341" r:id="rId6"/>
    <p:sldId id="332" r:id="rId7"/>
    <p:sldId id="372" r:id="rId8"/>
    <p:sldId id="270" r:id="rId9"/>
    <p:sldId id="336" r:id="rId10"/>
    <p:sldId id="337" r:id="rId11"/>
    <p:sldId id="339" r:id="rId12"/>
    <p:sldId id="338" r:id="rId13"/>
    <p:sldId id="280" r:id="rId14"/>
    <p:sldId id="325" r:id="rId15"/>
    <p:sldId id="327" r:id="rId16"/>
    <p:sldId id="326" r:id="rId17"/>
    <p:sldId id="328" r:id="rId18"/>
    <p:sldId id="329" r:id="rId19"/>
    <p:sldId id="330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73" r:id="rId32"/>
    <p:sldId id="374" r:id="rId33"/>
    <p:sldId id="375" r:id="rId34"/>
    <p:sldId id="376" r:id="rId35"/>
    <p:sldId id="377" r:id="rId36"/>
    <p:sldId id="378" r:id="rId3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BE"/>
    <a:srgbClr val="FFFEE8"/>
    <a:srgbClr val="0055E1"/>
    <a:srgbClr val="055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2"/>
    <p:restoredTop sz="94607"/>
  </p:normalViewPr>
  <p:slideViewPr>
    <p:cSldViewPr>
      <p:cViewPr varScale="1">
        <p:scale>
          <a:sx n="119" d="100"/>
          <a:sy n="119" d="100"/>
        </p:scale>
        <p:origin x="60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14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1BCF0D-8B9C-D04A-AFCC-1AADEA519F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BDF57-9764-4D40-8551-49AD533F07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8A81190-DF5F-6947-9AFE-D28F00F4AC09}" type="datetime1">
              <a:rPr lang="it-IT" altLang="it-IT"/>
              <a:pPr/>
              <a:t>06/12/22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2FD60-15D6-724E-9214-5E2E7B2D66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89520-D494-C94D-855C-636B803D60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647AA28-0A5C-F34E-A338-6062A784162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AB377C-219F-7C4C-8CB5-C4F64206A3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E1F8A-7C45-BB47-B5F3-45B020D396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83A7B2B-2C6A-BF4B-82E7-F9FF01E6C9E9}" type="datetime1">
              <a:rPr lang="it-IT" altLang="it-IT"/>
              <a:pPr/>
              <a:t>06/12/22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9050D7-192B-CC4B-8BD0-155F899965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BDD775-37C6-A343-8F5A-AF506EBB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A9749-59FD-184C-B16D-609FB58C99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03BDB-77C0-C840-8B3F-D54BEF690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C53F0CE-E268-8D41-9E62-0D35A8DB42A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53F0CE-E268-8D41-9E62-0D35A8DB42AE}" type="slidenum">
              <a:rPr lang="it-IT" altLang="it-IT" smtClean="0"/>
              <a:pPr/>
              <a:t>29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69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4C07AF-FAA6-5341-8A10-64C7AC6C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4645F9-A1FE-AE4B-8347-CE309DCB8DC7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524931-CE06-244C-9476-38F16C39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64338E-0AB4-FF49-9065-AB9C5C3E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6407A-5239-3E42-B81B-DBC768665E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079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06504F-D029-AE45-B0EC-BF876130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7615D2-C3E0-104A-971A-F08F76FE99D9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CE3C23-1F8C-8C47-BAB2-9857297F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66A333-F2AD-8B42-AE53-88418BAC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3E81E-116C-AB44-8A9C-312068D49B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36BBED-7E85-CA49-9A6D-E2A79370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17350-C9FE-4248-91F4-2E95293AFAEA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09EFE6-FF2D-0E44-B952-B6B3CA0C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99F8AE-7BE3-DF4D-9BAC-15BD705A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41644-1A46-574D-B2EB-B7F136A0E5D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4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CA9D41-C683-3646-A77E-5E1FAB7D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2B4170-9F4C-3048-B715-EE096A5FA668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31E2B-6170-494A-B514-B8458C68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EDC904-095E-6240-A18C-6C6D3679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E1706-C68F-284B-BF2F-CF201686D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917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3494EC-15C9-C843-87C0-60E945C6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DB1527-7A06-B34F-9209-C06ACB24246C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28EAE8-5C14-3843-99C8-04343A9D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D9C926-6797-8941-A7DD-15983733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57E72-6398-A947-80D7-123C729DBD4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583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C7E1E92-0A6E-BC4A-B021-664850A1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89DED1-EE75-1D42-A068-4EAF0C51C4F3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6ABDE59-3B3A-C74B-A780-A8248D95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6BF8100-F65B-AD44-B89D-7D6AFA92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D3F5E-885E-9942-8692-568F204CD9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472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03374FD-B443-BB47-8C8E-C6698043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7D1F2A-D46D-6C4D-A6E5-30014E8655A0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BFF0643-53CC-1B41-88A9-7AECFFE9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BF7A68E5-1631-A44C-AE70-8F9ADD12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EC024-D010-4B40-A548-0468D007C0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360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E11C2303-F5DA-D14E-9EFB-AED7FFB8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A19616-2286-D547-BD97-FD069366031F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964D353-A7C8-9B4D-98C2-D6A3D791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6889E8E7-27BF-A441-90D5-5BA09471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A4E3B-1C0A-6E45-89E4-D7E5F4E2CC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057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BC48E400-6001-9142-9663-6B4D58D9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41F35-1C0C-CA4A-8B1F-2FBA29F3D375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BA769DD3-2023-CE45-A387-5427C0D4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DB260874-2F1E-5543-A9D4-B5073D4E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8CE92-5A7E-9C44-B08B-79F69E6994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401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26BEDDD3-0835-8B49-AE32-BFA23001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7E51A3-4CF3-AD47-8445-D31E07077226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E6AE783-8133-9749-9AE5-B3F638B8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F0C1959-B4A6-EB46-BE63-2D76F871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750F9-E2B0-ED46-8FE9-6669C0389F2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766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79070C11-87D0-8540-892C-D6509849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96F73E-406C-9A43-AC1A-45ECAF054D98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6540631-4914-BA46-86AD-23BE1897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FC89E07-71E3-514D-8209-AC23FFF9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899E9-E4D8-984E-8725-0FC2B313F0F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386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BEA6F5B3-6EE3-564F-B393-C2B407AED5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D7F1834D-0F04-7B42-BE33-46AFF984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AB2114-9080-1A46-A8F8-3B6A960DE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9A84C3-F171-794B-BF92-F9E70685A9B6}" type="datetime1">
              <a:rPr lang="it-IT" altLang="it-IT" smtClean="0"/>
              <a:t>06/12/22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1566CF-1367-134C-B35A-A8434F04E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81681F-B9EB-FC44-B662-F39322D5C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77ABFE8-D240-094D-B1F5-81E0707ACC4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4DAA2842-F1A1-8447-905C-AC87AEDCC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2204864"/>
            <a:ext cx="6478488" cy="1470025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Studiare il grafico di funzioni polinomiali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57A0E-A58B-F049-A2BC-B0D5FB8A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4FE272-32E1-FB45-AFE5-2FA8694952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5365" name="Footer Placeholder 4">
            <a:extLst>
              <a:ext uri="{FF2B5EF4-FFF2-40B4-BE49-F238E27FC236}">
                <a16:creationId xmlns:a16="http://schemas.microsoft.com/office/drawing/2014/main" id="{B37167EE-AD68-9847-A0F9-E54E69051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C6228951-3FC4-984E-AF96-4FCE61D7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315200" cy="8382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Procedimento per studiare il 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2CE661-5FE0-154A-922E-917B7EF8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BBC91F4-A49A-3748-B036-F1346653CD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8676" name="Footer Placeholder 3">
            <a:extLst>
              <a:ext uri="{FF2B5EF4-FFF2-40B4-BE49-F238E27FC236}">
                <a16:creationId xmlns:a16="http://schemas.microsoft.com/office/drawing/2014/main" id="{009B2E99-FBB9-E64F-B562-0E99818E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8677" name="TextBox 6">
            <a:extLst>
              <a:ext uri="{FF2B5EF4-FFF2-40B4-BE49-F238E27FC236}">
                <a16:creationId xmlns:a16="http://schemas.microsoft.com/office/drawing/2014/main" id="{C5D82572-186D-C047-8038-CDBE451CB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752600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b="1"/>
              <a:t>Scompongo il polinomio in fattori e ottengo:</a:t>
            </a:r>
          </a:p>
        </p:txBody>
      </p:sp>
      <p:pic>
        <p:nvPicPr>
          <p:cNvPr id="28678" name="Picture 8" descr="Schermata 2016-05-01 alle 13.36.30.png">
            <a:extLst>
              <a:ext uri="{FF2B5EF4-FFF2-40B4-BE49-F238E27FC236}">
                <a16:creationId xmlns:a16="http://schemas.microsoft.com/office/drawing/2014/main" id="{CF2B4921-CEE4-A24B-A0F3-38F314DB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6553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9">
            <a:extLst>
              <a:ext uri="{FF2B5EF4-FFF2-40B4-BE49-F238E27FC236}">
                <a16:creationId xmlns:a16="http://schemas.microsoft.com/office/drawing/2014/main" id="{9AF3D76A-DA1A-0F4C-8585-16DC81FE8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2. Studio il segno dei due fattori:</a:t>
            </a:r>
          </a:p>
          <a:p>
            <a:pPr eaLnBrk="1" hangingPunct="1"/>
            <a:r>
              <a:rPr lang="it-IT" altLang="it-IT" b="1"/>
              <a:t>      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– 2                 e                  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</a:p>
        </p:txBody>
      </p:sp>
      <p:pic>
        <p:nvPicPr>
          <p:cNvPr id="28680" name="Immagine 5">
            <a:extLst>
              <a:ext uri="{FF2B5EF4-FFF2-40B4-BE49-F238E27FC236}">
                <a16:creationId xmlns:a16="http://schemas.microsoft.com/office/drawing/2014/main" id="{CE9C0AF3-C899-5C4F-8681-605364528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 b="23991"/>
          <a:stretch>
            <a:fillRect/>
          </a:stretch>
        </p:blipFill>
        <p:spPr bwMode="auto">
          <a:xfrm>
            <a:off x="762000" y="3657600"/>
            <a:ext cx="28543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magine 2">
            <a:extLst>
              <a:ext uri="{FF2B5EF4-FFF2-40B4-BE49-F238E27FC236}">
                <a16:creationId xmlns:a16="http://schemas.microsoft.com/office/drawing/2014/main" id="{4830AE87-AEA1-0349-870F-8E7D0929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2" b="19151"/>
          <a:stretch>
            <a:fillRect/>
          </a:stretch>
        </p:blipFill>
        <p:spPr bwMode="auto">
          <a:xfrm>
            <a:off x="609600" y="5257800"/>
            <a:ext cx="32369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AA269AF1-F6A2-D246-B867-C6A7D911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 b="2316"/>
          <a:stretch>
            <a:fillRect/>
          </a:stretch>
        </p:blipFill>
        <p:spPr bwMode="auto">
          <a:xfrm>
            <a:off x="5105400" y="3657600"/>
            <a:ext cx="23622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magine 7">
            <a:extLst>
              <a:ext uri="{FF2B5EF4-FFF2-40B4-BE49-F238E27FC236}">
                <a16:creationId xmlns:a16="http://schemas.microsoft.com/office/drawing/2014/main" id="{C94AE1AB-03D6-C242-95B7-D2726AC0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4" b="11606"/>
          <a:stretch>
            <a:fillRect/>
          </a:stretch>
        </p:blipFill>
        <p:spPr bwMode="auto">
          <a:xfrm>
            <a:off x="5105400" y="5486400"/>
            <a:ext cx="25146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57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5168FFDC-5711-7A46-BD0F-3BC414915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315200" cy="12954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Procedimento per studiare il 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C77CE3-F00D-234D-8CC7-82D62226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ACC099-793D-4A44-91A4-CF1ED3EDB22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Footer Placeholder 3">
            <a:extLst>
              <a:ext uri="{FF2B5EF4-FFF2-40B4-BE49-F238E27FC236}">
                <a16:creationId xmlns:a16="http://schemas.microsoft.com/office/drawing/2014/main" id="{602A7503-E719-2140-BA9F-9702746A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9701" name="TextBox 6">
            <a:extLst>
              <a:ext uri="{FF2B5EF4-FFF2-40B4-BE49-F238E27FC236}">
                <a16:creationId xmlns:a16="http://schemas.microsoft.com/office/drawing/2014/main" id="{E193836A-D06E-5842-8646-F441B13B6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0"/>
            <a:ext cx="7315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0988" indent="-2809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3. Riunisco i risultati in un unico schema e valuto il segno del prodotto y.</a:t>
            </a:r>
          </a:p>
          <a:p>
            <a:pPr eaLnBrk="1" hangingPunct="1"/>
            <a:r>
              <a:rPr lang="it-IT" altLang="it-IT" b="1" dirty="0"/>
              <a:t>   </a:t>
            </a:r>
            <a:r>
              <a:rPr lang="it-IT" altLang="it-IT" b="1" dirty="0">
                <a:solidFill>
                  <a:srgbClr val="055EF0"/>
                </a:solidFill>
              </a:rPr>
              <a:t>Ricordo che un prodotto è negativo solo se presenta un numero dispari di fattori negativi.</a:t>
            </a:r>
            <a:r>
              <a:rPr lang="it-IT" altLang="it-IT" b="1" dirty="0"/>
              <a:t>  </a:t>
            </a:r>
          </a:p>
        </p:txBody>
      </p:sp>
      <p:pic>
        <p:nvPicPr>
          <p:cNvPr id="29702" name="Picture 5" descr="Schermata 2016-05-01 alle 15.51.31.png">
            <a:extLst>
              <a:ext uri="{FF2B5EF4-FFF2-40B4-BE49-F238E27FC236}">
                <a16:creationId xmlns:a16="http://schemas.microsoft.com/office/drawing/2014/main" id="{107F00BB-7A1A-5B47-AE9E-4E4F3FA0E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63261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44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E30F2E6E-F3D7-0245-99D9-26E62A808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2044"/>
            <a:ext cx="77724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Segno e grafico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1C483E-6E18-914C-A5E6-EB6BB919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9525AA-4A0D-C94C-8B61-C9DCA91D50C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Footer Placeholder 3">
            <a:extLst>
              <a:ext uri="{FF2B5EF4-FFF2-40B4-BE49-F238E27FC236}">
                <a16:creationId xmlns:a16="http://schemas.microsoft.com/office/drawing/2014/main" id="{7E607D7B-12C5-5C40-869D-1D0263AD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30725" name="TextBox 5">
            <a:extLst>
              <a:ext uri="{FF2B5EF4-FFF2-40B4-BE49-F238E27FC236}">
                <a16:creationId xmlns:a16="http://schemas.microsoft.com/office/drawing/2014/main" id="{E764FA10-5323-3743-9C11-422C98701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652" y="1228411"/>
            <a:ext cx="710103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dirty="0">
                <a:cs typeface="Arial" panose="020B0604020202020204" pitchFamily="34" charset="0"/>
              </a:rPr>
              <a:t>Una figura per ricordare la relazione fra segno e grafico di un polinomio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CC7332-1DF4-CB43-8407-F1107B96D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/>
        </p:blipFill>
        <p:spPr>
          <a:xfrm>
            <a:off x="180497" y="2611179"/>
            <a:ext cx="8931346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C65F655B-AA5B-9F43-833E-8DAB608314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SIMMETRIE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A8C05-16AF-744B-A24B-88DCB530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4D3F80-E190-AB4E-BDB1-1A4A3CB319F0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9460" name="Footer Placeholder 3">
            <a:extLst>
              <a:ext uri="{FF2B5EF4-FFF2-40B4-BE49-F238E27FC236}">
                <a16:creationId xmlns:a16="http://schemas.microsoft.com/office/drawing/2014/main" id="{E867498E-14F7-AB43-AF73-5AEA52A2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  <p:extLst>
      <p:ext uri="{BB962C8B-B14F-4D97-AF65-F5344CB8AC3E}">
        <p14:creationId xmlns:p14="http://schemas.microsoft.com/office/powerpoint/2010/main" val="422064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411AC-C2A8-F24A-B609-54990893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F62CDB9-AB1C-7846-8A1C-9B66BE79603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0D9C718D-1951-9540-A5AB-C626ED4C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0484" name="TextBox 6">
            <a:extLst>
              <a:ext uri="{FF2B5EF4-FFF2-40B4-BE49-F238E27FC236}">
                <a16:creationId xmlns:a16="http://schemas.microsoft.com/office/drawing/2014/main" id="{D5AD9AED-E82B-0942-BF5D-9D9AC2626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63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Simmetria rispetto all’asse y</a:t>
            </a:r>
          </a:p>
        </p:txBody>
      </p:sp>
      <p:sp>
        <p:nvSpPr>
          <p:cNvPr id="20485" name="TextBox 7">
            <a:extLst>
              <a:ext uri="{FF2B5EF4-FFF2-40B4-BE49-F238E27FC236}">
                <a16:creationId xmlns:a16="http://schemas.microsoft.com/office/drawing/2014/main" id="{25BEB566-A760-5C45-9317-F4C88B464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14400"/>
            <a:ext cx="609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Come riconosco una funzione che ha grafico simmetrico rispetto all’asse y ?</a:t>
            </a:r>
          </a:p>
        </p:txBody>
      </p:sp>
      <p:sp>
        <p:nvSpPr>
          <p:cNvPr id="20486" name="TextBox 8">
            <a:extLst>
              <a:ext uri="{FF2B5EF4-FFF2-40B4-BE49-F238E27FC236}">
                <a16:creationId xmlns:a16="http://schemas.microsoft.com/office/drawing/2014/main" id="{3AF77C4B-7DC7-0A43-B0EA-14A5A734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055EF0"/>
                </a:solidFill>
              </a:rPr>
              <a:t>ESEMPIO</a:t>
            </a:r>
          </a:p>
        </p:txBody>
      </p:sp>
      <p:sp>
        <p:nvSpPr>
          <p:cNvPr id="20487" name="Rectangle 11">
            <a:extLst>
              <a:ext uri="{FF2B5EF4-FFF2-40B4-BE49-F238E27FC236}">
                <a16:creationId xmlns:a16="http://schemas.microsoft.com/office/drawing/2014/main" id="{ECB4DB57-688D-7F4F-B03F-56AA21BA4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75260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055EF0"/>
                </a:solidFill>
              </a:rPr>
              <a:t>IN GENERALE</a:t>
            </a:r>
          </a:p>
        </p:txBody>
      </p:sp>
      <p:pic>
        <p:nvPicPr>
          <p:cNvPr id="20488" name="Picture 13" descr="Schermata 2016-04-25 alle 18.05.45.png">
            <a:extLst>
              <a:ext uri="{FF2B5EF4-FFF2-40B4-BE49-F238E27FC236}">
                <a16:creationId xmlns:a16="http://schemas.microsoft.com/office/drawing/2014/main" id="{CD7FC7FE-96CB-004C-B5BD-848EBB18D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26670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Schermata 2016-04-30 alle 16.20.47.png">
            <a:extLst>
              <a:ext uri="{FF2B5EF4-FFF2-40B4-BE49-F238E27FC236}">
                <a16:creationId xmlns:a16="http://schemas.microsoft.com/office/drawing/2014/main" id="{D400F9CD-A010-284A-83DB-F156DC994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3636963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2">
            <a:extLst>
              <a:ext uri="{FF2B5EF4-FFF2-40B4-BE49-F238E27FC236}">
                <a16:creationId xmlns:a16="http://schemas.microsoft.com/office/drawing/2014/main" id="{CA7CD603-6165-6A46-8839-C5A2FC2F4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96000"/>
            <a:ext cx="2438400" cy="523875"/>
          </a:xfrm>
          <a:prstGeom prst="rect">
            <a:avLst/>
          </a:pr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FF0000"/>
                </a:solidFill>
                <a:latin typeface="Arial Narrow" panose="020B0604020202020204" pitchFamily="34" charset="0"/>
              </a:rPr>
              <a:t>FUNZIONI PARI</a:t>
            </a:r>
          </a:p>
        </p:txBody>
      </p:sp>
    </p:spTree>
    <p:extLst>
      <p:ext uri="{BB962C8B-B14F-4D97-AF65-F5344CB8AC3E}">
        <p14:creationId xmlns:p14="http://schemas.microsoft.com/office/powerpoint/2010/main" val="323636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6DB3C-D6E6-5D44-8981-A8C6EA2B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2D596F-6F6C-F548-821F-BF55B44BF5AF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1507" name="Footer Placeholder 5">
            <a:extLst>
              <a:ext uri="{FF2B5EF4-FFF2-40B4-BE49-F238E27FC236}">
                <a16:creationId xmlns:a16="http://schemas.microsoft.com/office/drawing/2014/main" id="{8561E6F9-08C3-6C44-B0F9-97451DF1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1508" name="TextBox 6">
            <a:extLst>
              <a:ext uri="{FF2B5EF4-FFF2-40B4-BE49-F238E27FC236}">
                <a16:creationId xmlns:a16="http://schemas.microsoft.com/office/drawing/2014/main" id="{48AD3D9C-DACB-154A-BE87-DD266190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Tracciare il grafico di una funzione pari</a:t>
            </a:r>
          </a:p>
        </p:txBody>
      </p:sp>
      <p:sp>
        <p:nvSpPr>
          <p:cNvPr id="21509" name="Rectangle 10">
            <a:extLst>
              <a:ext uri="{FF2B5EF4-FFF2-40B4-BE49-F238E27FC236}">
                <a16:creationId xmlns:a16="http://schemas.microsoft.com/office/drawing/2014/main" id="{9307B4AE-7871-0244-8C68-D7931381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66800"/>
            <a:ext cx="762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latin typeface="Calibri" panose="020F0502020204030204" pitchFamily="34" charset="0"/>
              </a:rPr>
              <a:t>Per tracciare il grafico di una funzione pari, basta  disegnare l’arco con x </a:t>
            </a:r>
            <a:r>
              <a:rPr lang="it-IT" altLang="it-IT" sz="2800" b="1">
                <a:latin typeface="Calibri" panose="020F0502020204030204" pitchFamily="34" charset="0"/>
                <a:sym typeface="Symbol" pitchFamily="2" charset="2"/>
              </a:rPr>
              <a:t> 0;  l’arco con x &lt; 0 si ottiene con la simmetria rispetto all’asse y</a:t>
            </a:r>
            <a:r>
              <a:rPr lang="it-IT" altLang="it-IT" b="1">
                <a:latin typeface="Calibri" panose="020F0502020204030204" pitchFamily="34" charset="0"/>
                <a:sym typeface="Symbol" pitchFamily="2" charset="2"/>
              </a:rPr>
              <a:t>.</a:t>
            </a:r>
            <a:endParaRPr lang="it-IT" altLang="it-IT" b="1">
              <a:latin typeface="Calibri" panose="020F0502020204030204" pitchFamily="34" charset="0"/>
            </a:endParaRPr>
          </a:p>
        </p:txBody>
      </p:sp>
      <p:pic>
        <p:nvPicPr>
          <p:cNvPr id="21510" name="Picture 17" descr="Schermata 2016-04-25 alle 18.42.29.png">
            <a:extLst>
              <a:ext uri="{FF2B5EF4-FFF2-40B4-BE49-F238E27FC236}">
                <a16:creationId xmlns:a16="http://schemas.microsoft.com/office/drawing/2014/main" id="{83BDD5E4-6010-8046-BF90-942EC46DB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4195763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50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7BDC5-3EAF-F04C-B34A-DC353ED1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D3A904-3576-5446-8409-917032579B0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2531" name="Footer Placeholder 5">
            <a:extLst>
              <a:ext uri="{FF2B5EF4-FFF2-40B4-BE49-F238E27FC236}">
                <a16:creationId xmlns:a16="http://schemas.microsoft.com/office/drawing/2014/main" id="{FC4E865A-AF75-3F40-9253-E2F440E6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63AAAE8A-2242-5148-A8D7-F0E056FCE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Simmetria rispetto all’origine O</a:t>
            </a:r>
          </a:p>
        </p:txBody>
      </p:sp>
      <p:sp>
        <p:nvSpPr>
          <p:cNvPr id="22533" name="TextBox 7">
            <a:extLst>
              <a:ext uri="{FF2B5EF4-FFF2-40B4-BE49-F238E27FC236}">
                <a16:creationId xmlns:a16="http://schemas.microsoft.com/office/drawing/2014/main" id="{E6E8BC4F-6E2E-FA45-A5F9-43A179FF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092" y="921603"/>
            <a:ext cx="6411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Come riconosco una funzione che ha grafico simmetrico rispetto all’origine O?</a:t>
            </a:r>
          </a:p>
        </p:txBody>
      </p:sp>
      <p:sp>
        <p:nvSpPr>
          <p:cNvPr id="22534" name="TextBox 8">
            <a:extLst>
              <a:ext uri="{FF2B5EF4-FFF2-40B4-BE49-F238E27FC236}">
                <a16:creationId xmlns:a16="http://schemas.microsoft.com/office/drawing/2014/main" id="{93B3A023-EF33-174C-93F3-D4D59C7A0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055EF0"/>
                </a:solidFill>
              </a:rPr>
              <a:t>ESEMPIO</a:t>
            </a:r>
          </a:p>
        </p:txBody>
      </p:sp>
      <p:sp>
        <p:nvSpPr>
          <p:cNvPr id="22535" name="Rectangle 11">
            <a:extLst>
              <a:ext uri="{FF2B5EF4-FFF2-40B4-BE49-F238E27FC236}">
                <a16:creationId xmlns:a16="http://schemas.microsoft.com/office/drawing/2014/main" id="{EB70E54D-156C-E345-9490-9F38B437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752600"/>
            <a:ext cx="176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055EF0"/>
                </a:solidFill>
              </a:rPr>
              <a:t>IN GENERALE</a:t>
            </a:r>
          </a:p>
        </p:txBody>
      </p:sp>
      <p:pic>
        <p:nvPicPr>
          <p:cNvPr id="22536" name="Picture 13" descr="Schermata 2016-04-25 alle 18.19.56.png">
            <a:extLst>
              <a:ext uri="{FF2B5EF4-FFF2-40B4-BE49-F238E27FC236}">
                <a16:creationId xmlns:a16="http://schemas.microsoft.com/office/drawing/2014/main" id="{97703234-02A7-754F-AA44-BC701C079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3316288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Schermata 2016-04-30 alle 16.18.05.png">
            <a:extLst>
              <a:ext uri="{FF2B5EF4-FFF2-40B4-BE49-F238E27FC236}">
                <a16:creationId xmlns:a16="http://schemas.microsoft.com/office/drawing/2014/main" id="{1DF98D67-E7D9-DC4A-AE28-9782C8385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738563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6">
            <a:extLst>
              <a:ext uri="{FF2B5EF4-FFF2-40B4-BE49-F238E27FC236}">
                <a16:creationId xmlns:a16="http://schemas.microsoft.com/office/drawing/2014/main" id="{A74D22E2-D77B-7D40-88E9-B7FAB897B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96000"/>
            <a:ext cx="2895600" cy="523875"/>
          </a:xfrm>
          <a:prstGeom prst="rect">
            <a:avLst/>
          </a:pr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FUNZIONI DISPARI</a:t>
            </a:r>
          </a:p>
        </p:txBody>
      </p:sp>
    </p:spTree>
    <p:extLst>
      <p:ext uri="{BB962C8B-B14F-4D97-AF65-F5344CB8AC3E}">
        <p14:creationId xmlns:p14="http://schemas.microsoft.com/office/powerpoint/2010/main" val="3794752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2AEA8-E36F-B149-A0D9-5317E9D6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9F0072-76EA-154C-AD8A-B63C3F26D74D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3555" name="Footer Placeholder 5">
            <a:extLst>
              <a:ext uri="{FF2B5EF4-FFF2-40B4-BE49-F238E27FC236}">
                <a16:creationId xmlns:a16="http://schemas.microsoft.com/office/drawing/2014/main" id="{9DD69215-A4CC-0246-BD19-5C9A8F2F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C6FA72EE-CD8F-784F-94A9-C74E0E6A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Tracciare il grafico di una funzione dispari</a:t>
            </a:r>
          </a:p>
        </p:txBody>
      </p:sp>
      <p:sp>
        <p:nvSpPr>
          <p:cNvPr id="23557" name="Rectangle 10">
            <a:extLst>
              <a:ext uri="{FF2B5EF4-FFF2-40B4-BE49-F238E27FC236}">
                <a16:creationId xmlns:a16="http://schemas.microsoft.com/office/drawing/2014/main" id="{F7644A95-6820-D34F-BF8E-0547B5D13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66800"/>
            <a:ext cx="762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latin typeface="Calibri" panose="020F0502020204030204" pitchFamily="34" charset="0"/>
              </a:rPr>
              <a:t>Per tracciare il grafico di una funzione dispari, basta  disegnare l’arco con x </a:t>
            </a:r>
            <a:r>
              <a:rPr lang="it-IT" altLang="it-IT" sz="2800" b="1">
                <a:latin typeface="Calibri" panose="020F0502020204030204" pitchFamily="34" charset="0"/>
                <a:sym typeface="Symbol" pitchFamily="2" charset="2"/>
              </a:rPr>
              <a:t> 0;  l’arco con x &lt; 0 si ottiene con la simmetria rispetto al punto O</a:t>
            </a:r>
            <a:r>
              <a:rPr lang="it-IT" altLang="it-IT" b="1">
                <a:latin typeface="Calibri" panose="020F0502020204030204" pitchFamily="34" charset="0"/>
                <a:sym typeface="Symbol" pitchFamily="2" charset="2"/>
              </a:rPr>
              <a:t>.</a:t>
            </a:r>
            <a:endParaRPr lang="it-IT" altLang="it-IT" b="1">
              <a:latin typeface="Calibri" panose="020F0502020204030204" pitchFamily="34" charset="0"/>
            </a:endParaRPr>
          </a:p>
        </p:txBody>
      </p:sp>
      <p:pic>
        <p:nvPicPr>
          <p:cNvPr id="23558" name="Picture 6" descr="Schermata 2016-04-25 alle 18.48.57.png">
            <a:extLst>
              <a:ext uri="{FF2B5EF4-FFF2-40B4-BE49-F238E27FC236}">
                <a16:creationId xmlns:a16="http://schemas.microsoft.com/office/drawing/2014/main" id="{1D72F6A4-E7F6-6C43-A4C8-E8CD9E697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4417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1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>
            <a:extLst>
              <a:ext uri="{FF2B5EF4-FFF2-40B4-BE49-F238E27FC236}">
                <a16:creationId xmlns:a16="http://schemas.microsoft.com/office/drawing/2014/main" id="{9809E892-8CDA-9F40-9731-7CF9729BC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412776"/>
            <a:ext cx="72009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Calibri" panose="020F0502020204030204" pitchFamily="34" charset="0"/>
              </a:rPr>
              <a:t>Quando so che una funzione è pari o dispari, lo studio del grafico diventa più rapido: basta esaminare la curva per valori positivi di x e poi applicare l’adatta simmetria.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8C449-2031-2741-8784-2004D369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4066D0-81B6-DE45-8C13-2BD9C3CAEF5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580" name="Footer Placeholder 3">
            <a:extLst>
              <a:ext uri="{FF2B5EF4-FFF2-40B4-BE49-F238E27FC236}">
                <a16:creationId xmlns:a16="http://schemas.microsoft.com/office/drawing/2014/main" id="{8C706A25-1899-BA49-9FA5-F9FC0089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4581" name="TextBox 4">
            <a:extLst>
              <a:ext uri="{FF2B5EF4-FFF2-40B4-BE49-F238E27FC236}">
                <a16:creationId xmlns:a16="http://schemas.microsoft.com/office/drawing/2014/main" id="{48B4373A-772D-4747-B439-3C784994B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</a:rPr>
              <a:t>Studiare il grafico di funzioni pari o dispari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A1B3718-F121-8247-927D-87EDD5D9F7F8}"/>
              </a:ext>
            </a:extLst>
          </p:cNvPr>
          <p:cNvGrpSpPr/>
          <p:nvPr/>
        </p:nvGrpSpPr>
        <p:grpSpPr>
          <a:xfrm>
            <a:off x="5724128" y="3225034"/>
            <a:ext cx="2667842" cy="3362148"/>
            <a:chOff x="5510810" y="3225034"/>
            <a:chExt cx="2667842" cy="3362148"/>
          </a:xfrm>
        </p:grpSpPr>
        <p:pic>
          <p:nvPicPr>
            <p:cNvPr id="6" name="Picture 6" descr="Schermata 2016-04-25 alle 18.48.57.png">
              <a:extLst>
                <a:ext uri="{FF2B5EF4-FFF2-40B4-BE49-F238E27FC236}">
                  <a16:creationId xmlns:a16="http://schemas.microsoft.com/office/drawing/2014/main" id="{E2D4EBD0-140C-1D4E-B601-FBC0AD10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810" y="3225034"/>
              <a:ext cx="2667842" cy="290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31FAB1-A81C-D844-8E89-1C8F472C133E}"/>
                </a:ext>
              </a:extLst>
            </p:cNvPr>
            <p:cNvSpPr txBox="1"/>
            <p:nvPr/>
          </p:nvSpPr>
          <p:spPr>
            <a:xfrm>
              <a:off x="5510810" y="6125517"/>
              <a:ext cx="266784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47BE"/>
                  </a:solidFill>
                  <a:latin typeface="+mn-lt"/>
                </a:rPr>
                <a:t>Funzione dispari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58E4C423-4264-2846-89DB-5F569AE6B5B1}"/>
              </a:ext>
            </a:extLst>
          </p:cNvPr>
          <p:cNvGrpSpPr/>
          <p:nvPr/>
        </p:nvGrpSpPr>
        <p:grpSpPr>
          <a:xfrm>
            <a:off x="526431" y="3228658"/>
            <a:ext cx="3073052" cy="3358524"/>
            <a:chOff x="526431" y="3228658"/>
            <a:chExt cx="3073052" cy="3358524"/>
          </a:xfrm>
        </p:grpSpPr>
        <p:pic>
          <p:nvPicPr>
            <p:cNvPr id="7" name="Picture 17" descr="Schermata 2016-04-25 alle 18.42.29.png">
              <a:extLst>
                <a:ext uri="{FF2B5EF4-FFF2-40B4-BE49-F238E27FC236}">
                  <a16:creationId xmlns:a16="http://schemas.microsoft.com/office/drawing/2014/main" id="{9E9118AF-2FFE-634F-902E-0DA58B94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28658"/>
              <a:ext cx="3066083" cy="291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28D7EEE-2AAE-DB45-BD0A-9C55E55973BD}"/>
                </a:ext>
              </a:extLst>
            </p:cNvPr>
            <p:cNvSpPr txBox="1"/>
            <p:nvPr/>
          </p:nvSpPr>
          <p:spPr>
            <a:xfrm>
              <a:off x="526431" y="6125517"/>
              <a:ext cx="30730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  <a:latin typeface="+mn-lt"/>
                </a:rPr>
                <a:t>Funzione pari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87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tangolo 1">
            <a:extLst>
              <a:ext uri="{FF2B5EF4-FFF2-40B4-BE49-F238E27FC236}">
                <a16:creationId xmlns:a16="http://schemas.microsoft.com/office/drawing/2014/main" id="{E3BD9338-E62B-0844-80EB-B2A1D1FB9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65193"/>
            <a:ext cx="7975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Calibri" panose="020F0502020204030204" pitchFamily="34" charset="0"/>
              </a:rPr>
              <a:t>Ma attenzione! Applica questa semplificazione </a:t>
            </a:r>
            <a:r>
              <a:rPr lang="it-IT" altLang="it-IT" sz="2800" b="1" i="1" dirty="0">
                <a:latin typeface="Calibri" panose="020F0502020204030204" pitchFamily="34" charset="0"/>
              </a:rPr>
              <a:t>solo</a:t>
            </a:r>
            <a:r>
              <a:rPr lang="it-IT" altLang="it-IT" sz="2800" b="1" dirty="0">
                <a:latin typeface="Calibri" panose="020F0502020204030204" pitchFamily="34" charset="0"/>
              </a:rPr>
              <a:t> ai casi di funzioni pari o dispari!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F5D68-345E-044E-9716-40280A92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45ABCF6-BB39-AC42-B110-8177BE127B1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it-IT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4" name="Footer Placeholder 3">
            <a:extLst>
              <a:ext uri="{FF2B5EF4-FFF2-40B4-BE49-F238E27FC236}">
                <a16:creationId xmlns:a16="http://schemas.microsoft.com/office/drawing/2014/main" id="{D40F68AA-A90E-A94E-8900-358D59B8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5605" name="TextBox 4">
            <a:extLst>
              <a:ext uri="{FF2B5EF4-FFF2-40B4-BE49-F238E27FC236}">
                <a16:creationId xmlns:a16="http://schemas.microsoft.com/office/drawing/2014/main" id="{4AB88697-AE6D-9345-9805-6512E2906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</a:rPr>
              <a:t>Funzioni che non sono né pari né dispari</a:t>
            </a:r>
          </a:p>
        </p:txBody>
      </p:sp>
      <p:pic>
        <p:nvPicPr>
          <p:cNvPr id="25606" name="Picture 5" descr="Schermata 2016-04-25 alle 19.08.04.png">
            <a:extLst>
              <a:ext uri="{FF2B5EF4-FFF2-40B4-BE49-F238E27FC236}">
                <a16:creationId xmlns:a16="http://schemas.microsoft.com/office/drawing/2014/main" id="{D3E0105C-8D9B-BC44-BA31-9238E5F17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/>
          <a:stretch>
            <a:fillRect/>
          </a:stretch>
        </p:blipFill>
        <p:spPr bwMode="auto">
          <a:xfrm>
            <a:off x="5334000" y="2057400"/>
            <a:ext cx="32512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6">
            <a:extLst>
              <a:ext uri="{FF2B5EF4-FFF2-40B4-BE49-F238E27FC236}">
                <a16:creationId xmlns:a16="http://schemas.microsoft.com/office/drawing/2014/main" id="{D5AA11DB-2BE5-3F44-9EA3-C96B15E9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6049030"/>
            <a:ext cx="573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Esempi di funzioni né pari né dispari</a:t>
            </a:r>
          </a:p>
        </p:txBody>
      </p:sp>
      <p:pic>
        <p:nvPicPr>
          <p:cNvPr id="25608" name="Picture 7" descr="Schermata 2016-04-25 alle 19.19.24.png">
            <a:extLst>
              <a:ext uri="{FF2B5EF4-FFF2-40B4-BE49-F238E27FC236}">
                <a16:creationId xmlns:a16="http://schemas.microsoft.com/office/drawing/2014/main" id="{13F18833-E7B7-2F47-B246-4FA7D5113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/>
          <a:stretch>
            <a:fillRect/>
          </a:stretch>
        </p:blipFill>
        <p:spPr bwMode="auto">
          <a:xfrm>
            <a:off x="609600" y="2209800"/>
            <a:ext cx="3556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76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E6B97-E3D8-494E-8707-316B3B5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988799-3035-7840-9255-2CDBA8F403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Footer Placeholder 3">
            <a:extLst>
              <a:ext uri="{FF2B5EF4-FFF2-40B4-BE49-F238E27FC236}">
                <a16:creationId xmlns:a16="http://schemas.microsoft.com/office/drawing/2014/main" id="{472EA5FD-E1AB-6D41-B9F8-E6977239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34F4A89B-565F-5B4C-9A89-53C8894B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21469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Le funzioni polinomiali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5EACFAB4-D870-8842-ACC3-C4392A71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1070402"/>
            <a:ext cx="2376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55EF0"/>
                </a:solidFill>
                <a:latin typeface="Calibri" panose="020F0502020204030204" pitchFamily="34" charset="0"/>
              </a:rPr>
              <a:t>PRIMI ESEMPI</a:t>
            </a:r>
          </a:p>
        </p:txBody>
      </p:sp>
      <p:sp>
        <p:nvSpPr>
          <p:cNvPr id="16390" name="TextBox 6">
            <a:extLst>
              <a:ext uri="{FF2B5EF4-FFF2-40B4-BE49-F238E27FC236}">
                <a16:creationId xmlns:a16="http://schemas.microsoft.com/office/drawing/2014/main" id="{440552A2-6858-0344-8841-630D93E83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3886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          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Conosciamo il procedimento per tracciare il grafico.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Otteniamo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rette.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6391" name="TextBox 7">
            <a:extLst>
              <a:ext uri="{FF2B5EF4-FFF2-40B4-BE49-F238E27FC236}">
                <a16:creationId xmlns:a16="http://schemas.microsoft.com/office/drawing/2014/main" id="{2B40CE79-243D-EB48-BB86-AB5908B9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3886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Conosciamo il procedimento per tracciare il grafico.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Otteniamo 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parabole.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16392" name="Picture 8" descr="Schermata 2016-04-25 alle 12.09.06.png">
            <a:extLst>
              <a:ext uri="{FF2B5EF4-FFF2-40B4-BE49-F238E27FC236}">
                <a16:creationId xmlns:a16="http://schemas.microsoft.com/office/drawing/2014/main" id="{B91E6D51-4EC4-E84C-8F2C-3CFAB30C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568575" cy="26146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Schermata 2016-04-25 alle 12.13.57.png">
            <a:extLst>
              <a:ext uri="{FF2B5EF4-FFF2-40B4-BE49-F238E27FC236}">
                <a16:creationId xmlns:a16="http://schemas.microsoft.com/office/drawing/2014/main" id="{737EAA8A-7BF6-B042-8A0B-82D5C1183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2582863" cy="2438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7ECC0FB1-1714-3042-B990-76978FE1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8B98CE-E605-1148-816C-C6C5D1CE234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Footer Placeholder 11">
            <a:extLst>
              <a:ext uri="{FF2B5EF4-FFF2-40B4-BE49-F238E27FC236}">
                <a16:creationId xmlns:a16="http://schemas.microsoft.com/office/drawing/2014/main" id="{132B0895-2C93-7545-BD6C-AA79B74F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5844" name="TextBox 18">
            <a:extLst>
              <a:ext uri="{FF2B5EF4-FFF2-40B4-BE49-F238E27FC236}">
                <a16:creationId xmlns:a16="http://schemas.microsoft.com/office/drawing/2014/main" id="{67765DA5-6E1F-044E-BD99-DE3BD7B0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91441"/>
            <a:ext cx="662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Studiare il grafico di una funzione</a:t>
            </a:r>
          </a:p>
        </p:txBody>
      </p:sp>
      <p:sp>
        <p:nvSpPr>
          <p:cNvPr id="35845" name="TextBox 10">
            <a:extLst>
              <a:ext uri="{FF2B5EF4-FFF2-40B4-BE49-F238E27FC236}">
                <a16:creationId xmlns:a16="http://schemas.microsoft.com/office/drawing/2014/main" id="{1E9D3126-D677-AA41-85AD-64993536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61820"/>
            <a:ext cx="864096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Una sintesi dei risultati finora richiamati: </a:t>
            </a:r>
          </a:p>
          <a:p>
            <a:pPr eaLnBrk="1" hangingPunct="1"/>
            <a:r>
              <a:rPr lang="it-IT" altLang="it-IT" b="1" dirty="0"/>
              <a:t>studiare il segno di una funzione e delle sue derivate porta a prevedere l’andamento del grafico della funzione.</a:t>
            </a:r>
          </a:p>
          <a:p>
            <a:pPr eaLnBrk="1" hangingPunct="1"/>
            <a:endParaRPr lang="it-IT" altLang="it-IT" sz="800" b="1" dirty="0"/>
          </a:p>
          <a:p>
            <a:pPr eaLnBrk="1" hangingPunct="1"/>
            <a:r>
              <a:rPr lang="it-IT" altLang="it-IT" b="1" dirty="0"/>
              <a:t>Questo permette di tracciare un accurato grafico con carta e penna, anche quando manca un idoneo software.</a:t>
            </a:r>
          </a:p>
          <a:p>
            <a:pPr eaLnBrk="1" hangingPunct="1"/>
            <a:endParaRPr lang="it-IT" altLang="it-IT" sz="800" b="1" dirty="0"/>
          </a:p>
          <a:p>
            <a:pPr eaLnBrk="1" hangingPunct="1"/>
            <a:r>
              <a:rPr lang="it-IT" altLang="it-IT" b="1" dirty="0">
                <a:solidFill>
                  <a:srgbClr val="0047BE"/>
                </a:solidFill>
              </a:rPr>
              <a:t>Studiare il grafico di una funzione significa dunque </a:t>
            </a:r>
            <a:r>
              <a:rPr lang="it-IT" altLang="it-IT" b="1" i="1" dirty="0">
                <a:solidFill>
                  <a:srgbClr val="0047BE"/>
                </a:solidFill>
              </a:rPr>
              <a:t>tracciare il grafico a partire dal segno della funzione e delle sue derivate</a:t>
            </a:r>
            <a:r>
              <a:rPr lang="it-IT" altLang="it-IT" b="1" dirty="0">
                <a:solidFill>
                  <a:srgbClr val="0047BE"/>
                </a:solidFill>
              </a:rPr>
              <a:t>.</a:t>
            </a:r>
          </a:p>
          <a:p>
            <a:pPr eaLnBrk="1" hangingPunct="1"/>
            <a:endParaRPr lang="it-IT" altLang="it-IT" sz="1000" b="1" dirty="0"/>
          </a:p>
          <a:p>
            <a:pPr eaLnBrk="1" hangingPunct="1"/>
            <a:r>
              <a:rPr lang="it-IT" altLang="it-IT" b="1" dirty="0"/>
              <a:t>Ecco un esempio. Studiare il grafico della funzione</a:t>
            </a:r>
          </a:p>
          <a:p>
            <a:pPr eaLnBrk="1" hangingPunct="1"/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alt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2630AB0A-9ED9-9F4D-8731-B4C2963A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F0B35B-A0DD-2E41-B748-6D460F00CD2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Footer Placeholder 11">
            <a:extLst>
              <a:ext uri="{FF2B5EF4-FFF2-40B4-BE49-F238E27FC236}">
                <a16:creationId xmlns:a16="http://schemas.microsoft.com/office/drawing/2014/main" id="{1A2754B0-B4B7-E24C-8954-33DBD5C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6868" name="TextBox 18">
            <a:extLst>
              <a:ext uri="{FF2B5EF4-FFF2-40B4-BE49-F238E27FC236}">
                <a16:creationId xmlns:a16="http://schemas.microsoft.com/office/drawing/2014/main" id="{69CF0D5E-C326-204E-98A7-3B6F712C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57200"/>
            <a:ext cx="7613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1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Ricerca di eventuali simmetrie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D3481-BC2E-9044-BCA2-78028B44F116}"/>
              </a:ext>
            </a:extLst>
          </p:cNvPr>
          <p:cNvSpPr txBox="1"/>
          <p:nvPr/>
        </p:nvSpPr>
        <p:spPr>
          <a:xfrm>
            <a:off x="648669" y="1700808"/>
            <a:ext cx="7924800" cy="32316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  </a:t>
            </a:r>
          </a:p>
          <a:p>
            <a:pPr eaLnBrk="1" hangingPunct="1"/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it-IT" altLang="it-IT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(–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3(–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1" hangingPunct="1"/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–</a:t>
            </a:r>
            <a:r>
              <a:rPr lang="it-IT" altLang="it-IT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–(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–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1" hangingPunct="1"/>
            <a:endParaRPr lang="it-IT" altLang="it-IT" b="1" dirty="0"/>
          </a:p>
          <a:p>
            <a:pPr eaLnBrk="1" hangingPunct="1"/>
            <a:r>
              <a:rPr lang="it-IT" altLang="it-IT" sz="2800" b="1" dirty="0"/>
              <a:t>La funzione non è né pari né dispari, perciò la curva non è simmetrica né rispetto all’asse y, né rispetto all’origine 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81A2D4F3-97E1-9F4B-9167-AD19C0CE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A11EA1-5E3F-AC4D-890D-E309769AA1C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Footer Placeholder 11">
            <a:extLst>
              <a:ext uri="{FF2B5EF4-FFF2-40B4-BE49-F238E27FC236}">
                <a16:creationId xmlns:a16="http://schemas.microsoft.com/office/drawing/2014/main" id="{936A91F7-5994-9F48-B237-6F562139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pic>
        <p:nvPicPr>
          <p:cNvPr id="37894" name="Picture 6" descr="Analisi7_segno_y.jpg">
            <a:extLst>
              <a:ext uri="{FF2B5EF4-FFF2-40B4-BE49-F238E27FC236}">
                <a16:creationId xmlns:a16="http://schemas.microsoft.com/office/drawing/2014/main" id="{17B6CF04-4025-CB47-9796-D08CC05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01816"/>
            <a:ext cx="50292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18">
            <a:extLst>
              <a:ext uri="{FF2B5EF4-FFF2-40B4-BE49-F238E27FC236}">
                <a16:creationId xmlns:a16="http://schemas.microsoft.com/office/drawing/2014/main" id="{DECA639D-570B-1043-87E6-B576FD111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"/>
            <a:ext cx="6629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2. Segno di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it-IT" altLang="it-IT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TextBox 10">
            <a:extLst>
              <a:ext uri="{FF2B5EF4-FFF2-40B4-BE49-F238E27FC236}">
                <a16:creationId xmlns:a16="http://schemas.microsoft.com/office/drawing/2014/main" id="{F9E6707E-9450-8B46-9E8F-9D23FFF3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981908"/>
            <a:ext cx="7924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31775" eaLnBrk="1" hangingPunct="1"/>
            <a:r>
              <a:rPr lang="it-IT" altLang="it-IT" b="1" dirty="0"/>
              <a:t>a. Scompongo in fattori il polinomio e ottengo</a:t>
            </a:r>
          </a:p>
          <a:p>
            <a:pPr eaLnBrk="1" hangingPunct="1"/>
            <a:r>
              <a:rPr lang="it-IT" altLang="it-IT" sz="2600" b="1" i="1" dirty="0"/>
              <a:t>                     </a:t>
            </a:r>
            <a:r>
              <a:rPr lang="it-IT" alt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2600" b="1" dirty="0"/>
              <a:t>) </a:t>
            </a:r>
            <a:r>
              <a:rPr lang="it-IT" altLang="it-IT" sz="2600" dirty="0"/>
              <a:t> </a:t>
            </a:r>
            <a:r>
              <a:rPr lang="it-IT" altLang="it-IT" sz="2600" b="1" i="1" dirty="0"/>
              <a:t>      </a:t>
            </a:r>
            <a:endParaRPr lang="it-IT" altLang="it-IT" sz="2600" b="1" dirty="0"/>
          </a:p>
          <a:p>
            <a:pPr eaLnBrk="1" hangingPunct="1"/>
            <a:r>
              <a:rPr lang="it-IT" altLang="it-IT" b="1" dirty="0"/>
              <a:t>   b. Studio il segno dei singoli fattori</a:t>
            </a:r>
          </a:p>
          <a:p>
            <a:pPr eaLnBrk="1" hangingPunct="1"/>
            <a:r>
              <a:rPr lang="it-IT" altLang="it-IT" b="1" dirty="0"/>
              <a:t>            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</a:p>
          <a:p>
            <a:pPr eaLnBrk="1" hangingPunct="1"/>
            <a:r>
              <a:rPr lang="it-IT" altLang="it-IT" b="1" dirty="0"/>
              <a:t>   c. Determino il segno del prodotto y.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FF54CFA0-9985-4246-8991-5CF8B84A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04D8E9-A7F2-A74A-9314-A21D72F621D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Footer Placeholder 11">
            <a:extLst>
              <a:ext uri="{FF2B5EF4-FFF2-40B4-BE49-F238E27FC236}">
                <a16:creationId xmlns:a16="http://schemas.microsoft.com/office/drawing/2014/main" id="{8186875A-965C-4842-88AD-79F0888A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8916" name="TextBox 18">
            <a:extLst>
              <a:ext uri="{FF2B5EF4-FFF2-40B4-BE49-F238E27FC236}">
                <a16:creationId xmlns:a16="http://schemas.microsoft.com/office/drawing/2014/main" id="{CED9886E-1DF3-144E-B982-4ECF1C790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"/>
            <a:ext cx="6629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3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Segno di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 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39FFB-CFC0-1C43-90BA-1F49BD798EB9}"/>
              </a:ext>
            </a:extLst>
          </p:cNvPr>
          <p:cNvSpPr txBox="1"/>
          <p:nvPr/>
        </p:nvSpPr>
        <p:spPr>
          <a:xfrm>
            <a:off x="647700" y="1589216"/>
            <a:ext cx="792480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Derivata di 2</a:t>
            </a:r>
            <a:r>
              <a:rPr lang="it-IT" altLang="it-IT" sz="2800" b="1" baseline="30000" dirty="0"/>
              <a:t>0</a:t>
            </a:r>
            <a:r>
              <a:rPr lang="it-IT" altLang="it-IT" sz="2800" b="1" dirty="0"/>
              <a:t> grado, che ha per grafico una parabola con la concavità verso l’alto e intersezioni con asse x di ascissa 0 e 2.</a:t>
            </a:r>
          </a:p>
        </p:txBody>
      </p:sp>
      <p:pic>
        <p:nvPicPr>
          <p:cNvPr id="38918" name="Picture 7" descr="Schermata 2016-05-02 alle 08.28.25.png">
            <a:extLst>
              <a:ext uri="{FF2B5EF4-FFF2-40B4-BE49-F238E27FC236}">
                <a16:creationId xmlns:a16="http://schemas.microsoft.com/office/drawing/2014/main" id="{516BDBCE-FA9E-D948-B71C-6E522F90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19944"/>
            <a:ext cx="5867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2E3F4DB9-9EDC-1542-BD33-1C514F3A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19FA58-1007-DA41-894E-9909DE04C38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9939" name="Footer Placeholder 11">
            <a:extLst>
              <a:ext uri="{FF2B5EF4-FFF2-40B4-BE49-F238E27FC236}">
                <a16:creationId xmlns:a16="http://schemas.microsoft.com/office/drawing/2014/main" id="{791975C2-59BB-1F46-B786-E3643251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9940" name="TextBox 18">
            <a:extLst>
              <a:ext uri="{FF2B5EF4-FFF2-40B4-BE49-F238E27FC236}">
                <a16:creationId xmlns:a16="http://schemas.microsoft.com/office/drawing/2014/main" id="{4339F391-7EC1-4E46-AED7-FE8AFF83F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"/>
            <a:ext cx="6629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4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Segno di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y”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D59A0-1ED9-B743-AEB0-D93D193ABC28}"/>
              </a:ext>
            </a:extLst>
          </p:cNvPr>
          <p:cNvSpPr txBox="1"/>
          <p:nvPr/>
        </p:nvSpPr>
        <p:spPr>
          <a:xfrm>
            <a:off x="533400" y="1524000"/>
            <a:ext cx="792480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Derivata di 1</a:t>
            </a:r>
            <a:r>
              <a:rPr lang="it-IT" altLang="it-IT" sz="2800" b="1" baseline="30000" dirty="0"/>
              <a:t>0</a:t>
            </a:r>
            <a:r>
              <a:rPr lang="it-IT" altLang="it-IT" sz="2800" b="1" dirty="0"/>
              <a:t> grado che ha per grafico una retta con pendenza positiva e intersezione con asse x di ascissa 1.</a:t>
            </a:r>
          </a:p>
        </p:txBody>
      </p:sp>
      <p:pic>
        <p:nvPicPr>
          <p:cNvPr id="39942" name="Picture 7" descr="Schermata 2016-05-01 alle 20.42.31.png">
            <a:extLst>
              <a:ext uri="{FF2B5EF4-FFF2-40B4-BE49-F238E27FC236}">
                <a16:creationId xmlns:a16="http://schemas.microsoft.com/office/drawing/2014/main" id="{C0B7977E-66DD-B94B-9B3D-68CD60E3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8960"/>
            <a:ext cx="4621849" cy="260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EAE9A962-C4F3-3F4D-82F4-67086948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7B9074-1AAC-2C44-8DD7-63C88BDCC61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Footer Placeholder 11">
            <a:extLst>
              <a:ext uri="{FF2B5EF4-FFF2-40B4-BE49-F238E27FC236}">
                <a16:creationId xmlns:a16="http://schemas.microsoft.com/office/drawing/2014/main" id="{DAFFCFA7-BEF3-1040-9B7A-337DC295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0964" name="TextBox 18">
            <a:extLst>
              <a:ext uri="{FF2B5EF4-FFF2-40B4-BE49-F238E27FC236}">
                <a16:creationId xmlns:a16="http://schemas.microsoft.com/office/drawing/2014/main" id="{6E794F45-E4C7-164D-A9AE-4F30A29CE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11628"/>
            <a:ext cx="81369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42950" indent="-742950" eaLnBrk="1" hangingPunct="1">
              <a:buFont typeface="+mj-lt"/>
              <a:buAutoNum type="arabicPeriod" startAt="5"/>
            </a:pPr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Riassumo in un unico schema il segno della funzione e delle sue derivate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A71152F-89F6-0A4F-BAEA-3DED2069F9E1}"/>
              </a:ext>
            </a:extLst>
          </p:cNvPr>
          <p:cNvGrpSpPr/>
          <p:nvPr/>
        </p:nvGrpSpPr>
        <p:grpSpPr>
          <a:xfrm>
            <a:off x="2209800" y="2060848"/>
            <a:ext cx="4699000" cy="3704580"/>
            <a:chOff x="2209800" y="2060848"/>
            <a:chExt cx="4699000" cy="3704580"/>
          </a:xfrm>
        </p:grpSpPr>
        <p:pic>
          <p:nvPicPr>
            <p:cNvPr id="40966" name="Picture 9" descr="Schermata 2016-05-02 alle 08.56.29.png">
              <a:extLst>
                <a:ext uri="{FF2B5EF4-FFF2-40B4-BE49-F238E27FC236}">
                  <a16:creationId xmlns:a16="http://schemas.microsoft.com/office/drawing/2014/main" id="{68F6759A-F511-8C46-A0B8-1065F8D3F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780928"/>
              <a:ext cx="4699000" cy="298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B4737ED9-8F7F-EE4E-8233-EDFA3D6376B9}"/>
                </a:ext>
              </a:extLst>
            </p:cNvPr>
            <p:cNvSpPr/>
            <p:nvPr/>
          </p:nvSpPr>
          <p:spPr>
            <a:xfrm>
              <a:off x="3458871" y="2060848"/>
              <a:ext cx="186621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it-IT" alt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65B82495-0ADE-FB47-868A-BABA8D24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26EB63-48B5-CA44-BEC1-F7A7EB15F9A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Footer Placeholder 11">
            <a:extLst>
              <a:ext uri="{FF2B5EF4-FFF2-40B4-BE49-F238E27FC236}">
                <a16:creationId xmlns:a16="http://schemas.microsoft.com/office/drawing/2014/main" id="{30D14FEE-8D60-1F47-911E-0F281DAA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1988" name="TextBox 18">
            <a:extLst>
              <a:ext uri="{FF2B5EF4-FFF2-40B4-BE49-F238E27FC236}">
                <a16:creationId xmlns:a16="http://schemas.microsoft.com/office/drawing/2014/main" id="{CF741DA4-A970-F640-8627-D612A649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20" y="411375"/>
            <a:ext cx="86867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61950" indent="-361950" eaLnBrk="1" hangingPunct="1">
              <a:buFont typeface="+mj-lt"/>
              <a:buAutoNum type="arabicPeriod" startAt="6"/>
            </a:pPr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Calcolo le coordinate dei punti notevoli, in cui valgono zero </a:t>
            </a:r>
            <a:r>
              <a:rPr lang="it-IT" altLang="it-IT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3600" b="1" dirty="0">
                <a:solidFill>
                  <a:srgbClr val="0000FF"/>
                </a:solidFill>
              </a:rPr>
              <a:t> </a:t>
            </a:r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 le sue derivate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F329666-433E-6446-B27D-120F5242890F}"/>
              </a:ext>
            </a:extLst>
          </p:cNvPr>
          <p:cNvGrpSpPr/>
          <p:nvPr/>
        </p:nvGrpSpPr>
        <p:grpSpPr>
          <a:xfrm>
            <a:off x="323528" y="1815609"/>
            <a:ext cx="7486308" cy="4540741"/>
            <a:chOff x="133692" y="2128813"/>
            <a:chExt cx="7486308" cy="4540741"/>
          </a:xfrm>
        </p:grpSpPr>
        <p:sp>
          <p:nvSpPr>
            <p:cNvPr id="41990" name="TextBox 6">
              <a:extLst>
                <a:ext uri="{FF2B5EF4-FFF2-40B4-BE49-F238E27FC236}">
                  <a16:creationId xmlns:a16="http://schemas.microsoft.com/office/drawing/2014/main" id="{A75C3C44-CE7B-6F4B-B459-9A531214D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5099516"/>
              <a:ext cx="5410200" cy="1570038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O(0; 0)</a:t>
              </a:r>
            </a:p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A(1; −2)     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   ,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3 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–2</a:t>
              </a:r>
            </a:p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B(2; −4)     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   ,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3 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–4</a:t>
              </a:r>
            </a:p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C(3; 0)  </a:t>
              </a:r>
            </a:p>
          </p:txBody>
        </p:sp>
        <p:pic>
          <p:nvPicPr>
            <p:cNvPr id="41991" name="Picture 8" descr="Schermata 2016-05-02 alle 08.56.29.png">
              <a:extLst>
                <a:ext uri="{FF2B5EF4-FFF2-40B4-BE49-F238E27FC236}">
                  <a16:creationId xmlns:a16="http://schemas.microsoft.com/office/drawing/2014/main" id="{41A04280-F028-3244-AD7D-E5363E903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1"/>
            <a:stretch/>
          </p:blipFill>
          <p:spPr bwMode="auto">
            <a:xfrm>
              <a:off x="2565400" y="2128813"/>
              <a:ext cx="4699000" cy="2836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0E2853D-ED1A-B140-92D3-40ADA4160012}"/>
                </a:ext>
              </a:extLst>
            </p:cNvPr>
            <p:cNvSpPr/>
            <p:nvPr/>
          </p:nvSpPr>
          <p:spPr>
            <a:xfrm>
              <a:off x="133692" y="5622925"/>
              <a:ext cx="186621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it-IT" alt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92492AD2-E8C0-D449-952F-D3A8DCA7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EE108F-DD63-3D4E-8B05-46477028735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3011" name="Footer Placeholder 11">
            <a:extLst>
              <a:ext uri="{FF2B5EF4-FFF2-40B4-BE49-F238E27FC236}">
                <a16:creationId xmlns:a16="http://schemas.microsoft.com/office/drawing/2014/main" id="{6A69B306-9941-344E-9911-3C443993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3012" name="TextBox 18">
            <a:extLst>
              <a:ext uri="{FF2B5EF4-FFF2-40B4-BE49-F238E27FC236}">
                <a16:creationId xmlns:a16="http://schemas.microsoft.com/office/drawing/2014/main" id="{CD843BAA-69C1-AC44-BBBD-76465D09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50992"/>
            <a:ext cx="878497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42925" indent="-463550" eaLnBrk="1" hangingPunct="1">
              <a:buFont typeface="+mj-lt"/>
              <a:buAutoNum type="arabicPeriod" startAt="7"/>
            </a:pPr>
            <a:r>
              <a:rPr lang="it-IT" altLang="it-IT" sz="3400" b="1" dirty="0">
                <a:solidFill>
                  <a:srgbClr val="0000FF"/>
                </a:solidFill>
              </a:rPr>
              <a:t>Traccio il grafico della funzione, a partire da tutte le informazioni ottenute</a:t>
            </a:r>
          </a:p>
        </p:txBody>
      </p:sp>
      <p:sp>
        <p:nvSpPr>
          <p:cNvPr id="43014" name="TextBox 13">
            <a:extLst>
              <a:ext uri="{FF2B5EF4-FFF2-40B4-BE49-F238E27FC236}">
                <a16:creationId xmlns:a16="http://schemas.microsoft.com/office/drawing/2014/main" id="{7C9EBC67-0264-FC40-887F-36780A31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622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 b="1"/>
          </a:p>
        </p:txBody>
      </p:sp>
      <p:pic>
        <p:nvPicPr>
          <p:cNvPr id="2" name="1b. DerA13_video1.mp4">
            <a:hlinkClick r:id="" action="ppaction://media"/>
            <a:extLst>
              <a:ext uri="{FF2B5EF4-FFF2-40B4-BE49-F238E27FC236}">
                <a16:creationId xmlns:a16="http://schemas.microsoft.com/office/drawing/2014/main" id="{445E7BD7-F1F8-0142-8A35-C9344DC1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745" b="14426"/>
          <a:stretch/>
        </p:blipFill>
        <p:spPr>
          <a:xfrm>
            <a:off x="558800" y="1794679"/>
            <a:ext cx="8128000" cy="425675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7EC2E4-0600-094E-97FD-04DC5D5F45DC}"/>
              </a:ext>
            </a:extLst>
          </p:cNvPr>
          <p:cNvSpPr txBox="1"/>
          <p:nvPr/>
        </p:nvSpPr>
        <p:spPr>
          <a:xfrm>
            <a:off x="4065724" y="6423719"/>
            <a:ext cx="131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Video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A7891592-87D1-9D43-AE7F-EDE6FC66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5F9270-9E25-7042-B4FA-AECB8F6F6AE1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4035" name="Footer Placeholder 11">
            <a:extLst>
              <a:ext uri="{FF2B5EF4-FFF2-40B4-BE49-F238E27FC236}">
                <a16:creationId xmlns:a16="http://schemas.microsoft.com/office/drawing/2014/main" id="{EDFD68F4-7052-4E4D-8ACB-25683160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4036" name="TextBox 18">
            <a:extLst>
              <a:ext uri="{FF2B5EF4-FFF2-40B4-BE49-F238E27FC236}">
                <a16:creationId xmlns:a16="http://schemas.microsoft.com/office/drawing/2014/main" id="{9B1ADDD3-399C-EC4D-9B84-F7B0930E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299" y="423830"/>
            <a:ext cx="70838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Lo studio del grafico di una funzione polinomiale è completo</a:t>
            </a:r>
          </a:p>
        </p:txBody>
      </p:sp>
      <p:pic>
        <p:nvPicPr>
          <p:cNvPr id="44038" name="Picture 9" descr="Schermata 2016-05-03 alle 09.28.12.png">
            <a:extLst>
              <a:ext uri="{FF2B5EF4-FFF2-40B4-BE49-F238E27FC236}">
                <a16:creationId xmlns:a16="http://schemas.microsoft.com/office/drawing/2014/main" id="{A4AC7A9F-3775-E642-981A-6EA39A3B8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767138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2" descr="Schermata 2016-05-03 alle 09.30.53.png">
            <a:extLst>
              <a:ext uri="{FF2B5EF4-FFF2-40B4-BE49-F238E27FC236}">
                <a16:creationId xmlns:a16="http://schemas.microsoft.com/office/drawing/2014/main" id="{392FB743-D3D2-4F4C-AC6D-EBE3F294F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852988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D554EF70-12F7-984B-85E6-E2D13A8C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56" y="2132856"/>
            <a:ext cx="78976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/>
              <a:t>Completa la scheda di lavoro per consolidare lo studio del grafico di una  funzione polinomiale</a:t>
            </a:r>
          </a:p>
        </p:txBody>
      </p:sp>
      <p:sp>
        <p:nvSpPr>
          <p:cNvPr id="45059" name="Title 4">
            <a:extLst>
              <a:ext uri="{FF2B5EF4-FFF2-40B4-BE49-F238E27FC236}">
                <a16:creationId xmlns:a16="http://schemas.microsoft.com/office/drawing/2014/main" id="{F94A14DC-2F81-8842-98FC-2AE06EE82DF7}"/>
              </a:ext>
            </a:extLst>
          </p:cNvPr>
          <p:cNvSpPr txBox="1">
            <a:spLocks/>
          </p:cNvSpPr>
          <p:nvPr/>
        </p:nvSpPr>
        <p:spPr bwMode="auto">
          <a:xfrm>
            <a:off x="623156" y="980728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Attività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B3C8F-9D44-4D4F-9837-4BEB5DB9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D873324-6EA8-A34C-80DA-2632AA288895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5061" name="Footer Placeholder 4">
            <a:extLst>
              <a:ext uri="{FF2B5EF4-FFF2-40B4-BE49-F238E27FC236}">
                <a16:creationId xmlns:a16="http://schemas.microsoft.com/office/drawing/2014/main" id="{26211A0C-56AB-E64F-9FF2-ECB7A676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sellaDiTesto 1">
            <a:extLst>
              <a:ext uri="{FF2B5EF4-FFF2-40B4-BE49-F238E27FC236}">
                <a16:creationId xmlns:a16="http://schemas.microsoft.com/office/drawing/2014/main" id="{49EBE1E0-887B-AE4A-B6B8-1B7F2535D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0" y="3885753"/>
            <a:ext cx="7764194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latin typeface="Calibri" panose="020F0502020204030204" pitchFamily="34" charset="0"/>
              </a:rPr>
              <a:t>Sono definite e derivabili su tutto l’insieme </a:t>
            </a:r>
            <a:r>
              <a:rPr lang="it-IT" altLang="it-IT" sz="3200" b="1" dirty="0" err="1">
                <a:latin typeface="Calibri" panose="020F0502020204030204" pitchFamily="34" charset="0"/>
              </a:rPr>
              <a:t>R</a:t>
            </a:r>
            <a:r>
              <a:rPr lang="it-IT" altLang="it-IT" sz="3200" b="1" dirty="0">
                <a:latin typeface="Calibri" panose="020F0502020204030204" pitchFamily="34" charset="0"/>
              </a:rPr>
              <a:t> dei numeri reali.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E8092-77FB-6848-9F7C-AAAA1D5B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885225-F4D8-E247-BC39-6AA16517503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412" name="Footer Placeholder 3">
            <a:extLst>
              <a:ext uri="{FF2B5EF4-FFF2-40B4-BE49-F238E27FC236}">
                <a16:creationId xmlns:a16="http://schemas.microsoft.com/office/drawing/2014/main" id="{F77C4EAF-B9A7-CA48-95DF-AD46E9FA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17413" name="TextBox 4">
            <a:extLst>
              <a:ext uri="{FF2B5EF4-FFF2-40B4-BE49-F238E27FC236}">
                <a16:creationId xmlns:a16="http://schemas.microsoft.com/office/drawing/2014/main" id="{D9D8C234-BC8C-2F45-920E-CCB87B3F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Le funzioni polinomiali</a:t>
            </a:r>
          </a:p>
        </p:txBody>
      </p:sp>
      <p:sp>
        <p:nvSpPr>
          <p:cNvPr id="17414" name="TextBox 5">
            <a:extLst>
              <a:ext uri="{FF2B5EF4-FFF2-40B4-BE49-F238E27FC236}">
                <a16:creationId xmlns:a16="http://schemas.microsoft.com/office/drawing/2014/main" id="{DA9D7487-B13F-6E44-BD1F-AC4CCA2DF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787" y="131593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55EF0"/>
                </a:solidFill>
                <a:latin typeface="Calibri" panose="020F0502020204030204" pitchFamily="34" charset="0"/>
              </a:rPr>
              <a:t>IN GENERALE</a:t>
            </a:r>
          </a:p>
        </p:txBody>
      </p:sp>
      <p:sp>
        <p:nvSpPr>
          <p:cNvPr id="17415" name="TextBox 8">
            <a:extLst>
              <a:ext uri="{FF2B5EF4-FFF2-40B4-BE49-F238E27FC236}">
                <a16:creationId xmlns:a16="http://schemas.microsoft.com/office/drawing/2014/main" id="{120F780A-99D7-6B41-BE97-3244F711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0" y="2065907"/>
            <a:ext cx="7315200" cy="1344613"/>
          </a:xfrm>
          <a:prstGeom prst="rect">
            <a:avLst/>
          </a:prstGeom>
          <a:solidFill>
            <a:srgbClr val="FFFBF7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Funzioni del tipo</a:t>
            </a:r>
          </a:p>
          <a:p>
            <a:pPr eaLnBrk="1" hangingPunct="1"/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...+</a:t>
            </a:r>
            <a:r>
              <a:rPr lang="it-IT" alt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alt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it-IT" altLang="it-IT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it-IT" altLang="it-IT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it-IT" altLang="it-IT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>
            <a:extLst>
              <a:ext uri="{FF2B5EF4-FFF2-40B4-BE49-F238E27FC236}">
                <a16:creationId xmlns:a16="http://schemas.microsoft.com/office/drawing/2014/main" id="{CB206521-187F-C44D-88AE-608C63C7FBDE}"/>
              </a:ext>
            </a:extLst>
          </p:cNvPr>
          <p:cNvSpPr txBox="1">
            <a:spLocks/>
          </p:cNvSpPr>
          <p:nvPr/>
        </p:nvSpPr>
        <p:spPr bwMode="auto">
          <a:xfrm>
            <a:off x="533400" y="213360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Revisione dell’attività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16E1C-FBB6-334C-ABBB-D849EFC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BF50E9-915D-DC49-9DD9-132EC8B81B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EE510AE7-9B9D-1540-A293-8E33B917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>
            <a:extLst>
              <a:ext uri="{FF2B5EF4-FFF2-40B4-BE49-F238E27FC236}">
                <a16:creationId xmlns:a16="http://schemas.microsoft.com/office/drawing/2014/main" id="{CB206521-187F-C44D-88AE-608C63C7FBDE}"/>
              </a:ext>
            </a:extLst>
          </p:cNvPr>
          <p:cNvSpPr txBox="1">
            <a:spLocks/>
          </p:cNvSpPr>
          <p:nvPr/>
        </p:nvSpPr>
        <p:spPr bwMode="auto">
          <a:xfrm>
            <a:off x="789720" y="259023"/>
            <a:ext cx="809238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Grafico 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16E1C-FBB6-334C-ABBB-D849EFC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BF50E9-915D-DC49-9DD9-132EC8B81B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EE510AE7-9B9D-1540-A293-8E33B917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A3A41A-CFA9-4D41-AF63-5D8999C519D9}"/>
              </a:ext>
            </a:extLst>
          </p:cNvPr>
          <p:cNvPicPr/>
          <p:nvPr/>
        </p:nvPicPr>
        <p:blipFill rotWithShape="1">
          <a:blip r:embed="rId2"/>
          <a:srcRect l="3860" t="2770" r="2563"/>
          <a:stretch/>
        </p:blipFill>
        <p:spPr bwMode="auto">
          <a:xfrm>
            <a:off x="323528" y="2060848"/>
            <a:ext cx="3456384" cy="3914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0D29686-49AC-0B4C-9EC8-2DA70635C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56" y="1063473"/>
            <a:ext cx="2955598" cy="70934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40CF915-F524-F549-89D2-DAA09224CB42}"/>
              </a:ext>
            </a:extLst>
          </p:cNvPr>
          <p:cNvPicPr/>
          <p:nvPr/>
        </p:nvPicPr>
        <p:blipFill rotWithShape="1">
          <a:blip r:embed="rId4"/>
          <a:srcRect b="38000"/>
          <a:stretch/>
        </p:blipFill>
        <p:spPr>
          <a:xfrm>
            <a:off x="4825341" y="2124657"/>
            <a:ext cx="3758158" cy="23762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1788E73-31D6-ED4D-93F4-2FFAF57C6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76" y="4690470"/>
            <a:ext cx="4330824" cy="16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98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>
            <a:extLst>
              <a:ext uri="{FF2B5EF4-FFF2-40B4-BE49-F238E27FC236}">
                <a16:creationId xmlns:a16="http://schemas.microsoft.com/office/drawing/2014/main" id="{CB206521-187F-C44D-88AE-608C63C7FBDE}"/>
              </a:ext>
            </a:extLst>
          </p:cNvPr>
          <p:cNvSpPr txBox="1">
            <a:spLocks/>
          </p:cNvSpPr>
          <p:nvPr/>
        </p:nvSpPr>
        <p:spPr bwMode="auto">
          <a:xfrm>
            <a:off x="800100" y="188640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Grafico 2</a:t>
            </a:r>
            <a:endParaRPr lang="it-IT" altLang="it-IT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16E1C-FBB6-334C-ABBB-D849EFC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BF50E9-915D-DC49-9DD9-132EC8B81B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EE510AE7-9B9D-1540-A293-8E33B917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61967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E0FB94F-A22A-8E44-9CE1-061A59750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2162339"/>
            <a:ext cx="3451063" cy="31683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BEEAC8A-6FD1-DF47-B6D9-4BDC0D283424}"/>
              </a:ext>
            </a:extLst>
          </p:cNvPr>
          <p:cNvPicPr/>
          <p:nvPr/>
        </p:nvPicPr>
        <p:blipFill rotWithShape="1">
          <a:blip r:embed="rId3"/>
          <a:srcRect b="41237"/>
          <a:stretch/>
        </p:blipFill>
        <p:spPr>
          <a:xfrm>
            <a:off x="4211960" y="2162339"/>
            <a:ext cx="4131940" cy="18427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65817-4E78-A64D-9A42-DFC9BF9D8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54636"/>
            <a:ext cx="4227140" cy="1176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3DFFC9A-B3D5-BA41-94A5-91D098A949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3"/>
          <a:stretch/>
        </p:blipFill>
        <p:spPr>
          <a:xfrm>
            <a:off x="3275856" y="1100212"/>
            <a:ext cx="2603500" cy="7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13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>
            <a:extLst>
              <a:ext uri="{FF2B5EF4-FFF2-40B4-BE49-F238E27FC236}">
                <a16:creationId xmlns:a16="http://schemas.microsoft.com/office/drawing/2014/main" id="{CB206521-187F-C44D-88AE-608C63C7FBDE}"/>
              </a:ext>
            </a:extLst>
          </p:cNvPr>
          <p:cNvSpPr txBox="1">
            <a:spLocks/>
          </p:cNvSpPr>
          <p:nvPr/>
        </p:nvSpPr>
        <p:spPr bwMode="auto">
          <a:xfrm>
            <a:off x="809836" y="693043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Grafico 3</a:t>
            </a:r>
            <a:endParaRPr lang="it-IT" altLang="it-IT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16E1C-FBB6-334C-ABBB-D849EFC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BF50E9-915D-DC49-9DD9-132EC8B81B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EE510AE7-9B9D-1540-A293-8E33B917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61967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D798D39A-1BE0-4847-B312-2191FA0D878F}"/>
              </a:ext>
            </a:extLst>
          </p:cNvPr>
          <p:cNvGrpSpPr/>
          <p:nvPr/>
        </p:nvGrpSpPr>
        <p:grpSpPr>
          <a:xfrm>
            <a:off x="466077" y="1789424"/>
            <a:ext cx="8220723" cy="4415718"/>
            <a:chOff x="466077" y="1789424"/>
            <a:chExt cx="8220723" cy="4415718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39C71405-16D2-544A-8EA3-0390EA641940}"/>
                </a:ext>
              </a:extLst>
            </p:cNvPr>
            <p:cNvGrpSpPr/>
            <p:nvPr/>
          </p:nvGrpSpPr>
          <p:grpSpPr>
            <a:xfrm>
              <a:off x="466077" y="2964782"/>
              <a:ext cx="8220723" cy="3240360"/>
              <a:chOff x="323528" y="2132856"/>
              <a:chExt cx="8220723" cy="3240360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62DF9C7B-3B7D-F04D-8066-5CCE1041A35F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3528" y="2132856"/>
                <a:ext cx="3816424" cy="3240360"/>
              </a:xfrm>
              <a:prstGeom prst="rect">
                <a:avLst/>
              </a:prstGeom>
            </p:spPr>
          </p:pic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0A75A464-2DF1-714E-A6C8-289F9FFC20DB}"/>
                  </a:ext>
                </a:extLst>
              </p:cNvPr>
              <p:cNvPicPr/>
              <p:nvPr/>
            </p:nvPicPr>
            <p:blipFill rotWithShape="1">
              <a:blip r:embed="rId3"/>
              <a:srcRect l="3333" b="38095"/>
              <a:stretch/>
            </p:blipFill>
            <p:spPr bwMode="auto">
              <a:xfrm>
                <a:off x="4283967" y="2132856"/>
                <a:ext cx="4188275" cy="196301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576952F3-07E0-2D44-A082-8C7688FB62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5976" y="4221088"/>
                <a:ext cx="4188275" cy="1051850"/>
              </a:xfrm>
              <a:prstGeom prst="rect">
                <a:avLst/>
              </a:prstGeom>
            </p:spPr>
          </p:pic>
        </p:grp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171BE2-0F0B-D04A-9090-5CF1E3E5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3479" y="1789424"/>
              <a:ext cx="2296514" cy="840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337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>
            <a:extLst>
              <a:ext uri="{FF2B5EF4-FFF2-40B4-BE49-F238E27FC236}">
                <a16:creationId xmlns:a16="http://schemas.microsoft.com/office/drawing/2014/main" id="{CB206521-187F-C44D-88AE-608C63C7FBDE}"/>
              </a:ext>
            </a:extLst>
          </p:cNvPr>
          <p:cNvSpPr txBox="1">
            <a:spLocks/>
          </p:cNvSpPr>
          <p:nvPr/>
        </p:nvSpPr>
        <p:spPr bwMode="auto">
          <a:xfrm>
            <a:off x="539552" y="620688"/>
            <a:ext cx="834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Quesito </a:t>
            </a:r>
            <a:r>
              <a:rPr lang="it-IT" altLang="it-IT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16E1C-FBB6-334C-ABBB-D849EFC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BF50E9-915D-DC49-9DD9-132EC8B81B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EE510AE7-9B9D-1540-A293-8E33B917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61967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8FDF6F7-5B75-C24A-96E6-D42105C26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1640"/>
            <a:ext cx="8509396" cy="159858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C8DC558-6512-0A44-9DB6-DCFB69C9DF3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725336" y="3312529"/>
            <a:ext cx="3502848" cy="304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70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>
            <a:extLst>
              <a:ext uri="{FF2B5EF4-FFF2-40B4-BE49-F238E27FC236}">
                <a16:creationId xmlns:a16="http://schemas.microsoft.com/office/drawing/2014/main" id="{CB206521-187F-C44D-88AE-608C63C7FBDE}"/>
              </a:ext>
            </a:extLst>
          </p:cNvPr>
          <p:cNvSpPr txBox="1">
            <a:spLocks/>
          </p:cNvSpPr>
          <p:nvPr/>
        </p:nvSpPr>
        <p:spPr bwMode="auto">
          <a:xfrm>
            <a:off x="539552" y="332656"/>
            <a:ext cx="834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Quesito 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16E1C-FBB6-334C-ABBB-D849EFC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BF50E9-915D-DC49-9DD9-132EC8B81B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EE510AE7-9B9D-1540-A293-8E33B917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61967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52B4240-D4D0-914F-A10C-16CC9743ECE2}"/>
              </a:ext>
            </a:extLst>
          </p:cNvPr>
          <p:cNvPicPr/>
          <p:nvPr/>
        </p:nvPicPr>
        <p:blipFill rotWithShape="1">
          <a:blip r:embed="rId2"/>
          <a:srcRect b="1600"/>
          <a:stretch/>
        </p:blipFill>
        <p:spPr>
          <a:xfrm>
            <a:off x="3203848" y="3462461"/>
            <a:ext cx="3349352" cy="32068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FB462B-3A81-BF49-B021-2E8F0A09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96" y="1094656"/>
            <a:ext cx="6192688" cy="22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53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4">
            <a:extLst>
              <a:ext uri="{FF2B5EF4-FFF2-40B4-BE49-F238E27FC236}">
                <a16:creationId xmlns:a16="http://schemas.microsoft.com/office/drawing/2014/main" id="{CB206521-187F-C44D-88AE-608C63C7FBDE}"/>
              </a:ext>
            </a:extLst>
          </p:cNvPr>
          <p:cNvSpPr txBox="1">
            <a:spLocks/>
          </p:cNvSpPr>
          <p:nvPr/>
        </p:nvSpPr>
        <p:spPr bwMode="auto">
          <a:xfrm>
            <a:off x="539552" y="163742"/>
            <a:ext cx="834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4000" b="1" dirty="0">
                <a:solidFill>
                  <a:srgbClr val="FF0000"/>
                </a:solidFill>
                <a:cs typeface="Arial" panose="020B0604020202020204" pitchFamily="34" charset="0"/>
              </a:rPr>
              <a:t>Quesiti c e 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716E1C-FBB6-334C-ABBB-D849EFCD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4BF50E9-915D-DC49-9DD9-132EC8B81B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6084" name="Footer Placeholder 3">
            <a:extLst>
              <a:ext uri="{FF2B5EF4-FFF2-40B4-BE49-F238E27FC236}">
                <a16:creationId xmlns:a16="http://schemas.microsoft.com/office/drawing/2014/main" id="{EE510AE7-9B9D-1540-A293-8E33B917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161967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dirty="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208476-7D97-FD41-9B6C-3D7C119E1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 b="9942"/>
          <a:stretch/>
        </p:blipFill>
        <p:spPr>
          <a:xfrm>
            <a:off x="809836" y="1032592"/>
            <a:ext cx="7480300" cy="17483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6DFEA5-F196-BC46-8623-4817E74E8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74" y="2966867"/>
            <a:ext cx="3071061" cy="349559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1157606-E4FC-254C-8356-7D73B7C651E5}"/>
              </a:ext>
            </a:extLst>
          </p:cNvPr>
          <p:cNvSpPr txBox="1"/>
          <p:nvPr/>
        </p:nvSpPr>
        <p:spPr>
          <a:xfrm>
            <a:off x="4300939" y="4671783"/>
            <a:ext cx="4824536" cy="1477328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Punti stazionari</a:t>
            </a:r>
          </a:p>
          <a:p>
            <a:pPr algn="ctr"/>
            <a:r>
              <a:rPr lang="it-IT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punti della curva con tangente parallela all’asse </a:t>
            </a:r>
            <a:r>
              <a:rPr lang="it-IT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D57346-2B07-974D-BED0-D6549519CF3F}"/>
              </a:ext>
            </a:extLst>
          </p:cNvPr>
          <p:cNvSpPr txBox="1"/>
          <p:nvPr/>
        </p:nvSpPr>
        <p:spPr>
          <a:xfrm>
            <a:off x="4140932" y="2987691"/>
            <a:ext cx="4824535" cy="1477328"/>
          </a:xfrm>
          <a:prstGeom prst="rect">
            <a:avLst/>
          </a:prstGeom>
          <a:solidFill>
            <a:srgbClr val="FFF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0047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Flesso orizzontale</a:t>
            </a:r>
          </a:p>
          <a:p>
            <a:pPr algn="ctr"/>
            <a:r>
              <a:rPr lang="it-IT" sz="3000" b="1" dirty="0">
                <a:solidFill>
                  <a:srgbClr val="0047B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punto di flesso con tangente parallela all’asse </a:t>
            </a:r>
            <a:r>
              <a:rPr lang="it-IT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</a:t>
            </a:r>
          </a:p>
        </p:txBody>
      </p:sp>
    </p:spTree>
    <p:extLst>
      <p:ext uri="{BB962C8B-B14F-4D97-AF65-F5344CB8AC3E}">
        <p14:creationId xmlns:p14="http://schemas.microsoft.com/office/powerpoint/2010/main" val="118725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85447-5283-334C-96B3-91481BB1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A72B8E-8DC0-314E-AA17-487A090BF5D1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Footer Placeholder 3">
            <a:extLst>
              <a:ext uri="{FF2B5EF4-FFF2-40B4-BE49-F238E27FC236}">
                <a16:creationId xmlns:a16="http://schemas.microsoft.com/office/drawing/2014/main" id="{69DF20B3-2C46-C349-9483-50F19A3F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18437" name="TextBox 4">
            <a:extLst>
              <a:ext uri="{FF2B5EF4-FFF2-40B4-BE49-F238E27FC236}">
                <a16:creationId xmlns:a16="http://schemas.microsoft.com/office/drawing/2014/main" id="{8634ADD3-A431-9B49-8905-133436E1B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1" y="364754"/>
            <a:ext cx="6624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Grafico di funzioni polinomiali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6007AB3-715C-8B4A-A23B-100CE6779DAF}"/>
              </a:ext>
            </a:extLst>
          </p:cNvPr>
          <p:cNvGrpSpPr/>
          <p:nvPr/>
        </p:nvGrpSpPr>
        <p:grpSpPr>
          <a:xfrm>
            <a:off x="203831" y="1452229"/>
            <a:ext cx="8908088" cy="4904121"/>
            <a:chOff x="203831" y="1452229"/>
            <a:chExt cx="8908088" cy="4904121"/>
          </a:xfrm>
        </p:grpSpPr>
        <p:sp>
          <p:nvSpPr>
            <p:cNvPr id="18434" name="CasellaDiTesto 1">
              <a:extLst>
                <a:ext uri="{FF2B5EF4-FFF2-40B4-BE49-F238E27FC236}">
                  <a16:creationId xmlns:a16="http://schemas.microsoft.com/office/drawing/2014/main" id="{F90A7E90-8FE5-5B4C-89C4-510D5766A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31" y="3327379"/>
              <a:ext cx="5279504" cy="2831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1000" b="1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it-IT" altLang="it-IT" sz="2800" b="1" dirty="0">
                  <a:latin typeface="Calibri" panose="020F0502020204030204" pitchFamily="34" charset="0"/>
                </a:rPr>
                <a:t>Questa lezione presenta un procedimento per disegnare con carta e penna il grafico delle funzioni polinomiali.</a:t>
              </a:r>
            </a:p>
            <a:p>
              <a:pPr eaLnBrk="1" hangingPunct="1"/>
              <a:r>
                <a:rPr lang="it-IT" altLang="it-IT" sz="2800" b="1" dirty="0">
                  <a:latin typeface="Calibri" panose="020F0502020204030204" pitchFamily="34" charset="0"/>
                </a:rPr>
                <a:t>Il procedimento è basato su una </a:t>
              </a:r>
              <a:r>
                <a:rPr lang="it-IT" altLang="it-IT" sz="2800" b="1" i="1" dirty="0">
                  <a:latin typeface="Calibri" panose="020F0502020204030204" pitchFamily="34" charset="0"/>
                </a:rPr>
                <a:t>‘cassetta di strumenti matematici’.</a:t>
              </a:r>
            </a:p>
          </p:txBody>
        </p:sp>
        <p:sp>
          <p:nvSpPr>
            <p:cNvPr id="18438" name="TextBox 8">
              <a:extLst>
                <a:ext uri="{FF2B5EF4-FFF2-40B4-BE49-F238E27FC236}">
                  <a16:creationId xmlns:a16="http://schemas.microsoft.com/office/drawing/2014/main" id="{41E5BF0E-F92A-C54A-BE8D-6E4DE5158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7955" y="1452229"/>
              <a:ext cx="5257800" cy="1282402"/>
            </a:xfrm>
            <a:prstGeom prst="rect">
              <a:avLst/>
            </a:prstGeom>
            <a:solidFill>
              <a:srgbClr val="FFFBF7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Grafico di funzioni del tipo</a:t>
              </a:r>
            </a:p>
            <a:p>
              <a:pPr eaLnBrk="1" hangingPunct="1"/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...+</a:t>
              </a:r>
              <a:r>
                <a:rPr lang="it-IT" altLang="it-IT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altLang="it-IT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it-IT" altLang="it-IT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endParaRPr lang="it-IT" altLang="it-IT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6FCF7886-2F17-1943-8D86-00BA2AB90BD1}"/>
                </a:ext>
              </a:extLst>
            </p:cNvPr>
            <p:cNvGrpSpPr/>
            <p:nvPr/>
          </p:nvGrpSpPr>
          <p:grpSpPr>
            <a:xfrm>
              <a:off x="5606719" y="3003550"/>
              <a:ext cx="3505200" cy="3352800"/>
              <a:chOff x="5606719" y="3003550"/>
              <a:chExt cx="3505200" cy="3352800"/>
            </a:xfrm>
          </p:grpSpPr>
          <p:pic>
            <p:nvPicPr>
              <p:cNvPr id="18439" name="Picture 12" descr="Cassettiera1.jpg">
                <a:extLst>
                  <a:ext uri="{FF2B5EF4-FFF2-40B4-BE49-F238E27FC236}">
                    <a16:creationId xmlns:a16="http://schemas.microsoft.com/office/drawing/2014/main" id="{761AD669-FE35-6141-BB6F-986CFC6D8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9" t="6000" r="3999" b="6000"/>
              <a:stretch>
                <a:fillRect/>
              </a:stretch>
            </p:blipFill>
            <p:spPr bwMode="auto">
              <a:xfrm>
                <a:off x="5606719" y="3003550"/>
                <a:ext cx="3505200" cy="3352800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0" name="TextBox 13">
                <a:extLst>
                  <a:ext uri="{FF2B5EF4-FFF2-40B4-BE49-F238E27FC236}">
                    <a16:creationId xmlns:a16="http://schemas.microsoft.com/office/drawing/2014/main" id="{C9EEA8E8-EF6C-2848-8237-89B3E2E57E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05958">
                <a:off x="6032189" y="5240467"/>
                <a:ext cx="1738313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SIMMETRIE</a:t>
                </a:r>
              </a:p>
            </p:txBody>
          </p:sp>
          <p:sp>
            <p:nvSpPr>
              <p:cNvPr id="18441" name="TextBox 14">
                <a:extLst>
                  <a:ext uri="{FF2B5EF4-FFF2-40B4-BE49-F238E27FC236}">
                    <a16:creationId xmlns:a16="http://schemas.microsoft.com/office/drawing/2014/main" id="{BDCEA0C5-BEB4-0B4A-A7DE-4497B8CDD7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5664">
                <a:off x="5997269" y="4266210"/>
                <a:ext cx="1855212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SEGNO DI UN POLINOMIO</a:t>
                </a:r>
              </a:p>
            </p:txBody>
          </p:sp>
          <p:sp>
            <p:nvSpPr>
              <p:cNvPr id="18442" name="TextBox 15">
                <a:extLst>
                  <a:ext uri="{FF2B5EF4-FFF2-40B4-BE49-F238E27FC236}">
                    <a16:creationId xmlns:a16="http://schemas.microsoft.com/office/drawing/2014/main" id="{29D46D40-9CFD-E941-AE0C-F52BE971C2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9047">
                <a:off x="6125361" y="3592224"/>
                <a:ext cx="1738313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DERIVATE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A19A21CA-53F9-FA4B-9C0A-389ACB79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CC956F-9B3D-8D40-8072-FCE5D647FFD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Footer Placeholder 11">
            <a:extLst>
              <a:ext uri="{FF2B5EF4-FFF2-40B4-BE49-F238E27FC236}">
                <a16:creationId xmlns:a16="http://schemas.microsoft.com/office/drawing/2014/main" id="{CD4E8E11-6C9A-EA4A-8C9B-2E571820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2772" name="TextBox 18">
            <a:extLst>
              <a:ext uri="{FF2B5EF4-FFF2-40B4-BE49-F238E27FC236}">
                <a16:creationId xmlns:a16="http://schemas.microsoft.com/office/drawing/2014/main" id="{C6EA52F3-BB72-8B40-A664-FE1558329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838845"/>
            <a:ext cx="754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Derivate e grafico di un funzione</a:t>
            </a:r>
          </a:p>
        </p:txBody>
      </p:sp>
      <p:sp>
        <p:nvSpPr>
          <p:cNvPr id="32773" name="TextBox 8">
            <a:extLst>
              <a:ext uri="{FF2B5EF4-FFF2-40B4-BE49-F238E27FC236}">
                <a16:creationId xmlns:a16="http://schemas.microsoft.com/office/drawing/2014/main" id="{9C4A1973-C96C-164D-996D-E89BA5F5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780640"/>
            <a:ext cx="885698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Nelle lezioni precedenti sulle derivate hai scoperto:</a:t>
            </a:r>
          </a:p>
          <a:p>
            <a:pPr marL="457200" indent="-457200" eaLnBrk="1" hangingPunct="1">
              <a:buFontTx/>
              <a:buChar char="-"/>
            </a:pPr>
            <a:r>
              <a:rPr lang="it-IT" altLang="it-IT" sz="2800" b="1" dirty="0"/>
              <a:t>una relazione fra il segno della derivata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’(x) di una funzione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 e l’andamento crescente o decrescente del grafico di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(x);</a:t>
            </a:r>
          </a:p>
          <a:p>
            <a:pPr marL="457200" indent="-457200" eaLnBrk="1" hangingPunct="1">
              <a:buFontTx/>
              <a:buChar char="-"/>
            </a:pPr>
            <a:r>
              <a:rPr lang="it-IT" altLang="it-IT" sz="2800" b="1" dirty="0"/>
              <a:t>una relazione fra il segno della derivata seconda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’’(x) e la concavità verso l’alto o verso il basso del grafico di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D0E35B-6816-FE41-8A46-A274F829AD51}"/>
              </a:ext>
            </a:extLst>
          </p:cNvPr>
          <p:cNvSpPr txBox="1"/>
          <p:nvPr/>
        </p:nvSpPr>
        <p:spPr>
          <a:xfrm>
            <a:off x="683568" y="5122953"/>
            <a:ext cx="761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47BE"/>
                </a:solidFill>
              </a:rPr>
              <a:t>Ecco una sintesi grafica di queste relazioni.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0">
            <a:extLst>
              <a:ext uri="{FF2B5EF4-FFF2-40B4-BE49-F238E27FC236}">
                <a16:creationId xmlns:a16="http://schemas.microsoft.com/office/drawing/2014/main" id="{A3E5E129-690C-2F42-A837-3ED14F49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7BB8BE-EBC6-064B-8317-716C80DE403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eaLnBrk="1" hangingPunct="1"/>
              <a:t>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Footer Placeholder 11">
            <a:extLst>
              <a:ext uri="{FF2B5EF4-FFF2-40B4-BE49-F238E27FC236}">
                <a16:creationId xmlns:a16="http://schemas.microsoft.com/office/drawing/2014/main" id="{A22806D3-5956-E241-AF5F-690CAA14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3796" name="TextBox 18">
            <a:extLst>
              <a:ext uri="{FF2B5EF4-FFF2-40B4-BE49-F238E27FC236}">
                <a16:creationId xmlns:a16="http://schemas.microsoft.com/office/drawing/2014/main" id="{BC7904EF-F943-D446-A3FA-DD8057601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</a:rPr>
              <a:t>Segno di </a:t>
            </a:r>
            <a:r>
              <a:rPr lang="it-IT" altLang="it-IT" sz="3200" b="1" dirty="0" err="1">
                <a:solidFill>
                  <a:srgbClr val="FF0000"/>
                </a:solidFill>
              </a:rPr>
              <a:t>f</a:t>
            </a:r>
            <a:r>
              <a:rPr lang="it-IT" altLang="it-IT" sz="3200" b="1" dirty="0">
                <a:solidFill>
                  <a:srgbClr val="FF0000"/>
                </a:solidFill>
              </a:rPr>
              <a:t>’(x) e crescita o decrescita di </a:t>
            </a:r>
            <a:r>
              <a:rPr lang="it-IT" altLang="it-IT" sz="3200" b="1" dirty="0" err="1">
                <a:solidFill>
                  <a:srgbClr val="FF0000"/>
                </a:solidFill>
              </a:rPr>
              <a:t>f</a:t>
            </a:r>
            <a:r>
              <a:rPr lang="it-IT" altLang="it-IT" sz="3200" b="1" dirty="0">
                <a:solidFill>
                  <a:srgbClr val="FF0000"/>
                </a:solidFill>
              </a:rPr>
              <a:t>(x)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C15E027-4AB9-B24F-A5B5-2430789F4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590800"/>
            <a:ext cx="1066800" cy="3048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D271979-EECD-EF41-9F7B-B714FD15C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181600"/>
            <a:ext cx="1219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3799" name="Picture 11" descr="Schermata 2016-02-02 alle 10.25.04.png">
            <a:extLst>
              <a:ext uri="{FF2B5EF4-FFF2-40B4-BE49-F238E27FC236}">
                <a16:creationId xmlns:a16="http://schemas.microsoft.com/office/drawing/2014/main" id="{19690537-60E7-8E4C-9574-E262CC7ED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2044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Schermata 2016-02-02 alle 10.25.45.png">
            <a:extLst>
              <a:ext uri="{FF2B5EF4-FFF2-40B4-BE49-F238E27FC236}">
                <a16:creationId xmlns:a16="http://schemas.microsoft.com/office/drawing/2014/main" id="{99AA016B-7E0A-B64C-A19D-EA85DAC1C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2152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4" descr="Schermata 2016-02-02 alle 10.30.36.png">
            <a:extLst>
              <a:ext uri="{FF2B5EF4-FFF2-40B4-BE49-F238E27FC236}">
                <a16:creationId xmlns:a16="http://schemas.microsoft.com/office/drawing/2014/main" id="{82D49D72-68D8-FB4E-B282-B9D3AC0D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346868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2" descr="Schermata 2016-05-01 alle 19.11.48.png">
            <a:extLst>
              <a:ext uri="{FF2B5EF4-FFF2-40B4-BE49-F238E27FC236}">
                <a16:creationId xmlns:a16="http://schemas.microsoft.com/office/drawing/2014/main" id="{792A4AAE-223E-8240-8360-A26CBCDC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35671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10">
            <a:extLst>
              <a:ext uri="{FF2B5EF4-FFF2-40B4-BE49-F238E27FC236}">
                <a16:creationId xmlns:a16="http://schemas.microsoft.com/office/drawing/2014/main" id="{17AAF714-D630-9E45-BC17-4190DB78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3C5772-EABD-5949-918F-8DC1536C51BE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6" name="Footer Placeholder 11">
            <a:extLst>
              <a:ext uri="{FF2B5EF4-FFF2-40B4-BE49-F238E27FC236}">
                <a16:creationId xmlns:a16="http://schemas.microsoft.com/office/drawing/2014/main" id="{62D52AFD-59B2-1544-A579-783741AB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Treccani Scuola</a:t>
            </a:r>
          </a:p>
        </p:txBody>
      </p:sp>
      <p:sp>
        <p:nvSpPr>
          <p:cNvPr id="36867" name="TextBox 18">
            <a:extLst>
              <a:ext uri="{FF2B5EF4-FFF2-40B4-BE49-F238E27FC236}">
                <a16:creationId xmlns:a16="http://schemas.microsoft.com/office/drawing/2014/main" id="{0F6A1000-37DB-F945-8037-795B509B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Segno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"(x) e concavità del grafico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(x)</a:t>
            </a:r>
          </a:p>
        </p:txBody>
      </p:sp>
      <p:pic>
        <p:nvPicPr>
          <p:cNvPr id="36869" name="Picture 9" descr="Schermata 2016-01-27 alle 16.46.54.png">
            <a:extLst>
              <a:ext uri="{FF2B5EF4-FFF2-40B4-BE49-F238E27FC236}">
                <a16:creationId xmlns:a16="http://schemas.microsoft.com/office/drawing/2014/main" id="{76557E38-EF91-FB4C-8A5B-BFE14DD3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2311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2" descr="Schermata 2016-01-27 alle 16.46.09.png">
            <a:extLst>
              <a:ext uri="{FF2B5EF4-FFF2-40B4-BE49-F238E27FC236}">
                <a16:creationId xmlns:a16="http://schemas.microsoft.com/office/drawing/2014/main" id="{D48E60D2-52DD-CB4F-97C7-EE5FA38F6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23495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6781D38D-703B-E14B-8A8C-E771AAFF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590800"/>
            <a:ext cx="1066800" cy="3048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36872" name="Picture 14" descr="Schermata 2016-01-27 alle 17.02.32.png">
            <a:extLst>
              <a:ext uri="{FF2B5EF4-FFF2-40B4-BE49-F238E27FC236}">
                <a16:creationId xmlns:a16="http://schemas.microsoft.com/office/drawing/2014/main" id="{1A00A27D-6F1A-B146-BC27-48D2DBCA2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22796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 descr="Schermata 2016-01-27 alle 17.02.21.png">
            <a:extLst>
              <a:ext uri="{FF2B5EF4-FFF2-40B4-BE49-F238E27FC236}">
                <a16:creationId xmlns:a16="http://schemas.microsoft.com/office/drawing/2014/main" id="{E3415DA5-29C8-E949-9A3D-B09BF7800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1828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54323A5B-D758-5A45-A8D7-E45A91F7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81600"/>
            <a:ext cx="1219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66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id="{A51F0780-912C-BC49-AC9F-7939B81DE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7D1CC-6E52-7A4D-9B0E-41389D77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4DD607-573F-3945-95C5-6D63F996EB60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Footer Placeholder 3">
            <a:extLst>
              <a:ext uri="{FF2B5EF4-FFF2-40B4-BE49-F238E27FC236}">
                <a16:creationId xmlns:a16="http://schemas.microsoft.com/office/drawing/2014/main" id="{FEEFEBFD-18F1-A440-B11C-570436FD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  <p:extLst>
      <p:ext uri="{BB962C8B-B14F-4D97-AF65-F5344CB8AC3E}">
        <p14:creationId xmlns:p14="http://schemas.microsoft.com/office/powerpoint/2010/main" val="155761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45D87393-36F8-0E4D-946F-88FA838BE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678357"/>
            <a:ext cx="80010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Studiare il 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BCC9A-0287-3F4C-AC77-267C04A8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1D6819C-B8EF-8D4E-AA53-535EB16B5E3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3">
            <a:extLst>
              <a:ext uri="{FF2B5EF4-FFF2-40B4-BE49-F238E27FC236}">
                <a16:creationId xmlns:a16="http://schemas.microsoft.com/office/drawing/2014/main" id="{DA6A8578-B198-5F4B-BAFB-65A440B8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7654" name="TextBox 5">
            <a:extLst>
              <a:ext uri="{FF2B5EF4-FFF2-40B4-BE49-F238E27FC236}">
                <a16:creationId xmlns:a16="http://schemas.microsoft.com/office/drawing/2014/main" id="{D81FB741-29EB-FE4F-A0A0-15D150603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085" y="1916832"/>
            <a:ext cx="560591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Studiare il segno del polinomio, </a:t>
            </a:r>
          </a:p>
          <a:p>
            <a:pPr eaLnBrk="1" hangingPunct="1"/>
            <a:r>
              <a:rPr lang="it-IT" altLang="it-IT" sz="2800" b="1" dirty="0"/>
              <a:t>ad esempio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eaLnBrk="1" hangingPunct="1"/>
            <a:r>
              <a:rPr lang="it-IT" altLang="it-IT" sz="2800" b="1" dirty="0"/>
              <a:t>significa determinare per quali valori di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dirty="0"/>
              <a:t> </a:t>
            </a:r>
            <a:r>
              <a:rPr lang="it-IT" alt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trovo</a:t>
            </a:r>
            <a:r>
              <a:rPr lang="it-IT" altLang="it-IT" sz="2800" b="1" dirty="0"/>
              <a:t>:</a:t>
            </a:r>
          </a:p>
          <a:p>
            <a:pPr marL="44450" lvl="1" algn="ctr" eaLnBrk="1" hangingPunct="1"/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0 </a:t>
            </a:r>
          </a:p>
          <a:p>
            <a:pPr marL="44450" lvl="1" algn="ctr" eaLnBrk="1" hangingPunct="1"/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&lt; 0</a:t>
            </a:r>
          </a:p>
          <a:p>
            <a:pPr marL="44450" algn="ctr" eaLnBrk="1" hangingPunct="1"/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&gt; 0</a:t>
            </a: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964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13160</TotalTime>
  <Words>1238</Words>
  <Application>Microsoft Macintosh PowerPoint</Application>
  <PresentationFormat>Presentazione su schermo (4:3)</PresentationFormat>
  <Paragraphs>192</Paragraphs>
  <Slides>36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3" baseType="lpstr">
      <vt:lpstr>ＭＳ Ｐゴシック</vt:lpstr>
      <vt:lpstr>Arial</vt:lpstr>
      <vt:lpstr>Arial Narrow</vt:lpstr>
      <vt:lpstr>Calibri</vt:lpstr>
      <vt:lpstr>Symbol</vt:lpstr>
      <vt:lpstr>Times New Roman</vt:lpstr>
      <vt:lpstr>Tema di Office</vt:lpstr>
      <vt:lpstr>Studiare il grafico di funzioni polinomiali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Segno di un polinomio</vt:lpstr>
      <vt:lpstr>Studiare il segno di un polinomio</vt:lpstr>
      <vt:lpstr>Procedimento per studiare il segno di un polinomio</vt:lpstr>
      <vt:lpstr>Procedimento per studiare il segno di un polinomio</vt:lpstr>
      <vt:lpstr>Segno e grafico di un polinomio</vt:lpstr>
      <vt:lpstr>SIMMETRIE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</dc:title>
  <dc:subject/>
  <dc:creator>User</dc:creator>
  <cp:keywords/>
  <dc:description/>
  <cp:lastModifiedBy>Microsoft Office User</cp:lastModifiedBy>
  <cp:revision>476</cp:revision>
  <dcterms:created xsi:type="dcterms:W3CDTF">2016-05-13T06:40:42Z</dcterms:created>
  <dcterms:modified xsi:type="dcterms:W3CDTF">2022-12-06T12:10:09Z</dcterms:modified>
  <cp:category/>
</cp:coreProperties>
</file>