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2" r:id="rId4"/>
    <p:sldId id="260" r:id="rId5"/>
    <p:sldId id="283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58" r:id="rId25"/>
    <p:sldId id="282" r:id="rId2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22EADF-F3B1-1447-9DE9-BF98CF5D6F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034CB-CFBE-6F4E-97B7-660A29EBED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69266C-CFA3-BC45-AFDE-1DD8B6B7D362}" type="datetime1">
              <a:rPr lang="it-IT" altLang="it-IT"/>
              <a:pPr/>
              <a:t>13/01/23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BD0DA-53A4-9E49-83EC-89D81C25CD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6D739-6B93-8346-AA1F-8C848DAA32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40E497-2BE8-C64A-85C6-28DE4E575EC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EF0BFD-D1FF-F241-985D-F49C482F95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09DD7-608E-6242-8780-3FD440B253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9C6726-B00B-9947-A7B5-745DE0E0F230}" type="datetime1">
              <a:rPr lang="it-IT" altLang="it-IT"/>
              <a:pPr/>
              <a:t>13/01/23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B505E1-922A-6B4E-8636-595A5590B6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4F5707-3706-6446-A920-48BC1E6C6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649E8-3201-784D-BAA5-FA2A4D0113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D79AE-CA06-A340-A464-4E1A18CE7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8044C1-7123-CF42-97C0-1A4A09092DD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E0C8B5-05DD-9048-B5E3-E4C19E35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E1CEC-56BA-A347-85F2-B81D67447994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1D2A19-71EC-6E4C-AB06-5C40707D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8FE8CB-994C-B044-98CD-9EF01978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27A4-42D2-ED43-A823-8434F71B3D6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80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BAAE24-E1A0-3C4C-B309-FD2F90600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28550-FB6B-B743-B17B-4E053D123834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C0E160-D453-B24D-8179-5E6D85C4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E072E2-3270-1042-9F74-A36095FA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1DEA3-13C9-B349-98F4-EA21C3C025E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278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230485-C895-A54D-9FF8-3147B678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8C4E5-6F0A-9D4D-BE02-76B374578D9D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A59B85-1130-E443-B2D9-4D009FD2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AE664F-E1CA-5D49-AE8D-8F4B8F73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A84E-44D2-B349-9408-C0ED5BED3B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45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68FC31-4C60-E649-855C-5832F6C4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705E4-E261-F045-B1FC-C07B1A4611DF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E107B1-8589-924E-92FA-DE672BD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7E7AE5-E810-B640-B38A-52F43E3B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4C49-B065-4C40-95E1-76D6FAFF8A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465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B47A4-B467-1045-BC7D-1507336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AF74D-E130-6640-8AFF-51B988029B5C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D07B5F-EE0B-104D-82DC-44C84209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504847-1100-624A-82D2-01874385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679B1-6242-FB45-BCDB-E7D95C55EC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908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C0D6077-A94D-9C45-B071-8A6230FA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1E0A7-5F54-C740-985B-6ADA70A31B94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1F4731A-4A37-6543-967A-DD4D0E1E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46C2C76-64FA-8942-AF29-66B81432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EE2E1-F358-0247-8DDC-7AA932D9E6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14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E8017A78-0A88-EE4D-8CC1-CB8EEFFF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D73BC-103F-7845-A968-CA3506FECE26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EBF2FC9A-180F-2543-8564-85604CAF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8FC3DD92-6296-3C47-BC3D-72FF25C7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2626F-9F4A-D54A-B803-23AD2EFE667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430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67DFFBE-3111-9247-BD46-10D30A43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DE934-3855-F24B-B252-6C3C553D537D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9DA79863-2485-EE45-ADE6-B2241C3D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7D87C6BB-5BF5-DB48-840D-36CAEDD0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C10C2-400A-E644-A589-54F91746C7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744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7AE322E6-07F5-6E42-BFFF-80256658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37336-7F6A-3D47-817A-0301E10A7A39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999104C-2E46-C648-9D52-E6ACD516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C25F26F-6DDE-7247-9C6C-2F0C2D1F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B4F8D-279C-A64F-B895-F0AC9B14F6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988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3182682-A07A-8B47-AD43-B6D7B1F27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2515BE-10C7-604C-BC72-096D5EFB9A1F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D5580AE-197D-0D4C-B2EB-414459C8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D4817A6-42EC-FF46-B2AB-1AF21731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0E20F-1D20-CD42-8D45-120EB4B8961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1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0CBB252-F315-B446-AFC5-3CF64BE4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CE2D6-13D5-344E-807B-E0C16D2D4A51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D0756F2-F2C5-384C-9013-F29B364C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3367A6D-03E8-724F-85BB-AC45F418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B14A-FC91-474D-9C2A-FC08043A3D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332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F93662E4-9757-1A4D-A175-2B16334BB7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E4A41D5A-20E2-CF41-8066-D5119996D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DA35AD-23BA-BB42-A4BC-E4D50E959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A04783-75B9-C841-8AE3-5A7A672F1348}" type="datetime1">
              <a:rPr lang="it-IT" altLang="it-IT" smtClean="0"/>
              <a:t>13/01/23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A734ED-40F5-E746-BCA8-52B6B7BAE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Stefano Volpe,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99D7D9-4630-1E48-AA0C-8F55743F4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3C0C78-7987-DC44-BAA4-2F7549B1248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>
            <a:extLst>
              <a:ext uri="{FF2B5EF4-FFF2-40B4-BE49-F238E27FC236}">
                <a16:creationId xmlns:a16="http://schemas.microsoft.com/office/drawing/2014/main" id="{EBC3CCA9-343F-C849-B57E-11920147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>
                <a:ea typeface="ＭＳ Ｐゴシック" panose="020B0600070205080204" pitchFamily="34" charset="-128"/>
              </a:rPr>
              <a:t>Teorema di de l’Hôpital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D70D7-8644-8B4F-8C1D-37BBF86A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ABA9858-FCEB-D449-BDC0-9E2E6D000AB1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2974F4BE-C938-3B43-8B62-4B61109F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>
            <a:extLst>
              <a:ext uri="{FF2B5EF4-FFF2-40B4-BE49-F238E27FC236}">
                <a16:creationId xmlns:a16="http://schemas.microsoft.com/office/drawing/2014/main" id="{4D853F3B-8350-8B4B-BD95-EC0F820E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0191C-8D63-E64E-9E31-242A15CA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284918-E6F1-F244-A196-BDC538900FF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22BDC70E-6E9E-E440-8F52-640A95CA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43BBC4D7-093C-AF49-84DA-03C3183E9335}"/>
              </a:ext>
            </a:extLst>
          </p:cNvPr>
          <p:cNvGrpSpPr/>
          <p:nvPr/>
        </p:nvGrpSpPr>
        <p:grpSpPr>
          <a:xfrm>
            <a:off x="304800" y="838200"/>
            <a:ext cx="8839200" cy="5657850"/>
            <a:chOff x="304800" y="838200"/>
            <a:chExt cx="8839200" cy="5657850"/>
          </a:xfrm>
        </p:grpSpPr>
        <p:sp>
          <p:nvSpPr>
            <p:cNvPr id="24581" name="TextBox 6">
              <a:extLst>
                <a:ext uri="{FF2B5EF4-FFF2-40B4-BE49-F238E27FC236}">
                  <a16:creationId xmlns:a16="http://schemas.microsoft.com/office/drawing/2014/main" id="{97E75EB4-4278-D742-A53A-6E59F590E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838200"/>
              <a:ext cx="8839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B. Limite di un quoziente in cui non compaiono solo polinomi</a:t>
              </a:r>
            </a:p>
          </p:txBody>
        </p:sp>
        <p:pic>
          <p:nvPicPr>
            <p:cNvPr id="24582" name="Picture 8" descr="Schermata 2015-08-31 alle 17.13.19.png">
              <a:extLst>
                <a:ext uri="{FF2B5EF4-FFF2-40B4-BE49-F238E27FC236}">
                  <a16:creationId xmlns:a16="http://schemas.microsoft.com/office/drawing/2014/main" id="{18CB1E7A-FC4D-1F45-ABC8-E7A394AFD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1371600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1" descr="Schermata 2015-08-31 alle 17.15.21.png">
              <a:extLst>
                <a:ext uri="{FF2B5EF4-FFF2-40B4-BE49-F238E27FC236}">
                  <a16:creationId xmlns:a16="http://schemas.microsoft.com/office/drawing/2014/main" id="{99DE4189-231A-F342-8AE9-101FB452D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133600"/>
              <a:ext cx="6019800" cy="3875088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4" name="TextBox 12">
              <a:extLst>
                <a:ext uri="{FF2B5EF4-FFF2-40B4-BE49-F238E27FC236}">
                  <a16:creationId xmlns:a16="http://schemas.microsoft.com/office/drawing/2014/main" id="{5F913C36-5A24-8C47-A8DB-6950BD959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6096000"/>
              <a:ext cx="8077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 dirty="0">
                  <a:latin typeface="Arial Narrow" panose="020B0604020202020204" pitchFamily="34" charset="0"/>
                </a:rPr>
                <a:t>Si può calcolare il risultato di questo limite solo con il teorema di de l’</a:t>
              </a:r>
              <a:r>
                <a:rPr lang="it-IT" altLang="it-IT" sz="2000" b="1" dirty="0" err="1">
                  <a:latin typeface="Arial Narrow" panose="020B0604020202020204" pitchFamily="34" charset="0"/>
                </a:rPr>
                <a:t>Hôpital</a:t>
              </a:r>
              <a:r>
                <a:rPr lang="it-IT" altLang="it-IT" sz="2000" b="1" dirty="0">
                  <a:latin typeface="Arial Narrow" panose="020B0604020202020204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>
            <a:extLst>
              <a:ext uri="{FF2B5EF4-FFF2-40B4-BE49-F238E27FC236}">
                <a16:creationId xmlns:a16="http://schemas.microsoft.com/office/drawing/2014/main" id="{15F5E805-4F07-9740-85E0-9AC9E4EA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95627"/>
            <a:ext cx="8458200" cy="1371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per forme indeterminate del tipo 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∞/∞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B0DA15-29C2-9649-906B-9D114505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422EDC-17BD-EA4B-BEAE-81790DC9F0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30A4C27F-3C97-9542-AAA7-3149E8BC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4DE394F-EC10-E94E-A4EC-381CEDC51EE4}"/>
              </a:ext>
            </a:extLst>
          </p:cNvPr>
          <p:cNvGrpSpPr/>
          <p:nvPr/>
        </p:nvGrpSpPr>
        <p:grpSpPr>
          <a:xfrm>
            <a:off x="304800" y="1694643"/>
            <a:ext cx="8839200" cy="4710529"/>
            <a:chOff x="304800" y="1694643"/>
            <a:chExt cx="8839200" cy="4710529"/>
          </a:xfrm>
        </p:grpSpPr>
        <p:sp>
          <p:nvSpPr>
            <p:cNvPr id="25605" name="Rectangle 5">
              <a:extLst>
                <a:ext uri="{FF2B5EF4-FFF2-40B4-BE49-F238E27FC236}">
                  <a16:creationId xmlns:a16="http://schemas.microsoft.com/office/drawing/2014/main" id="{12C53539-E42F-C24F-80FF-A8BB36875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694643"/>
              <a:ext cx="883920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latin typeface="Arial Narrow" panose="020B0604020202020204" pitchFamily="34" charset="0"/>
                </a:rPr>
                <a:t>Il teorema si estende alle forme indeterminate del tipo ∞/∞. In tal caso cambia l’ipotesi 2 nel modo seguente. </a:t>
              </a:r>
            </a:p>
          </p:txBody>
        </p:sp>
        <p:pic>
          <p:nvPicPr>
            <p:cNvPr id="25606" name="Picture 6" descr="Schermata 2015-08-31 alle 18.05.56.png">
              <a:extLst>
                <a:ext uri="{FF2B5EF4-FFF2-40B4-BE49-F238E27FC236}">
                  <a16:creationId xmlns:a16="http://schemas.microsoft.com/office/drawing/2014/main" id="{5B03FF4A-2B59-4A47-8D1C-3908E6750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899972"/>
              <a:ext cx="7086600" cy="3505200"/>
            </a:xfrm>
            <a:prstGeom prst="rect">
              <a:avLst/>
            </a:prstGeom>
            <a:noFill/>
            <a:ln w="317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AF0D7C55-F4B3-6447-9664-B31AD7F64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52" y="112226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21908-4513-8A48-998F-CA268AAF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B6CEB8-4690-C645-B1F1-199B9F03701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520FC655-EDCB-1841-A2A3-ADB70761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D5512FE-266C-7F4A-9979-C60030086483}"/>
              </a:ext>
            </a:extLst>
          </p:cNvPr>
          <p:cNvGrpSpPr/>
          <p:nvPr/>
        </p:nvGrpSpPr>
        <p:grpSpPr>
          <a:xfrm>
            <a:off x="457200" y="856331"/>
            <a:ext cx="7696200" cy="5803035"/>
            <a:chOff x="457200" y="856331"/>
            <a:chExt cx="7696200" cy="5803035"/>
          </a:xfrm>
        </p:grpSpPr>
        <p:sp>
          <p:nvSpPr>
            <p:cNvPr id="26629" name="TextBox 6">
              <a:extLst>
                <a:ext uri="{FF2B5EF4-FFF2-40B4-BE49-F238E27FC236}">
                  <a16:creationId xmlns:a16="http://schemas.microsoft.com/office/drawing/2014/main" id="{6386FAE0-7A4A-E64D-B0F9-C81B70A68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856331"/>
              <a:ext cx="7696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latin typeface="Arial Narrow" panose="020B0604020202020204" pitchFamily="34" charset="0"/>
                </a:rPr>
                <a:t>C. Limite di un quoziente di polinomi</a:t>
              </a:r>
            </a:p>
          </p:txBody>
        </p:sp>
        <p:pic>
          <p:nvPicPr>
            <p:cNvPr id="26630" name="Picture 9" descr="Schermata 2015-09-01 alle 09.13.15.png">
              <a:extLst>
                <a:ext uri="{FF2B5EF4-FFF2-40B4-BE49-F238E27FC236}">
                  <a16:creationId xmlns:a16="http://schemas.microsoft.com/office/drawing/2014/main" id="{A29C2D05-77FD-FE40-ACF5-3EC977CF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200" y="1380206"/>
              <a:ext cx="21082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11" descr="Schermata 2015-09-01 alle 09.26.28.png">
              <a:extLst>
                <a:ext uri="{FF2B5EF4-FFF2-40B4-BE49-F238E27FC236}">
                  <a16:creationId xmlns:a16="http://schemas.microsoft.com/office/drawing/2014/main" id="{44559E2B-8B88-614B-B588-CA67DE742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392166"/>
              <a:ext cx="5791200" cy="4267200"/>
            </a:xfrm>
            <a:prstGeom prst="rect">
              <a:avLst/>
            </a:prstGeom>
            <a:noFill/>
            <a:ln w="317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>
            <a:extLst>
              <a:ext uri="{FF2B5EF4-FFF2-40B4-BE49-F238E27FC236}">
                <a16:creationId xmlns:a16="http://schemas.microsoft.com/office/drawing/2014/main" id="{F770B3DF-6937-824B-A413-83249C2A2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Confronto fra due procedimenti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FCC0B-FAC9-2B40-8E0D-5899458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CD1AF4-51BE-DE43-8C24-2E989C1F45B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30C4D5CF-CE0F-BC44-AA75-A54AC47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D1C81F2-D745-4D40-939E-E9226F65D196}"/>
              </a:ext>
            </a:extLst>
          </p:cNvPr>
          <p:cNvGrpSpPr/>
          <p:nvPr/>
        </p:nvGrpSpPr>
        <p:grpSpPr>
          <a:xfrm>
            <a:off x="228600" y="685800"/>
            <a:ext cx="8610600" cy="5859463"/>
            <a:chOff x="228600" y="685800"/>
            <a:chExt cx="8610600" cy="5859463"/>
          </a:xfrm>
        </p:grpSpPr>
        <p:sp>
          <p:nvSpPr>
            <p:cNvPr id="27653" name="TextBox 6">
              <a:extLst>
                <a:ext uri="{FF2B5EF4-FFF2-40B4-BE49-F238E27FC236}">
                  <a16:creationId xmlns:a16="http://schemas.microsoft.com/office/drawing/2014/main" id="{E7AF00CA-8F59-0748-822C-9D6068F87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685800"/>
              <a:ext cx="8610600" cy="224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Lo stesso limite può essere calcolato con un procedimento algebrico senza derivate: divido numeratore e denominatore per la potenza di x di grado più elevato e calcolo il limite del quoziente ottenuto. Arrivo così ad una regola valida per tutti i quozienti di polinomi.</a:t>
              </a:r>
            </a:p>
          </p:txBody>
        </p:sp>
        <p:sp>
          <p:nvSpPr>
            <p:cNvPr id="27654" name="TextBox 8">
              <a:extLst>
                <a:ext uri="{FF2B5EF4-FFF2-40B4-BE49-F238E27FC236}">
                  <a16:creationId xmlns:a16="http://schemas.microsoft.com/office/drawing/2014/main" id="{448F71AB-9DD7-4B4B-BF5A-0A275471C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8077200" cy="830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solidFill>
                    <a:srgbClr val="013B99"/>
                  </a:solidFill>
                </a:rPr>
                <a:t>Quest’ultimo procedimento è molto più rapido, specialmente se i due polinomi hanno grado elevato.</a:t>
              </a:r>
            </a:p>
          </p:txBody>
        </p:sp>
        <p:pic>
          <p:nvPicPr>
            <p:cNvPr id="27655" name="Picture 8" descr="Schermata 2015-09-01 alle 08.54.01.png">
              <a:extLst>
                <a:ext uri="{FF2B5EF4-FFF2-40B4-BE49-F238E27FC236}">
                  <a16:creationId xmlns:a16="http://schemas.microsoft.com/office/drawing/2014/main" id="{6011AD1D-B21C-DD4D-B5DE-F2D4700D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895600"/>
              <a:ext cx="5651500" cy="17526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6" name="TextBox 9">
              <a:extLst>
                <a:ext uri="{FF2B5EF4-FFF2-40B4-BE49-F238E27FC236}">
                  <a16:creationId xmlns:a16="http://schemas.microsoft.com/office/drawing/2014/main" id="{826EAA87-068C-6747-8B2F-952CA5D92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87680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>
                  <a:latin typeface="Arial Narrow" panose="020B0604020202020204" pitchFamily="34" charset="0"/>
                </a:rPr>
                <a:t>Con questa regola scrivo subito  </a:t>
              </a:r>
            </a:p>
          </p:txBody>
        </p:sp>
        <p:pic>
          <p:nvPicPr>
            <p:cNvPr id="27657" name="Picture 10" descr="Schermata 2015-09-01 alle 09.27.56.png">
              <a:extLst>
                <a:ext uri="{FF2B5EF4-FFF2-40B4-BE49-F238E27FC236}">
                  <a16:creationId xmlns:a16="http://schemas.microsoft.com/office/drawing/2014/main" id="{9AD91A8B-9354-4B48-8DE0-20E80F5E1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9"/>
            <a:stretch>
              <a:fillRect/>
            </a:stretch>
          </p:blipFill>
          <p:spPr bwMode="auto">
            <a:xfrm>
              <a:off x="4953000" y="4724400"/>
              <a:ext cx="24638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11">
              <a:extLst>
                <a:ext uri="{FF2B5EF4-FFF2-40B4-BE49-F238E27FC236}">
                  <a16:creationId xmlns:a16="http://schemas.microsoft.com/office/drawing/2014/main" id="{8546BF5B-9D6B-5146-ADAD-31464410A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953000"/>
              <a:ext cx="838200" cy="400050"/>
            </a:xfrm>
            <a:prstGeom prst="rect">
              <a:avLst/>
            </a:prstGeom>
            <a:solidFill>
              <a:srgbClr val="FDFFE9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000" b="1"/>
                <a:t>2 &lt; 3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>
            <a:extLst>
              <a:ext uri="{FF2B5EF4-FFF2-40B4-BE49-F238E27FC236}">
                <a16:creationId xmlns:a16="http://schemas.microsoft.com/office/drawing/2014/main" id="{B49E597B-E834-514E-9E7F-5FBDF0B3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7455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FDB09-3083-6F44-A800-CA9AFA3EB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A4437D-FC72-114A-8059-477EC6503C4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36DCAAB9-8204-5641-AA5E-663B66EB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887FF03C-A5D2-B849-859B-97AE1785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D. Limite di un quoziente in cui non compaiono solo polinomi</a:t>
            </a:r>
          </a:p>
        </p:txBody>
      </p:sp>
      <p:sp>
        <p:nvSpPr>
          <p:cNvPr id="28678" name="TextBox 12">
            <a:extLst>
              <a:ext uri="{FF2B5EF4-FFF2-40B4-BE49-F238E27FC236}">
                <a16:creationId xmlns:a16="http://schemas.microsoft.com/office/drawing/2014/main" id="{1F527DF4-DACF-A64C-9193-734A07EE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Si può calcolare il risultato di questo limite solo con il teorema di de l’</a:t>
            </a:r>
            <a:r>
              <a:rPr lang="it-IT" altLang="it-IT" sz="2000" b="1" dirty="0" err="1">
                <a:latin typeface="Arial Narrow" panose="020B0604020202020204" pitchFamily="34" charset="0"/>
              </a:rPr>
              <a:t>Hôpital</a:t>
            </a:r>
            <a:r>
              <a:rPr lang="it-IT" altLang="it-IT" sz="2000" b="1" dirty="0">
                <a:latin typeface="Arial Narrow" panose="020B0604020202020204" pitchFamily="34" charset="0"/>
              </a:rPr>
              <a:t>. </a:t>
            </a:r>
          </a:p>
        </p:txBody>
      </p:sp>
      <p:pic>
        <p:nvPicPr>
          <p:cNvPr id="28679" name="Picture 8" descr="Schermata 2015-08-31 alle 19.03.31.png">
            <a:extLst>
              <a:ext uri="{FF2B5EF4-FFF2-40B4-BE49-F238E27FC236}">
                <a16:creationId xmlns:a16="http://schemas.microsoft.com/office/drawing/2014/main" id="{AA389A4F-8B67-9E41-A0EC-8D6A1E787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410200" cy="396875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9" descr="Schermata 2015-08-31 alle 19.04.28.png">
            <a:extLst>
              <a:ext uri="{FF2B5EF4-FFF2-40B4-BE49-F238E27FC236}">
                <a16:creationId xmlns:a16="http://schemas.microsoft.com/office/drawing/2014/main" id="{4B5003AE-7185-B147-8CA5-C2DDA149D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1079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8CE4D5-3280-E542-BF67-46DCBB83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CCD4F6-3793-5443-8498-C850D1D79AA7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19914CCD-1A4C-E343-983E-E113DE9E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9700" name="Title 4">
            <a:extLst>
              <a:ext uri="{FF2B5EF4-FFF2-40B4-BE49-F238E27FC236}">
                <a16:creationId xmlns:a16="http://schemas.microsoft.com/office/drawing/2014/main" id="{F4F4D65E-CB6A-7A4F-8935-49B13475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96" y="1556792"/>
            <a:ext cx="86106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C4549A96-08A1-B243-AEAB-407CF1E45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16919"/>
            <a:ext cx="72747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Calibri" panose="020F0502020204030204" pitchFamily="34" charset="0"/>
              </a:rPr>
              <a:t>Completa la scheda di lavoro per riflettere sul teorema appena presentato.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27F1B-09C2-304C-8BFD-C3685FE5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C92C169-8BDA-C442-9B22-1CFEE6C43F83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Footer Placeholder 3">
            <a:extLst>
              <a:ext uri="{FF2B5EF4-FFF2-40B4-BE49-F238E27FC236}">
                <a16:creationId xmlns:a16="http://schemas.microsoft.com/office/drawing/2014/main" id="{01F8B302-AC81-6A48-84E8-C1D8BFF2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90770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itle 4">
            <a:extLst>
              <a:ext uri="{FF2B5EF4-FFF2-40B4-BE49-F238E27FC236}">
                <a16:creationId xmlns:a16="http://schemas.microsoft.com/office/drawing/2014/main" id="{1819BF48-0EE7-4A42-B232-9F6DAD6BE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Revisione dell’attività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A6915-A429-0042-B6E9-755CED9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02F692-BCF2-FA44-816A-3004F580400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85281070-CA47-9E41-A717-2BA4CF49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476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1748" name="Title 4">
            <a:extLst>
              <a:ext uri="{FF2B5EF4-FFF2-40B4-BE49-F238E27FC236}">
                <a16:creationId xmlns:a16="http://schemas.microsoft.com/office/drawing/2014/main" id="{00856D12-4CF0-FC40-9A94-04EA522CB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 1, I e II quesito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279EB1F-EA3D-274E-A728-18302254F706}"/>
              </a:ext>
            </a:extLst>
          </p:cNvPr>
          <p:cNvGrpSpPr/>
          <p:nvPr/>
        </p:nvGrpSpPr>
        <p:grpSpPr>
          <a:xfrm>
            <a:off x="539552" y="1233264"/>
            <a:ext cx="7861300" cy="4572000"/>
            <a:chOff x="539552" y="1196752"/>
            <a:chExt cx="7861300" cy="4572000"/>
          </a:xfrm>
        </p:grpSpPr>
        <p:pic>
          <p:nvPicPr>
            <p:cNvPr id="31750" name="Picture 8" descr="Schermata 2015-09-02 alle 09.18.37.png">
              <a:extLst>
                <a:ext uri="{FF2B5EF4-FFF2-40B4-BE49-F238E27FC236}">
                  <a16:creationId xmlns:a16="http://schemas.microsoft.com/office/drawing/2014/main" id="{13D2C2FB-D74B-8743-B927-E8343C608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196752"/>
              <a:ext cx="78613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2C0A1E91-9F66-0241-9EAD-0B4F2A9BB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79"/>
            <a:stretch/>
          </p:blipFill>
          <p:spPr>
            <a:xfrm>
              <a:off x="5032490" y="2420888"/>
              <a:ext cx="3041419" cy="1944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893BB-69E5-0E4A-AF95-B1273D9F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6955CF-F483-F14E-9F6A-38BDD4336D9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BD1937AC-C777-E747-91E0-128ED088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91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32772" name="Title 4">
            <a:extLst>
              <a:ext uri="{FF2B5EF4-FFF2-40B4-BE49-F238E27FC236}">
                <a16:creationId xmlns:a16="http://schemas.microsoft.com/office/drawing/2014/main" id="{A756CCEF-1A77-CF43-83D2-527F2B5EE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90574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 4, I e II quesito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8AA8F25-12F3-EE42-8492-1C0C3FB5716C}"/>
              </a:ext>
            </a:extLst>
          </p:cNvPr>
          <p:cNvGrpSpPr/>
          <p:nvPr/>
        </p:nvGrpSpPr>
        <p:grpSpPr>
          <a:xfrm>
            <a:off x="824706" y="1204913"/>
            <a:ext cx="7418388" cy="4876800"/>
            <a:chOff x="824706" y="1204913"/>
            <a:chExt cx="7418388" cy="487680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217B33F-5CC2-244C-A7CA-5906EFB5B6AF}"/>
                </a:ext>
              </a:extLst>
            </p:cNvPr>
            <p:cNvGrpSpPr/>
            <p:nvPr/>
          </p:nvGrpSpPr>
          <p:grpSpPr>
            <a:xfrm>
              <a:off x="824706" y="1204913"/>
              <a:ext cx="7418388" cy="4876800"/>
              <a:chOff x="824706" y="1204913"/>
              <a:chExt cx="7418388" cy="4876800"/>
            </a:xfrm>
          </p:grpSpPr>
          <p:pic>
            <p:nvPicPr>
              <p:cNvPr id="32774" name="Picture 6" descr="Schermata 2015-09-02 alle 09.25.43.png">
                <a:extLst>
                  <a:ext uri="{FF2B5EF4-FFF2-40B4-BE49-F238E27FC236}">
                    <a16:creationId xmlns:a16="http://schemas.microsoft.com/office/drawing/2014/main" id="{4E5A1EEF-070A-454B-BE1D-83F1F0046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4706" y="1204913"/>
                <a:ext cx="7418388" cy="487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DF682A2B-34F6-C244-AD93-7876FA05D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3933056"/>
                <a:ext cx="580388" cy="288032"/>
              </a:xfrm>
              <a:prstGeom prst="rect">
                <a:avLst/>
              </a:prstGeom>
            </p:spPr>
          </p:pic>
        </p:grp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11E00D1B-CEBB-F349-976C-D486ABDE8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27"/>
            <a:stretch/>
          </p:blipFill>
          <p:spPr>
            <a:xfrm>
              <a:off x="4860032" y="2632199"/>
              <a:ext cx="3130277" cy="1998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614012-1F9A-4D4A-82C3-4B7B89A8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55382D-0725-0745-8EDF-83D669703F4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Footer Placeholder 3">
            <a:extLst>
              <a:ext uri="{FF2B5EF4-FFF2-40B4-BE49-F238E27FC236}">
                <a16:creationId xmlns:a16="http://schemas.microsoft.com/office/drawing/2014/main" id="{9513EA9C-1E3B-6745-A542-23D5CE82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835696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3796" name="Title 4">
            <a:extLst>
              <a:ext uri="{FF2B5EF4-FFF2-40B4-BE49-F238E27FC236}">
                <a16:creationId xmlns:a16="http://schemas.microsoft.com/office/drawing/2014/main" id="{F2037125-1E5E-9A4A-B845-3D074AEDA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 2, I e II quesito</a:t>
            </a:r>
          </a:p>
        </p:txBody>
      </p:sp>
      <p:pic>
        <p:nvPicPr>
          <p:cNvPr id="33798" name="Picture 5" descr="Schermata 2015-09-02 alle 10.23.02.png">
            <a:extLst>
              <a:ext uri="{FF2B5EF4-FFF2-40B4-BE49-F238E27FC236}">
                <a16:creationId xmlns:a16="http://schemas.microsoft.com/office/drawing/2014/main" id="{71A8579B-70B5-6843-AED4-2C0265A97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286757"/>
            <a:ext cx="74326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8CE9683C-4A5B-484C-A936-888CACD8A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Derivate e limiti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7E1CC-2392-3744-9570-939A9A12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39D05D-BB66-6448-9603-B0641999545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62340A08-5CA0-C34E-BC83-3DF4A22C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7709AC67-49BB-F04A-9D5B-BA08AA44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674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Per arrivare alle derivate hai calcolato dei limiti </a:t>
            </a:r>
            <a:r>
              <a:rPr lang="it-IT" altLang="it-IT" sz="2800" b="1"/>
              <a:t> </a:t>
            </a:r>
          </a:p>
        </p:txBody>
      </p:sp>
      <p:pic>
        <p:nvPicPr>
          <p:cNvPr id="16390" name="Picture 6" descr="Schermata 2015-08-29 alle 11.51.16.png">
            <a:extLst>
              <a:ext uri="{FF2B5EF4-FFF2-40B4-BE49-F238E27FC236}">
                <a16:creationId xmlns:a16="http://schemas.microsoft.com/office/drawing/2014/main" id="{ED93D1C1-03C0-1D4F-8DB2-F112033DF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648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Schermata 2015-08-29 alle 11.57.16.png">
            <a:extLst>
              <a:ext uri="{FF2B5EF4-FFF2-40B4-BE49-F238E27FC236}">
                <a16:creationId xmlns:a16="http://schemas.microsoft.com/office/drawing/2014/main" id="{02ADBFD2-A5D3-5845-8DDA-E84F8F235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4196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0">
            <a:extLst>
              <a:ext uri="{FF2B5EF4-FFF2-40B4-BE49-F238E27FC236}">
                <a16:creationId xmlns:a16="http://schemas.microsoft.com/office/drawing/2014/main" id="{3D82A4E9-C7C3-FF49-BA96-D8E42BB34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386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Con il teorema di de l’Hôpital studi il percorso inverso: applicare le derivate per calcolare dei limiti </a:t>
            </a:r>
          </a:p>
        </p:txBody>
      </p:sp>
      <p:pic>
        <p:nvPicPr>
          <p:cNvPr id="16393" name="Picture 11" descr="Schermata 2015-08-29 alle 12.09.11.png">
            <a:extLst>
              <a:ext uri="{FF2B5EF4-FFF2-40B4-BE49-F238E27FC236}">
                <a16:creationId xmlns:a16="http://schemas.microsoft.com/office/drawing/2014/main" id="{7FC94ECF-FBE1-E842-9147-8AA44642E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4406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CB7DC-87B2-064B-B2D7-26365003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159F0B-F2BE-8348-B24F-AB2BCBB9323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Footer Placeholder 3">
            <a:extLst>
              <a:ext uri="{FF2B5EF4-FFF2-40B4-BE49-F238E27FC236}">
                <a16:creationId xmlns:a16="http://schemas.microsoft.com/office/drawing/2014/main" id="{97CE3679-124D-F64B-815D-22A42A91E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34820" name="Title 4">
            <a:extLst>
              <a:ext uri="{FF2B5EF4-FFF2-40B4-BE49-F238E27FC236}">
                <a16:creationId xmlns:a16="http://schemas.microsoft.com/office/drawing/2014/main" id="{10E6F500-5F45-2E4A-B8AE-1762E3B11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 3, I e II quesito</a:t>
            </a:r>
          </a:p>
        </p:txBody>
      </p:sp>
      <p:pic>
        <p:nvPicPr>
          <p:cNvPr id="34822" name="Picture 6" descr="Schermata 2015-09-02 alle 10.31.23.png">
            <a:extLst>
              <a:ext uri="{FF2B5EF4-FFF2-40B4-BE49-F238E27FC236}">
                <a16:creationId xmlns:a16="http://schemas.microsoft.com/office/drawing/2014/main" id="{86499F23-D0B7-1A47-9123-018306B68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7092"/>
            <a:ext cx="757713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36D1D7-EA65-6D4C-9F33-E87D3EB7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3EE5C0-E57D-A14E-9952-3F33DBAE4F46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Footer Placeholder 3">
            <a:extLst>
              <a:ext uri="{FF2B5EF4-FFF2-40B4-BE49-F238E27FC236}">
                <a16:creationId xmlns:a16="http://schemas.microsoft.com/office/drawing/2014/main" id="{419DF2B3-5BFA-3B45-82EB-0671C55C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447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35844" name="Title 4">
            <a:extLst>
              <a:ext uri="{FF2B5EF4-FFF2-40B4-BE49-F238E27FC236}">
                <a16:creationId xmlns:a16="http://schemas.microsoft.com/office/drawing/2014/main" id="{9F9E0DEC-19B0-6A4B-9CA5-340706398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III quesito, parti </a:t>
            </a:r>
            <a:r>
              <a:rPr lang="it-IT" altLang="it-IT" sz="40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e </a:t>
            </a:r>
            <a:r>
              <a:rPr lang="it-IT" altLang="it-IT" sz="40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b</a:t>
            </a:r>
          </a:p>
        </p:txBody>
      </p:sp>
      <p:pic>
        <p:nvPicPr>
          <p:cNvPr id="35846" name="Picture 9" descr="Schermata 2015-09-02 alle 11.23.30.png">
            <a:extLst>
              <a:ext uri="{FF2B5EF4-FFF2-40B4-BE49-F238E27FC236}">
                <a16:creationId xmlns:a16="http://schemas.microsoft.com/office/drawing/2014/main" id="{5FDBCE35-2637-0A49-93C2-D81248CBE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2824"/>
            <a:ext cx="78486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Schermata 2015-09-02 alle 11.24.14.png">
            <a:extLst>
              <a:ext uri="{FF2B5EF4-FFF2-40B4-BE49-F238E27FC236}">
                <a16:creationId xmlns:a16="http://schemas.microsoft.com/office/drawing/2014/main" id="{083AE955-45B0-5540-A58D-3293F7866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5146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246352-0A22-0747-A07E-955DE42D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589288-38CA-9B41-AA32-C12937D1437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7" name="Footer Placeholder 3">
            <a:extLst>
              <a:ext uri="{FF2B5EF4-FFF2-40B4-BE49-F238E27FC236}">
                <a16:creationId xmlns:a16="http://schemas.microsoft.com/office/drawing/2014/main" id="{8264D730-258D-2841-94ED-6E703A34D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36868" name="Title 4">
            <a:extLst>
              <a:ext uri="{FF2B5EF4-FFF2-40B4-BE49-F238E27FC236}">
                <a16:creationId xmlns:a16="http://schemas.microsoft.com/office/drawing/2014/main" id="{D90D3E4F-4C8A-A047-95B5-F6E0C93CB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III quesito, parte </a:t>
            </a:r>
            <a:r>
              <a:rPr lang="it-IT" altLang="it-IT" sz="4000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</a:t>
            </a:r>
          </a:p>
        </p:txBody>
      </p:sp>
      <p:pic>
        <p:nvPicPr>
          <p:cNvPr id="36870" name="Picture 7" descr="Schermata 2015-09-02 alle 11.27.45.png">
            <a:extLst>
              <a:ext uri="{FF2B5EF4-FFF2-40B4-BE49-F238E27FC236}">
                <a16:creationId xmlns:a16="http://schemas.microsoft.com/office/drawing/2014/main" id="{A6D47608-1E0B-614F-B000-4E7A241EC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1" y="1422400"/>
            <a:ext cx="76263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chermata 2015-09-02 alle 11.24.14.png">
            <a:extLst>
              <a:ext uri="{FF2B5EF4-FFF2-40B4-BE49-F238E27FC236}">
                <a16:creationId xmlns:a16="http://schemas.microsoft.com/office/drawing/2014/main" id="{797B0D00-0A11-044F-87C4-77CCA1453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2098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8EE4D4-A8B1-DB44-A17F-E99972310D2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472186" y="2969037"/>
            <a:ext cx="3886200" cy="9144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2C89E4-0984-374C-886A-A3197047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7D0F72-7857-A24D-B895-7E8AF21348AE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46A047D0-F04F-4544-8284-5133A953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69168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2" name="Title 4">
            <a:extLst>
              <a:ext uri="{FF2B5EF4-FFF2-40B4-BE49-F238E27FC236}">
                <a16:creationId xmlns:a16="http://schemas.microsoft.com/office/drawing/2014/main" id="{5A027656-C4A3-284A-98F7-73B56CD07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IV quesito</a:t>
            </a:r>
          </a:p>
        </p:txBody>
      </p:sp>
      <p:pic>
        <p:nvPicPr>
          <p:cNvPr id="37894" name="Picture 10" descr="Schermata 2015-09-02 alle 11.45.23.png">
            <a:extLst>
              <a:ext uri="{FF2B5EF4-FFF2-40B4-BE49-F238E27FC236}">
                <a16:creationId xmlns:a16="http://schemas.microsoft.com/office/drawing/2014/main" id="{49F5A09E-10F8-5E40-BD78-43D5B37D9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68760"/>
            <a:ext cx="6858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>
            <a:extLst>
              <a:ext uri="{FF2B5EF4-FFF2-40B4-BE49-F238E27FC236}">
                <a16:creationId xmlns:a16="http://schemas.microsoft.com/office/drawing/2014/main" id="{7B08278C-CBFE-B340-AD41-698095EB7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458200" cy="609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B462A8-277F-3345-B2A1-2B1731DA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5A34CB-41F1-D342-ACDE-AEA12196614F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8916" name="Footer Placeholder 3">
            <a:extLst>
              <a:ext uri="{FF2B5EF4-FFF2-40B4-BE49-F238E27FC236}">
                <a16:creationId xmlns:a16="http://schemas.microsoft.com/office/drawing/2014/main" id="{9267C6F2-AB8E-2F4F-9A78-2422DCA76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4766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8917" name="Picture 11" descr="Guillaume_de_l'Hôpital.jpg">
            <a:extLst>
              <a:ext uri="{FF2B5EF4-FFF2-40B4-BE49-F238E27FC236}">
                <a16:creationId xmlns:a16="http://schemas.microsoft.com/office/drawing/2014/main" id="{14927EF0-E207-A340-9D04-5CA0CEE68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667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'Hospital_-_Analyse_des_infiniment_petits_pour_l'intelligence_des_lignes_courbes,_1715_-_1425244.jpg">
            <a:extLst>
              <a:ext uri="{FF2B5EF4-FFF2-40B4-BE49-F238E27FC236}">
                <a16:creationId xmlns:a16="http://schemas.microsoft.com/office/drawing/2014/main" id="{ACE43F01-0939-034D-867B-FB4E5BDC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371600"/>
            <a:ext cx="2651125" cy="3783013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</p:spPr>
      </p:pic>
      <p:sp>
        <p:nvSpPr>
          <p:cNvPr id="38919" name="TextBox 13">
            <a:extLst>
              <a:ext uri="{FF2B5EF4-FFF2-40B4-BE49-F238E27FC236}">
                <a16:creationId xmlns:a16="http://schemas.microsoft.com/office/drawing/2014/main" id="{83DFC36C-9087-7145-88B2-456C8ADFC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290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Guillaume  de l’Hôpital</a:t>
            </a:r>
          </a:p>
        </p:txBody>
      </p:sp>
      <p:sp>
        <p:nvSpPr>
          <p:cNvPr id="38920" name="TextBox 14">
            <a:extLst>
              <a:ext uri="{FF2B5EF4-FFF2-40B4-BE49-F238E27FC236}">
                <a16:creationId xmlns:a16="http://schemas.microsoft.com/office/drawing/2014/main" id="{3186DA00-6957-784F-862B-7522CC0E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Francia 1661 - 1704</a:t>
            </a:r>
          </a:p>
        </p:txBody>
      </p:sp>
      <p:sp>
        <p:nvSpPr>
          <p:cNvPr id="38921" name="TextBox 15">
            <a:extLst>
              <a:ext uri="{FF2B5EF4-FFF2-40B4-BE49-F238E27FC236}">
                <a16:creationId xmlns:a16="http://schemas.microsoft.com/office/drawing/2014/main" id="{A92D0988-E603-2C42-93AA-D5B2EA53B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10200"/>
            <a:ext cx="6096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it-IT" altLang="it-IT" sz="3200" b="1">
                <a:latin typeface="Arial Narrow" panose="020B0604020202020204" pitchFamily="34" charset="0"/>
              </a:rPr>
              <a:t>Autore, nel 1796, del primo manuale di calcolo differenziale stampato.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FDCE2971-C063-7347-9D40-16E9A432D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609600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Teorema di de l’</a:t>
            </a:r>
            <a:r>
              <a:rPr lang="it-IT" altLang="it-IT" sz="40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Hôpital</a:t>
            </a:r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o di </a:t>
            </a:r>
            <a:r>
              <a:rPr lang="it-IT" altLang="it-IT" sz="4000" b="1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Bernoulli</a:t>
            </a:r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61253-D95D-FB42-9EC3-76002E19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D5E2ED-C511-534F-8D37-7BC5B8ADD9EA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9940" name="Footer Placeholder 3">
            <a:extLst>
              <a:ext uri="{FF2B5EF4-FFF2-40B4-BE49-F238E27FC236}">
                <a16:creationId xmlns:a16="http://schemas.microsoft.com/office/drawing/2014/main" id="{CEC2F782-B0F4-6045-82E6-1B261F9A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pic>
        <p:nvPicPr>
          <p:cNvPr id="39941" name="Picture 11" descr="Guillaume_de_l'Hôpital.jpg">
            <a:extLst>
              <a:ext uri="{FF2B5EF4-FFF2-40B4-BE49-F238E27FC236}">
                <a16:creationId xmlns:a16="http://schemas.microsoft.com/office/drawing/2014/main" id="{11961C34-07D2-1A4B-BEEC-70FF1E99A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20574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13">
            <a:extLst>
              <a:ext uri="{FF2B5EF4-FFF2-40B4-BE49-F238E27FC236}">
                <a16:creationId xmlns:a16="http://schemas.microsoft.com/office/drawing/2014/main" id="{57683322-6590-2147-B098-5A7926D6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2452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Guillaume  de l’Hôpital</a:t>
            </a:r>
          </a:p>
        </p:txBody>
      </p:sp>
      <p:sp>
        <p:nvSpPr>
          <p:cNvPr id="39943" name="TextBox 14">
            <a:extLst>
              <a:ext uri="{FF2B5EF4-FFF2-40B4-BE49-F238E27FC236}">
                <a16:creationId xmlns:a16="http://schemas.microsoft.com/office/drawing/2014/main" id="{88EAEE4D-0641-E84D-ABCE-45FB97DF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672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Francia 1661 - 1704</a:t>
            </a:r>
          </a:p>
        </p:txBody>
      </p:sp>
      <p:pic>
        <p:nvPicPr>
          <p:cNvPr id="39944" name="Picture 9" descr="Johann_Bernoulli.jpg">
            <a:extLst>
              <a:ext uri="{FF2B5EF4-FFF2-40B4-BE49-F238E27FC236}">
                <a16:creationId xmlns:a16="http://schemas.microsoft.com/office/drawing/2014/main" id="{6D0DA402-034C-D149-8587-897216971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9" r="15527" b="41235"/>
          <a:stretch>
            <a:fillRect/>
          </a:stretch>
        </p:blipFill>
        <p:spPr bwMode="auto">
          <a:xfrm>
            <a:off x="5257800" y="1828800"/>
            <a:ext cx="22256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10">
            <a:extLst>
              <a:ext uri="{FF2B5EF4-FFF2-40B4-BE49-F238E27FC236}">
                <a16:creationId xmlns:a16="http://schemas.microsoft.com/office/drawing/2014/main" id="{0129333C-4B43-FD4C-AAD4-078788121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447800"/>
            <a:ext cx="190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Johann Bernoulli</a:t>
            </a:r>
          </a:p>
        </p:txBody>
      </p:sp>
      <p:sp>
        <p:nvSpPr>
          <p:cNvPr id="39946" name="TextBox 14">
            <a:extLst>
              <a:ext uri="{FF2B5EF4-FFF2-40B4-BE49-F238E27FC236}">
                <a16:creationId xmlns:a16="http://schemas.microsoft.com/office/drawing/2014/main" id="{6EE0524A-48A6-7E4B-8278-5619EA74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2672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Svizzera 1667 - 1748</a:t>
            </a:r>
          </a:p>
        </p:txBody>
      </p:sp>
      <p:sp>
        <p:nvSpPr>
          <p:cNvPr id="39947" name="TextBox 13">
            <a:extLst>
              <a:ext uri="{FF2B5EF4-FFF2-40B4-BE49-F238E27FC236}">
                <a16:creationId xmlns:a16="http://schemas.microsoft.com/office/drawing/2014/main" id="{74926492-4217-F543-AA71-915ABBD4A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Solo nel 1950 la corrispondenza fra i due matematici ha portato a stabilire che il teorema era stato formulato per la prima volta da Bernoulli, maestro di de l’Hôpital.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B1EF5F0B-2483-4A46-B3DC-8075590EC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 esempio per riflettere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DB852-F106-1D46-8409-AE74160A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18D437F-CFD7-E64B-9BBB-B02E7CEE304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DBC445D-1E55-8F49-A433-058BEAE2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17413" name="TextBox 14">
            <a:extLst>
              <a:ext uri="{FF2B5EF4-FFF2-40B4-BE49-F238E27FC236}">
                <a16:creationId xmlns:a16="http://schemas.microsoft.com/office/drawing/2014/main" id="{4BED025B-A151-7344-9699-F0BA488F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 Bold" panose="020B0606020202030204" pitchFamily="34" charset="0"/>
              </a:rPr>
              <a:t>Il limite è una forma indeterminata del tipo 0/0.</a:t>
            </a:r>
          </a:p>
          <a:p>
            <a:pPr eaLnBrk="1" hangingPunct="1"/>
            <a:endParaRPr lang="it-IT" altLang="it-IT" b="1">
              <a:latin typeface="Arial Narrow Bold" panose="020B0606020202030204" pitchFamily="34" charset="0"/>
            </a:endParaRPr>
          </a:p>
        </p:txBody>
      </p:sp>
      <p:sp>
        <p:nvSpPr>
          <p:cNvPr id="17414" name="TextBox 9">
            <a:extLst>
              <a:ext uri="{FF2B5EF4-FFF2-40B4-BE49-F238E27FC236}">
                <a16:creationId xmlns:a16="http://schemas.microsoft.com/office/drawing/2014/main" id="{1E7F8FFE-BEB7-6F4A-B80D-AC0ED6D1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294293"/>
            <a:ext cx="78362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 Bold" panose="020B0606020202030204" pitchFamily="34" charset="0"/>
              </a:rPr>
              <a:t>Per avere un’idea del risultato, utilizzo un software che traccia grafici di funzione.</a:t>
            </a:r>
          </a:p>
        </p:txBody>
      </p:sp>
      <p:pic>
        <p:nvPicPr>
          <p:cNvPr id="17415" name="Picture 9" descr="Schermata 2015-08-30 alle 12.19.41.png">
            <a:extLst>
              <a:ext uri="{FF2B5EF4-FFF2-40B4-BE49-F238E27FC236}">
                <a16:creationId xmlns:a16="http://schemas.microsoft.com/office/drawing/2014/main" id="{4273E9F1-E82C-2D40-A3B5-606ED3FE0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28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Schermata 2015-08-30 alle 12.21.42.png">
            <a:extLst>
              <a:ext uri="{FF2B5EF4-FFF2-40B4-BE49-F238E27FC236}">
                <a16:creationId xmlns:a16="http://schemas.microsoft.com/office/drawing/2014/main" id="{9AA0BF87-8A91-8C4B-8AF1-29216674B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073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975BFF6B-FD60-A249-8818-8D9A68BE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771" y="231807"/>
            <a:ext cx="8458200" cy="609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Grafico tracciato con un software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68778F-9263-3B4B-B7B2-0B97CC02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72A9A5-1490-5F4A-AD15-6AF95F6C663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Footer Placeholder 3">
            <a:extLst>
              <a:ext uri="{FF2B5EF4-FFF2-40B4-BE49-F238E27FC236}">
                <a16:creationId xmlns:a16="http://schemas.microsoft.com/office/drawing/2014/main" id="{19B7446A-98F6-B14F-9358-9AF2856A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967EBD2-002B-4D44-8B71-E5E4E0C71AF8}"/>
              </a:ext>
            </a:extLst>
          </p:cNvPr>
          <p:cNvGrpSpPr/>
          <p:nvPr/>
        </p:nvGrpSpPr>
        <p:grpSpPr>
          <a:xfrm>
            <a:off x="611560" y="1262062"/>
            <a:ext cx="7922840" cy="4999006"/>
            <a:chOff x="611560" y="1262062"/>
            <a:chExt cx="7922840" cy="4999006"/>
          </a:xfrm>
        </p:grpSpPr>
        <p:sp>
          <p:nvSpPr>
            <p:cNvPr id="18437" name="TextBox 14">
              <a:extLst>
                <a:ext uri="{FF2B5EF4-FFF2-40B4-BE49-F238E27FC236}">
                  <a16:creationId xmlns:a16="http://schemas.microsoft.com/office/drawing/2014/main" id="{4959C996-1AC5-7C49-A208-E65FBB625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1985686"/>
              <a:ext cx="41910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 Bold" panose="020B0606020202030204" pitchFamily="34" charset="0"/>
                </a:rPr>
                <a:t>Ecco un arco di grafico della funzione in un intorno di 1.</a:t>
              </a:r>
              <a:endParaRPr lang="it-IT" altLang="it-IT" b="1" dirty="0">
                <a:latin typeface="Arial Narrow Bold" panose="020B0606020202030204" pitchFamily="34" charset="0"/>
              </a:endParaRPr>
            </a:p>
          </p:txBody>
        </p:sp>
        <p:sp>
          <p:nvSpPr>
            <p:cNvPr id="18439" name="TextBox 23">
              <a:extLst>
                <a:ext uri="{FF2B5EF4-FFF2-40B4-BE49-F238E27FC236}">
                  <a16:creationId xmlns:a16="http://schemas.microsoft.com/office/drawing/2014/main" id="{F446D734-B3E7-3341-94A0-4FE76E96B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033" y="4573619"/>
              <a:ext cx="44224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Con l’aiuto del software trovo:</a:t>
              </a:r>
            </a:p>
          </p:txBody>
        </p:sp>
        <p:pic>
          <p:nvPicPr>
            <p:cNvPr id="11" name="Picture 10" descr="Schermata 2015-08-30 alle 12.03.47.png">
              <a:extLst>
                <a:ext uri="{FF2B5EF4-FFF2-40B4-BE49-F238E27FC236}">
                  <a16:creationId xmlns:a16="http://schemas.microsoft.com/office/drawing/2014/main" id="{3F9B75E6-F8AB-5D4B-99F7-E0A13DDA7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5400" y="1262062"/>
              <a:ext cx="3429000" cy="3079750"/>
            </a:xfrm>
            <a:prstGeom prst="rect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18442" name="Picture 13" descr="Schermata 2015-08-30 alle 13.47.55.png">
              <a:extLst>
                <a:ext uri="{FF2B5EF4-FFF2-40B4-BE49-F238E27FC236}">
                  <a16:creationId xmlns:a16="http://schemas.microsoft.com/office/drawing/2014/main" id="{04B9C9F2-8C21-2443-87CD-8DF27203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767" y="5116789"/>
              <a:ext cx="4825441" cy="114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05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A4C8F11F-876A-5841-8117-5E29AA1E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50035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Calcoli con carta e penna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C93ED-A3A4-4E4D-8893-7116190F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168089-DB25-2C47-9CDB-5E2E6580773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Footer Placeholder 3">
            <a:extLst>
              <a:ext uri="{FF2B5EF4-FFF2-40B4-BE49-F238E27FC236}">
                <a16:creationId xmlns:a16="http://schemas.microsoft.com/office/drawing/2014/main" id="{5DD748B2-4C35-8146-8BBA-197AA864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19463" name="TextBox 19">
            <a:extLst>
              <a:ext uri="{FF2B5EF4-FFF2-40B4-BE49-F238E27FC236}">
                <a16:creationId xmlns:a16="http://schemas.microsoft.com/office/drawing/2014/main" id="{10E86C50-0DD8-F54C-BFE1-7A5DD6ED8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5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13B99"/>
                </a:solidFill>
                <a:latin typeface="Arial Narrow" panose="020B0604020202020204" pitchFamily="34" charset="0"/>
              </a:rPr>
              <a:t>Come confrontare le due derivate </a:t>
            </a:r>
            <a:r>
              <a:rPr lang="it-IT" altLang="it-IT" sz="3200" b="1" dirty="0" err="1">
                <a:solidFill>
                  <a:srgbClr val="013B99"/>
                </a:solidFill>
                <a:latin typeface="Arial Narrow" panose="020B0604020202020204" pitchFamily="34" charset="0"/>
              </a:rPr>
              <a:t>f</a:t>
            </a:r>
            <a:r>
              <a:rPr lang="it-IT" altLang="it-IT" sz="3200" b="1" dirty="0">
                <a:solidFill>
                  <a:srgbClr val="013B99"/>
                </a:solidFill>
                <a:latin typeface="Arial Narrow" panose="020B0604020202020204" pitchFamily="34" charset="0"/>
              </a:rPr>
              <a:t>’(x) e g’(x)?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5932FBE-EA93-E04A-BA4F-D923A9AB6689}"/>
              </a:ext>
            </a:extLst>
          </p:cNvPr>
          <p:cNvGrpSpPr/>
          <p:nvPr/>
        </p:nvGrpSpPr>
        <p:grpSpPr>
          <a:xfrm>
            <a:off x="228600" y="1050135"/>
            <a:ext cx="8686800" cy="4489450"/>
            <a:chOff x="228600" y="838200"/>
            <a:chExt cx="8686800" cy="4489450"/>
          </a:xfrm>
        </p:grpSpPr>
        <p:sp>
          <p:nvSpPr>
            <p:cNvPr id="19461" name="TextBox 14">
              <a:extLst>
                <a:ext uri="{FF2B5EF4-FFF2-40B4-BE49-F238E27FC236}">
                  <a16:creationId xmlns:a16="http://schemas.microsoft.com/office/drawing/2014/main" id="{997B738E-083B-3A44-9D56-723CC616B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209800"/>
              <a:ext cx="8610600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5738" indent="-1698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sz="2800" b="1" dirty="0">
                  <a:latin typeface="Arial Narrow Bold" panose="020B0606020202030204" pitchFamily="34" charset="0"/>
                </a:rPr>
                <a:t> Per il limite di una forma indeterminata del tipo 0/0 è decisiva la rapidità di ogni funzione nell’avvicinarsi a zero.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sz="2800" b="1" dirty="0">
                  <a:latin typeface="Arial Narrow Bold" panose="020B0606020202030204" pitchFamily="34" charset="0"/>
                </a:rPr>
                <a:t>La derivata misura la rapidità di variazione di una funzione.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it-IT" altLang="it-IT" sz="2800" b="1" dirty="0">
                  <a:latin typeface="Arial Narrow Bold" panose="020B0606020202030204" pitchFamily="34" charset="0"/>
                </a:rPr>
                <a:t>Calcolo allora le derivate delle due funzioni e le confronto. </a:t>
              </a:r>
              <a:endParaRPr lang="it-IT" altLang="it-IT" b="1" dirty="0">
                <a:latin typeface="Arial Narrow Bold" panose="020B0606020202030204" pitchFamily="34" charset="0"/>
              </a:endParaRPr>
            </a:p>
          </p:txBody>
        </p:sp>
        <p:sp>
          <p:nvSpPr>
            <p:cNvPr id="19462" name="TextBox 9">
              <a:extLst>
                <a:ext uri="{FF2B5EF4-FFF2-40B4-BE49-F238E27FC236}">
                  <a16:creationId xmlns:a16="http://schemas.microsoft.com/office/drawing/2014/main" id="{D00C6FFE-F01B-C547-88F2-858DB9C4D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838200"/>
              <a:ext cx="84582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Valutare un limite con l’aiuto di un software ha i suoi vantaggi, ma non sempre è possibile. </a:t>
              </a:r>
            </a:p>
            <a:p>
              <a:pPr eaLnBrk="1" hangingPunct="1"/>
              <a:r>
                <a:rPr lang="it-IT" altLang="it-IT" sz="2800" b="1" dirty="0">
                  <a:latin typeface="Arial Narrow" panose="020B0604020202020204" pitchFamily="34" charset="0"/>
                </a:rPr>
                <a:t>Ecco allora un percorso verso i calcoli con carta e penna. </a:t>
              </a:r>
              <a:r>
                <a:rPr lang="it-IT" altLang="it-IT" dirty="0">
                  <a:latin typeface="Arial Narrow" panose="020B0604020202020204" pitchFamily="34" charset="0"/>
                </a:rPr>
                <a:t> </a:t>
              </a:r>
            </a:p>
          </p:txBody>
        </p:sp>
        <p:pic>
          <p:nvPicPr>
            <p:cNvPr id="19464" name="Picture 9" descr="Schermata 2015-08-30 alle 12.19.41.png">
              <a:extLst>
                <a:ext uri="{FF2B5EF4-FFF2-40B4-BE49-F238E27FC236}">
                  <a16:creationId xmlns:a16="http://schemas.microsoft.com/office/drawing/2014/main" id="{6F4BDDEB-B589-794C-9AF7-81E0C8849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343400"/>
              <a:ext cx="28130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chermata 2015-08-30 alle 13.52.10.png">
              <a:extLst>
                <a:ext uri="{FF2B5EF4-FFF2-40B4-BE49-F238E27FC236}">
                  <a16:creationId xmlns:a16="http://schemas.microsoft.com/office/drawing/2014/main" id="{4217E052-D742-7047-A11C-DC9B8828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4343400"/>
              <a:ext cx="5638800" cy="984250"/>
            </a:xfrm>
            <a:prstGeom prst="rect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1022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31914885-C37E-7D4E-B2AA-280AA2EC5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68287"/>
            <a:ext cx="84582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L’idea del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A2944C-9875-5645-852A-39DC2DE5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FC21A5-6FB6-9141-B46C-8D7BBFDCBBA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966F7D6B-1190-7648-A9CC-FC6FEC04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50B6BD6-9890-7D4D-9321-0C5D9867CAE4}"/>
              </a:ext>
            </a:extLst>
          </p:cNvPr>
          <p:cNvGrpSpPr/>
          <p:nvPr/>
        </p:nvGrpSpPr>
        <p:grpSpPr>
          <a:xfrm>
            <a:off x="533400" y="1042987"/>
            <a:ext cx="8382000" cy="5397500"/>
            <a:chOff x="228600" y="762000"/>
            <a:chExt cx="8382000" cy="5397500"/>
          </a:xfrm>
        </p:grpSpPr>
        <p:sp>
          <p:nvSpPr>
            <p:cNvPr id="20485" name="TextBox 11">
              <a:extLst>
                <a:ext uri="{FF2B5EF4-FFF2-40B4-BE49-F238E27FC236}">
                  <a16:creationId xmlns:a16="http://schemas.microsoft.com/office/drawing/2014/main" id="{E52FC45F-557D-3E4F-98DB-3F506EF0A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762000"/>
              <a:ext cx="7924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dirty="0">
                  <a:solidFill>
                    <a:srgbClr val="013B99"/>
                  </a:solidFill>
                  <a:latin typeface="Arial Narrow" panose="020B0604020202020204" pitchFamily="34" charset="0"/>
                </a:rPr>
                <a:t>Calcolare il limite del rapporto delle due derivate</a:t>
              </a:r>
            </a:p>
          </p:txBody>
        </p:sp>
        <p:sp>
          <p:nvSpPr>
            <p:cNvPr id="20486" name="TextBox 15">
              <a:extLst>
                <a:ext uri="{FF2B5EF4-FFF2-40B4-BE49-F238E27FC236}">
                  <a16:creationId xmlns:a16="http://schemas.microsoft.com/office/drawing/2014/main" id="{7EA75587-4FC7-8F41-A7C7-369374800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505200"/>
              <a:ext cx="83820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>
                  <a:latin typeface="Arial Narrow" panose="020B0604020202020204" pitchFamily="34" charset="0"/>
                </a:rPr>
                <a:t>È lo stesso risultato del limite iniziale </a:t>
              </a:r>
            </a:p>
          </p:txBody>
        </p:sp>
        <p:sp>
          <p:nvSpPr>
            <p:cNvPr id="20487" name="TextBox 21">
              <a:extLst>
                <a:ext uri="{FF2B5EF4-FFF2-40B4-BE49-F238E27FC236}">
                  <a16:creationId xmlns:a16="http://schemas.microsoft.com/office/drawing/2014/main" id="{ECABD92A-BA34-A848-B5E7-71C56F9D5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181600"/>
              <a:ext cx="7924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>
                  <a:latin typeface="Arial Narrow" panose="020B0604020202020204" pitchFamily="34" charset="0"/>
                </a:rPr>
                <a:t>Risulta dunque</a:t>
              </a:r>
            </a:p>
          </p:txBody>
        </p:sp>
        <p:pic>
          <p:nvPicPr>
            <p:cNvPr id="16" name="Picture 15" descr="Schermata 2015-08-30 alle 13.52.10.png">
              <a:extLst>
                <a:ext uri="{FF2B5EF4-FFF2-40B4-BE49-F238E27FC236}">
                  <a16:creationId xmlns:a16="http://schemas.microsoft.com/office/drawing/2014/main" id="{DD70CBCB-B75A-2A47-A5D2-CCF6EBEA8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371600"/>
              <a:ext cx="5867400" cy="984250"/>
            </a:xfrm>
            <a:prstGeom prst="rect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489" name="Picture 17" descr="Schermata 2015-08-30 alle 16.18.49.png">
              <a:extLst>
                <a:ext uri="{FF2B5EF4-FFF2-40B4-BE49-F238E27FC236}">
                  <a16:creationId xmlns:a16="http://schemas.microsoft.com/office/drawing/2014/main" id="{3F0246CE-D701-C74F-BF04-DB485F6A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105400"/>
              <a:ext cx="3175000" cy="105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9" descr="Schermata 2015-08-30 alle 16.20.26.png">
              <a:extLst>
                <a:ext uri="{FF2B5EF4-FFF2-40B4-BE49-F238E27FC236}">
                  <a16:creationId xmlns:a16="http://schemas.microsoft.com/office/drawing/2014/main" id="{7B477D04-C018-3E46-950A-95E05F995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4038600"/>
              <a:ext cx="617220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A6CD56-C612-434A-B7DB-812AB7A44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267200"/>
              <a:ext cx="609600" cy="609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0492" name="Picture 22" descr="Schermata 2015-08-30 alle 16.20.09.png">
              <a:extLst>
                <a:ext uri="{FF2B5EF4-FFF2-40B4-BE49-F238E27FC236}">
                  <a16:creationId xmlns:a16="http://schemas.microsoft.com/office/drawing/2014/main" id="{5020FB6B-4EFE-4349-8F0A-4ECB26679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514600"/>
              <a:ext cx="5257800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A6AD31-0759-0944-A42A-480D6B079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2590800"/>
              <a:ext cx="533400" cy="762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it-IT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329C99D-8CE4-9A4C-B21D-791264C6B5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6210300" y="3543300"/>
              <a:ext cx="8382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>
            <a:extLst>
              <a:ext uri="{FF2B5EF4-FFF2-40B4-BE49-F238E27FC236}">
                <a16:creationId xmlns:a16="http://schemas.microsoft.com/office/drawing/2014/main" id="{79FB5CD5-A372-3A4E-8F09-9336DFC96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2E6F5-2D6D-574F-BCF8-D0A11C05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18BB53-A2CE-4F4F-B353-169392E82128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Footer Placeholder 3">
            <a:extLst>
              <a:ext uri="{FF2B5EF4-FFF2-40B4-BE49-F238E27FC236}">
                <a16:creationId xmlns:a16="http://schemas.microsoft.com/office/drawing/2014/main" id="{1C5A4D54-936D-274F-B3F6-213E6A90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1509" name="TextBox 11">
            <a:extLst>
              <a:ext uri="{FF2B5EF4-FFF2-40B4-BE49-F238E27FC236}">
                <a16:creationId xmlns:a16="http://schemas.microsoft.com/office/drawing/2014/main" id="{A218E3B3-2E7B-1747-82D1-9CAB84B5A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971691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 Narrow" panose="020B0604020202020204" pitchFamily="34" charset="0"/>
              </a:rPr>
              <a:t>Il teorema stabilisce dunque: il risultato ottenuto nell’esempio vale per tutte le coppie di funzioni che soddisfano opportune ipotesi.</a:t>
            </a:r>
          </a:p>
        </p:txBody>
      </p:sp>
      <p:pic>
        <p:nvPicPr>
          <p:cNvPr id="21510" name="Picture 7" descr="Schermata 2015-08-30 alle 17.01.19.png">
            <a:extLst>
              <a:ext uri="{FF2B5EF4-FFF2-40B4-BE49-F238E27FC236}">
                <a16:creationId xmlns:a16="http://schemas.microsoft.com/office/drawing/2014/main" id="{77740ABC-4D6B-A74B-A73B-3239A11D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772400" cy="4068763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>
            <a:extLst>
              <a:ext uri="{FF2B5EF4-FFF2-40B4-BE49-F238E27FC236}">
                <a16:creationId xmlns:a16="http://schemas.microsoft.com/office/drawing/2014/main" id="{19BF0053-FDC7-7A4F-9C41-FC1E15BE3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Applicare il teorema di de l’</a:t>
            </a:r>
            <a:r>
              <a:rPr lang="it-IT" altLang="it-IT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Hôpital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35EE9-C7D8-064A-A45C-55A28DBD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C224E2-D13D-6A4E-AA3C-0BBEA65E4A24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92D84EE3-2532-F445-8374-4A3BBC26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DB9F33F6-3940-A044-8958-F0343C619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A. Limite di un quoziente di polinomi</a:t>
            </a:r>
          </a:p>
        </p:txBody>
      </p:sp>
      <p:pic>
        <p:nvPicPr>
          <p:cNvPr id="22534" name="Picture 9" descr="Schermata 2015-08-31 alle 16.15.15.png">
            <a:extLst>
              <a:ext uri="{FF2B5EF4-FFF2-40B4-BE49-F238E27FC236}">
                <a16:creationId xmlns:a16="http://schemas.microsoft.com/office/drawing/2014/main" id="{BAD73180-E6A9-864A-9DE7-DF9517538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297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Schermata 2015-08-31 alle 16.22.13.png">
            <a:extLst>
              <a:ext uri="{FF2B5EF4-FFF2-40B4-BE49-F238E27FC236}">
                <a16:creationId xmlns:a16="http://schemas.microsoft.com/office/drawing/2014/main" id="{47DFB5D1-4B1A-6341-9E14-6B01EDC55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867400" cy="4259263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>
            <a:extLst>
              <a:ext uri="{FF2B5EF4-FFF2-40B4-BE49-F238E27FC236}">
                <a16:creationId xmlns:a16="http://schemas.microsoft.com/office/drawing/2014/main" id="{14163E68-813C-AD4C-AD8B-5E939C72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458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Confronto fra due procedimenti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3DC39-93C0-284E-AA7F-161A0BE3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6096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FB696D-1D5B-6E49-A5FB-3F948156360D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4619D409-64E5-6E49-AE3B-5BEB355F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2023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7C073C6D-14E3-EF40-88A1-B821FF80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458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Lo stesso limite può essere calcolato con un procedimento algebrico che non richiede derivate, ma richiede di scomporre in fattori i due polinomi: poiché i due polinomi valgono 0 per x = 2, entrambi sono divisibili per il binomio (x – 2). Perciò risulta: 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91A73A20-6990-9A4B-956E-6F00FA6A7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0934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/>
              <a:t>La scelta del procedimento dipende anche dall’ambiente in cui ciascuno si sente più a suo agio: la scomposizione in fattori dei polinomi o le derivate.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99116CD-38FF-ED4B-A2C6-9C1022F83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7" y="3389313"/>
            <a:ext cx="7861300" cy="16845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20464</TotalTime>
  <Words>773</Words>
  <Application>Microsoft Macintosh PowerPoint</Application>
  <PresentationFormat>Presentazione su schermo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Arial Narrow</vt:lpstr>
      <vt:lpstr>Arial Narrow Bold</vt:lpstr>
      <vt:lpstr>Calibri</vt:lpstr>
      <vt:lpstr>Tema di Office</vt:lpstr>
      <vt:lpstr>Teorema di de l’Hôpital</vt:lpstr>
      <vt:lpstr>Derivate e limiti</vt:lpstr>
      <vt:lpstr>Un esempio per riflettere</vt:lpstr>
      <vt:lpstr>Grafico tracciato con un software</vt:lpstr>
      <vt:lpstr>Calcoli con carta e penna</vt:lpstr>
      <vt:lpstr>L’idea del teorema di de l’Hôpital </vt:lpstr>
      <vt:lpstr>Teorema di de l’Hôpital </vt:lpstr>
      <vt:lpstr>Applicare il teorema di de l’Hôpital </vt:lpstr>
      <vt:lpstr>Confronto fra due procedimenti </vt:lpstr>
      <vt:lpstr>Applicare il teorema di de l’Hôpital </vt:lpstr>
      <vt:lpstr>Il teorema di de l’Hôpital per forme indeterminate del tipo ∞/∞  </vt:lpstr>
      <vt:lpstr>Applicare il teorema di de l’Hôpital </vt:lpstr>
      <vt:lpstr>Confronto fra due procedimenti </vt:lpstr>
      <vt:lpstr>Applicare il teorema di de l’Hôpital </vt:lpstr>
      <vt:lpstr>Attività</vt:lpstr>
      <vt:lpstr>Revisione dell’attività</vt:lpstr>
      <vt:lpstr>Limite 1, I e II quesito</vt:lpstr>
      <vt:lpstr>Limite 4, I e II quesito</vt:lpstr>
      <vt:lpstr>Limite 2, I e II quesito</vt:lpstr>
      <vt:lpstr>Limite 3, I e II quesito</vt:lpstr>
      <vt:lpstr>III quesito, parti a e b</vt:lpstr>
      <vt:lpstr>III quesito, parte c</vt:lpstr>
      <vt:lpstr>IV quesito</vt:lpstr>
      <vt:lpstr>Uno sguardo alla storia</vt:lpstr>
      <vt:lpstr>Teorema di de l’Hôpital o di Bernoulli? 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TEoremi funzioni derivabili</dc:title>
  <dc:subject/>
  <dc:creator>User</dc:creator>
  <cp:keywords/>
  <dc:description/>
  <cp:lastModifiedBy>Microsoft Office User</cp:lastModifiedBy>
  <cp:revision>828</cp:revision>
  <cp:lastPrinted>2015-04-17T17:40:59Z</cp:lastPrinted>
  <dcterms:created xsi:type="dcterms:W3CDTF">2015-09-06T09:09:53Z</dcterms:created>
  <dcterms:modified xsi:type="dcterms:W3CDTF">2023-01-13T15:12:27Z</dcterms:modified>
  <cp:category/>
</cp:coreProperties>
</file>