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93" r:id="rId3"/>
    <p:sldId id="297" r:id="rId4"/>
    <p:sldId id="298" r:id="rId5"/>
    <p:sldId id="303" r:id="rId6"/>
    <p:sldId id="302" r:id="rId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8BA"/>
    <a:srgbClr val="FFFEE8"/>
    <a:srgbClr val="107768"/>
    <a:srgbClr val="0057DD"/>
    <a:srgbClr val="D2F1FF"/>
    <a:srgbClr val="C7E5F3"/>
    <a:srgbClr val="D2E5FF"/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9CCAC-803B-B34B-872F-B8CD6B76B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A6C2-8401-3B42-BFB8-A18623A46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438265-CCAB-7D48-A85C-F4207A4338F0}" type="datetime1">
              <a:rPr lang="it-IT" altLang="it-IT"/>
              <a:pPr/>
              <a:t>22/02/22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1DAC-089F-5E44-A49D-A2BD6BB91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62C38-9D94-7148-8AC0-7C2BEF282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FBF9C6-F069-DA4E-A8D1-6BEEAAE8AEF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13A3B-F2D6-1C42-87CB-0432DA986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24ED2-3636-C144-B0A9-AF1F4418C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1BBA03-56CB-544A-AB94-D3C543C11686}" type="datetime1">
              <a:rPr lang="it-IT" altLang="it-IT"/>
              <a:pPr/>
              <a:t>22/02/22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CED2E6-E3A1-FD42-BD7A-236E9D36D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C82072-AD31-704C-A690-03F4600B9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E888-2AED-7140-B5EA-AFA18EBE2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6134-240F-3C4F-B3C3-63730822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025F6D-106B-594E-88FF-50F5D819783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4BDB0-22EF-AF4B-9734-91D98EE2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7EE4A7-6257-CA4E-897F-63468F7C6274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3C211-61B5-884E-BCC6-F38F14E8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5A43A-339B-FB4B-9DBD-D91E3DB6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3987-41A7-AD47-93C7-49758E0C6C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74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97FBC-BF11-FA4C-BD34-836BBF0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8A602B-63CE-284A-8154-6932A6BD7C9B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4AC2E-D67A-674A-ABF8-ABB08867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372FF-FB69-544D-97D3-2BE9345F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814B-8D9B-E84C-8077-2A2A40CB7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4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9D163-E4F1-2F4E-98A7-3FB5F48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70D90-7625-3C42-AEBD-F3940D89D26D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00BA0-8B37-EA49-9F1F-8D255D69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C3DEF-DA6D-254A-BF92-AA937E23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C99-39A9-F447-ADFC-99A8EE6A21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50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F9FBD-2EF4-6A43-825E-C051C22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8D8FE3-9511-5341-9CCB-3001CDE3A76D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FB250-F901-2B48-9090-055386D6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081E3A-6941-9F4A-B6F1-F0780ABD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4599-339C-CA42-AC2C-99AE650D8A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13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5A031-F17B-0748-A102-80D16270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9B8B40-CE15-104C-B733-429A466D48A5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CF2C2-3FB2-224B-B58C-A455EAE0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3BBA5A-B09F-FB42-BDE2-B92377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A36E-4746-474D-82EF-11E26FE23A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48ED8E5-0B46-4E4A-9D08-E77F3E0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748015-D4F2-1F42-96A0-90063F95DF45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E24EB5-BFEC-8646-AA07-F9FAC445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7B1B412-C1FA-CE46-9730-8DB80043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2D5F-1987-7B47-86C4-251BF86A2E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9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FDC7D2A-17E7-774A-AD06-34D27E5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0170A-8C83-E948-B3CA-E435231770B1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EF2E402-249D-1B48-B204-125D3982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FCA1790-BCEA-2C4E-BA75-7816EFAA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AE31-C503-C844-A484-665CDA076C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894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EB21EFE-AF40-E040-9515-B6D95B5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26CB5B-F924-6647-96B0-5D483D161548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1C635D-1472-0C46-83A6-9F1AFD79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A566A8F-0E0A-EF4C-8BAB-616A5F6A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19A61-C3BF-9940-8C5B-FBA3AE663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82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EE4E73B-89D5-414A-BE42-384152F5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0A30A-EC18-BD46-817D-F06D7D4ED243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75B330-998E-B440-83B8-270693E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038A5D-FBA0-EF4A-B330-66E8AB5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5D2C-5DC4-2E40-A7E7-A89F649658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08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C5A08BC-E3A2-654C-B9F8-A167D53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0E5C1-EB5D-F94B-80B6-27C863736C85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AF076-9F4E-BA4D-84A0-99063079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1E0480-BAB5-4E42-924E-8CE74483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6DBA-8695-254F-AD97-71E2BC3DDF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970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20F9DD0-79A2-4745-B549-3E51F940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2FD88-F14E-6946-A959-CA7BE3B925EE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906A8CE-382C-4544-B015-D06D3445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0EB0F7-6A63-FA42-B856-73528B8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9E41-DA0A-1143-BDAF-60562CADF0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23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A07D7A9E-77E1-4E49-9FAF-5C78613D07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72E54C7-368E-804A-BAF6-84367ED796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1DA0-E81A-D44C-9AB6-A56171D13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8DBFBFD-B8B7-8342-B460-D8321586CFE7}" type="datetime1">
              <a:rPr lang="it-IT" altLang="it-IT" smtClean="0"/>
              <a:t>22/02/22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AA1CF-8295-2F44-BFCF-5D91CC741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AF628C-0A16-504C-B056-DBD215EF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ED79F3-B7B6-BB43-9EBD-6A044E4D64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Funzione derivata</a:t>
            </a:r>
            <a:b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Risposte e commenti all’attività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385" y="260648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1a e 1b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286062-4A8C-374F-BD5F-F7624827C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51" y="1196752"/>
            <a:ext cx="7236296" cy="462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3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172" y="116632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1c, 1d, 1e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E7CA2D-51F3-6A40-9081-A38FD77C0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69478"/>
            <a:ext cx="6048672" cy="57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1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467" y="260648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47D02D-095A-BB4B-A3A7-049361FEF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38031"/>
            <a:ext cx="7930925" cy="47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172" y="13222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sul quesito 2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D7E150-9FFB-504F-9184-6F18C4AF3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24" y="1016879"/>
            <a:ext cx="4271424" cy="56153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F68EE7-6D5B-F642-8727-964DBE60C8BC}"/>
              </a:ext>
            </a:extLst>
          </p:cNvPr>
          <p:cNvSpPr txBox="1"/>
          <p:nvPr/>
        </p:nvSpPr>
        <p:spPr>
          <a:xfrm>
            <a:off x="320211" y="3356992"/>
            <a:ext cx="1368152" cy="1200329"/>
          </a:xfrm>
          <a:prstGeom prst="rect">
            <a:avLst/>
          </a:prstGeom>
          <a:solidFill>
            <a:srgbClr val="FFFEE8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Vuol dire</a:t>
            </a:r>
          </a:p>
          <a:p>
            <a:pPr algn="ct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5F5133-38CF-0F4F-AB58-5E82A847B9E8}"/>
              </a:ext>
            </a:extLst>
          </p:cNvPr>
          <p:cNvSpPr txBox="1"/>
          <p:nvPr/>
        </p:nvSpPr>
        <p:spPr>
          <a:xfrm>
            <a:off x="6171509" y="2202830"/>
            <a:ext cx="2862684" cy="2308324"/>
          </a:xfrm>
          <a:prstGeom prst="rect">
            <a:avLst/>
          </a:prstGeom>
          <a:solidFill>
            <a:srgbClr val="FFFEE8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‘La derivata è y’ = 0’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Vuol dire</a:t>
            </a:r>
          </a:p>
          <a:p>
            <a:pPr algn="ct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derivata rimane y’ = 0</a:t>
            </a:r>
          </a:p>
          <a:p>
            <a:pPr algn="ctr"/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qualunque valore reale di x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52" y="13222"/>
            <a:ext cx="5909828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73219D3-0582-7F48-8212-AA2047B8BC1C}"/>
              </a:ext>
            </a:extLst>
          </p:cNvPr>
          <p:cNvSpPr txBox="1"/>
          <p:nvPr/>
        </p:nvSpPr>
        <p:spPr>
          <a:xfrm>
            <a:off x="7290792" y="2653739"/>
            <a:ext cx="251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O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241BEC3E-0A5F-D94D-8161-C9F07A4DFC43}"/>
              </a:ext>
            </a:extLst>
          </p:cNvPr>
          <p:cNvGrpSpPr/>
          <p:nvPr/>
        </p:nvGrpSpPr>
        <p:grpSpPr>
          <a:xfrm>
            <a:off x="315382" y="962582"/>
            <a:ext cx="8280920" cy="5390999"/>
            <a:chOff x="251520" y="1052736"/>
            <a:chExt cx="8280920" cy="539099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4694398-FA17-8844-82A5-AEB80E178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052736"/>
              <a:ext cx="5544616" cy="4034291"/>
            </a:xfrm>
            <a:prstGeom prst="rect">
              <a:avLst/>
            </a:prstGeom>
          </p:spPr>
        </p:pic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D582E6E5-DBA8-0042-9352-710436EFCA43}"/>
                </a:ext>
              </a:extLst>
            </p:cNvPr>
            <p:cNvGrpSpPr/>
            <p:nvPr/>
          </p:nvGrpSpPr>
          <p:grpSpPr>
            <a:xfrm>
              <a:off x="6300192" y="1052736"/>
              <a:ext cx="2232248" cy="2448272"/>
              <a:chOff x="6300192" y="1052736"/>
              <a:chExt cx="2232248" cy="2448272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DD3A1FC0-0BF3-1B44-A187-4CA8A2830B95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0192" y="1052736"/>
                <a:ext cx="2232248" cy="244827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A54659AC-F742-CC4F-81C5-4DE618B03B3D}"/>
                  </a:ext>
                </a:extLst>
              </p:cNvPr>
              <p:cNvSpPr txBox="1"/>
              <p:nvPr/>
            </p:nvSpPr>
            <p:spPr>
              <a:xfrm>
                <a:off x="7178777" y="2290355"/>
                <a:ext cx="216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dirty="0">
                    <a:latin typeface="Chalkboard" panose="03050602040202020205" pitchFamily="66" charset="77"/>
                  </a:rPr>
                  <a:t>.</a:t>
                </a:r>
              </a:p>
            </p:txBody>
          </p:sp>
        </p:grp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7B1C9723-2DC9-2642-93EB-592BF7F011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36732" y="2725962"/>
              <a:ext cx="450057" cy="1138432"/>
            </a:xfrm>
            <a:prstGeom prst="straightConnector1">
              <a:avLst/>
            </a:prstGeom>
            <a:ln w="25400">
              <a:solidFill>
                <a:srgbClr val="0048B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A66494AD-C85A-1C48-9D6D-D6F8223C0FF8}"/>
                </a:ext>
              </a:extLst>
            </p:cNvPr>
            <p:cNvSpPr txBox="1"/>
            <p:nvPr/>
          </p:nvSpPr>
          <p:spPr>
            <a:xfrm>
              <a:off x="251520" y="5229200"/>
              <a:ext cx="2076462" cy="707886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No perché sarebbe</a:t>
              </a:r>
            </a:p>
            <a:p>
              <a:pPr algn="ctr"/>
              <a:r>
                <a:rPr lang="it-IT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</a:t>
              </a:r>
              <a:r>
                <a:rPr lang="it-IT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(0) = 1</a:t>
              </a: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BD601D10-A694-3445-8240-B6F8EC78E0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3613" y="3789040"/>
              <a:ext cx="423339" cy="143169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29B353DF-73B6-7744-BF76-9C66560973FF}"/>
                </a:ext>
              </a:extLst>
            </p:cNvPr>
            <p:cNvSpPr txBox="1"/>
            <p:nvPr/>
          </p:nvSpPr>
          <p:spPr>
            <a:xfrm>
              <a:off x="3832186" y="5120296"/>
              <a:ext cx="2828046" cy="1323439"/>
            </a:xfrm>
            <a:prstGeom prst="rect">
              <a:avLst/>
            </a:prstGeom>
            <a:solidFill>
              <a:srgbClr val="FFFEE8"/>
            </a:solidFill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No perché una retta ha un’equazione di 1</a:t>
              </a:r>
              <a:r>
                <a:rPr lang="it-IT" sz="2000" b="1" baseline="30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grado. Invece la derivata NON è di 1</a:t>
              </a:r>
              <a:r>
                <a:rPr lang="it-IT" sz="2000" b="1" baseline="30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grado: è</a:t>
              </a:r>
              <a:r>
                <a:rPr lang="it-IT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y’ = 5x</a:t>
              </a:r>
              <a:r>
                <a:rPr lang="it-IT" sz="20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it-IT" sz="20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</a:t>
              </a:r>
            </a:p>
          </p:txBody>
        </p: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F686C18F-A89B-784C-B9FF-3320B793F0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1866" y="4594291"/>
              <a:ext cx="354912" cy="5260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58A6509-4691-8845-8A1B-3ED76E616DB2}"/>
              </a:ext>
            </a:extLst>
          </p:cNvPr>
          <p:cNvSpPr txBox="1"/>
          <p:nvPr/>
        </p:nvSpPr>
        <p:spPr>
          <a:xfrm>
            <a:off x="6214392" y="3686245"/>
            <a:ext cx="2805291" cy="1015663"/>
          </a:xfrm>
          <a:prstGeom prst="rect">
            <a:avLst/>
          </a:prstGeom>
          <a:solidFill>
            <a:srgbClr val="FFFEE8"/>
          </a:solidFill>
          <a:ln w="25400">
            <a:solidFill>
              <a:srgbClr val="0048BA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La tangente in O è l’asse delle x che ha pendenza 0.</a:t>
            </a:r>
          </a:p>
          <a:p>
            <a:pPr algn="ctr"/>
            <a:r>
              <a:rPr lang="it-IT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(0) = 0</a:t>
            </a:r>
          </a:p>
        </p:txBody>
      </p:sp>
    </p:spTree>
    <p:extLst>
      <p:ext uri="{BB962C8B-B14F-4D97-AF65-F5344CB8AC3E}">
        <p14:creationId xmlns:p14="http://schemas.microsoft.com/office/powerpoint/2010/main" val="380024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141</Words>
  <Application>Microsoft Macintosh PowerPoint</Application>
  <PresentationFormat>Presentazione su schermo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Arial Narrow</vt:lpstr>
      <vt:lpstr>Calibri</vt:lpstr>
      <vt:lpstr>Chalkboard</vt:lpstr>
      <vt:lpstr>Times New Roman</vt:lpstr>
      <vt:lpstr>Tema di Office</vt:lpstr>
      <vt:lpstr>Funzione derivata Risposte e commenti all’attività</vt:lpstr>
      <vt:lpstr>Quesiti 1a e 1b</vt:lpstr>
      <vt:lpstr>Quesiti 1c, 1d, 1e</vt:lpstr>
      <vt:lpstr>Quesito 2</vt:lpstr>
      <vt:lpstr>Riflessioni sul quesito 2</vt:lpstr>
      <vt:lpstr>Quesito 3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 della tangente</dc:title>
  <dc:subject/>
  <dc:creator>Enrico Pietropoli</dc:creator>
  <cp:keywords/>
  <dc:description/>
  <cp:lastModifiedBy>Microsoft Office User</cp:lastModifiedBy>
  <cp:revision>216</cp:revision>
  <cp:lastPrinted>2020-04-14T12:01:02Z</cp:lastPrinted>
  <dcterms:created xsi:type="dcterms:W3CDTF">2014-11-06T11:58:51Z</dcterms:created>
  <dcterms:modified xsi:type="dcterms:W3CDTF">2022-02-22T18:12:27Z</dcterms:modified>
  <cp:category/>
</cp:coreProperties>
</file>