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307" r:id="rId3"/>
    <p:sldId id="301" r:id="rId4"/>
    <p:sldId id="300" r:id="rId5"/>
    <p:sldId id="308" r:id="rId6"/>
    <p:sldId id="289" r:id="rId7"/>
    <p:sldId id="305" r:id="rId8"/>
    <p:sldId id="304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/>
    <p:restoredTop sz="94674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842552-E28C-0B49-BBF2-46C454146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AC76D-F296-9D45-B57E-A950B464D4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D09E82-88CA-904F-953D-047ABCCD91C3}" type="datetime1">
              <a:rPr lang="it-IT" altLang="it-IT"/>
              <a:pPr/>
              <a:t>20/02/22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711D8-C65A-AD47-A927-767D7A45C2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388BF-3D9C-EB43-A6C3-5876502A0A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3A32AC-00F8-564D-98DF-C4FD447BE9F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D4FCB5-BB13-8C4C-A212-2123961FD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88B14-0DA1-6F47-AF49-A1E897ADD3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E8587-2DBB-CF49-99F3-CCEE7B5E402C}" type="datetime1">
              <a:rPr lang="it-IT" altLang="it-IT"/>
              <a:pPr/>
              <a:t>20/02/22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2D7234-7417-A242-B389-8DCBF1A46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6827ED-4288-DD45-938A-8F122C9E1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18339-BC1C-AE4C-8ACE-97DEB99FFF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90C60-D63C-BA49-A384-609B7FD98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87CE6B-967A-4342-8922-6DC80A49A14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7501D-9978-7148-9CEC-69C3A35F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87476-BCE8-9345-ABC5-A20AFC47E37D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AA561-FCB9-7643-BCC3-E3DDAAE3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0EFBBE-F76A-1B45-9996-59570191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9C917-0C20-E748-81A3-923B9C02EB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99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AC8F03-5590-BD4B-B04B-58C0D45C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0415E-C765-BA4F-BA7B-E88472704F0E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0FBB79-8C3B-434A-99CC-8A78B7C2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79E69-8CBE-9245-BFF7-315B966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EF4DF-D4E3-6142-ABB3-3FCD52CF0E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45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CF3D66-5003-E043-8A34-9FE9C148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17DA8-C544-3543-BADD-92A3907CBDD6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C61E58-CE2E-2742-9C6D-098A41B7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C90E59-41CC-4843-B10B-D1265861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D1ED6-850E-D44E-8C5B-DAF0C9429BA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56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E5ECA1-29C6-7A41-8946-477DDF62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D1A15-1D0C-6549-86D5-124C93D460C5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08F467-AC88-1A47-AFF8-5557FC06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2469CE-675B-B34F-BB27-020D9947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3B42D-4D67-4D41-9502-56BBB3EA645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4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7171A7-3627-0749-91FE-03D7345E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F6A2F-76F3-E94B-AA7B-AF06F5410FD4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260842-D60C-4B46-950A-F6EF1A6B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81548-2791-8C40-B41B-50052392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1CE0-20AC-2D4E-A78F-3B8B437B24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36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A38D8D3-BA7A-E34F-A06B-20D056F2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4E2306-7D72-0743-A026-BE4345E2472B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3967F7A-C2CE-4D46-9A6E-8ABED0D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83848A-45FF-A843-80BD-6EA94D5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2369-A4C9-0B42-982C-3C064167FCC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026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5A3125BE-D2C8-4D45-A5E0-3E2FBDC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C4D18-0598-AD4C-8795-B09712CC67BE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556F187-66F0-7F47-9CDB-79DD9574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DACB9751-F437-5543-8813-83C7C6C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C866A-01F4-264E-AFB8-0BE466DF3F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16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625D264-5E7E-EC46-B255-571C3289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21EBC-984B-E040-9C0E-27845377FC7D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404515F-27B8-054F-9ABE-51D6C729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0DB93C6-6923-A248-BDEF-8644CC37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2D89-571A-7A4E-B201-0E98B45F65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030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A7E97B63-624D-7349-9413-1BF27471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BE8E0-2249-8F43-8B36-F67EB94ADB3C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924916BA-5837-3A47-8E06-DAA78F60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C4FA089-457A-5040-AA94-0AE118B2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3D65-F47E-364D-8A5D-AF75757FE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39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D8A25D1-0EED-7145-8362-6FB3FD07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DE74C-16D2-3D46-AF89-8914A61639CF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737C508-1B3C-2B43-AA64-438922E4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5B289AE-70D7-044B-B67C-8BDBA3FC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9B7A-9143-BC48-ADF8-C48B585618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273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AB7D8EA-71A5-4F4F-9D2F-84A64A5D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8E25B-D986-7944-B7DD-DB5EDE94DC49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E068BD3-DD73-444A-96FC-8F2C80EC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F04C552-02B4-4740-BFC9-AAFBE6F9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25F23-DBB1-8446-B23D-6A2DE9A8AB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628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D1D33C8B-D1C1-2D4F-8D8B-B9CA1B727C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248B3E7E-4A6A-5445-9C9B-C1D8CBF20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275164-6D5B-BD47-94BB-7127D533A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DCBCB87-6BD8-C24D-856F-04BA703CE0E4}" type="datetime1">
              <a:rPr lang="it-IT" altLang="it-IT" smtClean="0"/>
              <a:t>20/02/22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A27FC0-3D20-5F49-89EA-7EF8D3FD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498580-7D55-7944-8E0E-BDB110183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F306DA-7A06-2C45-8026-7DBA2E53217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>
            <a:extLst>
              <a:ext uri="{FF2B5EF4-FFF2-40B4-BE49-F238E27FC236}">
                <a16:creationId xmlns:a16="http://schemas.microsoft.com/office/drawing/2014/main" id="{134ADCE8-FEC4-0A4C-9116-7679F76E3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16832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ea typeface="ＭＳ Ｐゴシック" panose="020B0600070205080204" pitchFamily="34" charset="-128"/>
              </a:rPr>
              <a:t>Come si riconosce la retta tangente a una curva?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53DEDD-D732-3F40-A03E-DCF60951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AFA955-4333-E341-BE01-721A65C9AE55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28D249BE-CB07-CA45-B855-A042ADB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2020</a:t>
            </a:r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058DD564-30F7-D94A-B6A9-03722E17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717032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</a:rPr>
              <a:t>Uno sguardo alla storia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08141-54FA-874C-BD3A-E15F0A75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6B3E57-7A8E-904C-B153-BF72990CAEA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94FAAE68-5CB5-3140-9AC1-06D6366F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2020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20130D69-80DF-5445-9E24-B9A7C629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3339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 dirty="0"/>
              <a:t>‘Definizione’ di retta tangente 1 </a:t>
            </a: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CB282E37-8727-BC45-AEE6-F8BE12BF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Nell’antica Grecia: Euclide (367 – 283 a.C)</a:t>
            </a:r>
          </a:p>
        </p:txBody>
      </p:sp>
      <p:pic>
        <p:nvPicPr>
          <p:cNvPr id="32774" name="Picture 11" descr="Euklid-von-Alexandria_1.jpg">
            <a:extLst>
              <a:ext uri="{FF2B5EF4-FFF2-40B4-BE49-F238E27FC236}">
                <a16:creationId xmlns:a16="http://schemas.microsoft.com/office/drawing/2014/main" id="{F0C5DC50-9CDF-094C-A5CE-67DB102A6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4955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9634CE-AFAA-0E43-8CB3-347825F4871E}"/>
              </a:ext>
            </a:extLst>
          </p:cNvPr>
          <p:cNvSpPr/>
          <p:nvPr/>
        </p:nvSpPr>
        <p:spPr>
          <a:xfrm>
            <a:off x="304800" y="2590800"/>
            <a:ext cx="5943600" cy="1938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Lucida Calligraphy" panose="03010101010101010101" pitchFamily="66" charset="77"/>
              </a:rPr>
              <a:t>La tangente ad una circonferenza in P è quella, fra le rette passanti per P, che non incontra la circonferenza in un secondo punto oltre a P.</a:t>
            </a:r>
            <a:r>
              <a:rPr lang="it-IT" altLang="it-IT">
                <a:latin typeface="Lucida Calligraphy" panose="03010101010101010101" pitchFamily="66" charset="77"/>
              </a:rPr>
              <a:t> </a:t>
            </a:r>
          </a:p>
        </p:txBody>
      </p:sp>
      <p:pic>
        <p:nvPicPr>
          <p:cNvPr id="32776" name="Picture 13" descr="Schermata 2015-04-19 alle 11.16.55.png">
            <a:extLst>
              <a:ext uri="{FF2B5EF4-FFF2-40B4-BE49-F238E27FC236}">
                <a16:creationId xmlns:a16="http://schemas.microsoft.com/office/drawing/2014/main" id="{89AAB8A6-B609-1C45-AC45-2E2240C56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1752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FC8F5-5940-4D46-8ADE-41FFD82F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B86BE9-2BD8-444A-8C32-E2C9EA326DC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Footer Placeholder 3">
            <a:extLst>
              <a:ext uri="{FF2B5EF4-FFF2-40B4-BE49-F238E27FC236}">
                <a16:creationId xmlns:a16="http://schemas.microsoft.com/office/drawing/2014/main" id="{5335993C-ECEC-E149-B189-34F992C1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2020</a:t>
            </a:r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id="{DD9669B4-C969-254D-AE0A-A0749F395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 dirty="0"/>
              <a:t>‘Definizione’ di retta tangente 1 </a:t>
            </a:r>
          </a:p>
        </p:txBody>
      </p:sp>
      <p:sp>
        <p:nvSpPr>
          <p:cNvPr id="33797" name="TextBox 5">
            <a:extLst>
              <a:ext uri="{FF2B5EF4-FFF2-40B4-BE49-F238E27FC236}">
                <a16:creationId xmlns:a16="http://schemas.microsoft.com/office/drawing/2014/main" id="{F28C35AA-20B5-D941-9114-F1D3004D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La definizione ‘statica’ di Euclide si trova ancora oggi in vari corsi di geometria elementare; ecco un esempio.</a:t>
            </a:r>
          </a:p>
        </p:txBody>
      </p:sp>
      <p:pic>
        <p:nvPicPr>
          <p:cNvPr id="33798" name="Picture 7" descr="Schermata 2015-04-18 alle 19.02.03.png">
            <a:extLst>
              <a:ext uri="{FF2B5EF4-FFF2-40B4-BE49-F238E27FC236}">
                <a16:creationId xmlns:a16="http://schemas.microsoft.com/office/drawing/2014/main" id="{8B889EEC-E7B7-9E43-A9D2-AAC244DAB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894263" cy="35814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TextBox 8">
            <a:extLst>
              <a:ext uri="{FF2B5EF4-FFF2-40B4-BE49-F238E27FC236}">
                <a16:creationId xmlns:a16="http://schemas.microsoft.com/office/drawing/2014/main" id="{0D1CC0BA-4DCE-2A4B-9094-0856A8BDD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3733800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Retta </a:t>
            </a:r>
            <a:r>
              <a:rPr lang="it-IT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  <a:r>
              <a:rPr lang="it-IT" altLang="it-IT" b="1" i="1">
                <a:latin typeface="Arial Narrow" panose="020B0604020202020204" pitchFamily="34" charset="0"/>
              </a:rPr>
              <a:t>esterna</a:t>
            </a:r>
            <a:r>
              <a:rPr lang="it-IT" altLang="it-IT" b="1">
                <a:latin typeface="Arial Narrow" panose="020B0604020202020204" pitchFamily="34" charset="0"/>
              </a:rPr>
              <a:t> 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Non incontra la circonferenza</a:t>
            </a:r>
          </a:p>
        </p:txBody>
      </p:sp>
      <p:sp>
        <p:nvSpPr>
          <p:cNvPr id="33800" name="TextBox 9">
            <a:extLst>
              <a:ext uri="{FF2B5EF4-FFF2-40B4-BE49-F238E27FC236}">
                <a16:creationId xmlns:a16="http://schemas.microsoft.com/office/drawing/2014/main" id="{E6F1E07E-EA0E-A34B-B799-A60260D81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276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     Retta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tangente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</a:p>
          <a:p>
            <a:pPr algn="ctr"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Incontra la circonferenza 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in un solo punto</a:t>
            </a:r>
          </a:p>
        </p:txBody>
      </p:sp>
      <p:sp>
        <p:nvSpPr>
          <p:cNvPr id="33801" name="TextBox 10">
            <a:extLst>
              <a:ext uri="{FF2B5EF4-FFF2-40B4-BE49-F238E27FC236}">
                <a16:creationId xmlns:a16="http://schemas.microsoft.com/office/drawing/2014/main" id="{B768BFD1-14F1-9C48-94A8-44DE856C7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00600"/>
            <a:ext cx="3276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Retta </a:t>
            </a:r>
            <a:r>
              <a:rPr lang="it-IT" altLang="it-IT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b="1" i="1">
                <a:solidFill>
                  <a:srgbClr val="008000"/>
                </a:solidFill>
                <a:latin typeface="Arial Narrow" panose="020B0604020202020204" pitchFamily="34" charset="0"/>
              </a:rPr>
              <a:t>secante</a:t>
            </a:r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 </a:t>
            </a:r>
          </a:p>
          <a:p>
            <a:pPr algn="ctr" eaLnBrk="1" hangingPunct="1"/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Incontra la circonferenza </a:t>
            </a:r>
            <a:r>
              <a:rPr lang="it-IT" altLang="it-IT" b="1" i="1">
                <a:solidFill>
                  <a:srgbClr val="008000"/>
                </a:solidFill>
                <a:latin typeface="Arial Narrow" panose="020B0604020202020204" pitchFamily="34" charset="0"/>
              </a:rPr>
              <a:t>in due punti</a:t>
            </a:r>
            <a:r>
              <a:rPr lang="it-IT" altLang="it-IT" b="1">
                <a:solidFill>
                  <a:srgbClr val="008000"/>
                </a:solidFill>
                <a:latin typeface="Arial Narrow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14102-193A-A74A-BF9B-999114F4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632C62-9DB9-4A4D-A2BD-6F2A9B5978D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Footer Placeholder 3">
            <a:extLst>
              <a:ext uri="{FF2B5EF4-FFF2-40B4-BE49-F238E27FC236}">
                <a16:creationId xmlns:a16="http://schemas.microsoft.com/office/drawing/2014/main" id="{70C0B8AD-E230-9240-9088-40D2C62D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2020</a:t>
            </a:r>
          </a:p>
        </p:txBody>
      </p:sp>
      <p:sp>
        <p:nvSpPr>
          <p:cNvPr id="34820" name="TextBox 4">
            <a:extLst>
              <a:ext uri="{FF2B5EF4-FFF2-40B4-BE49-F238E27FC236}">
                <a16:creationId xmlns:a16="http://schemas.microsoft.com/office/drawing/2014/main" id="{8E4D05BB-AEAE-A547-94C7-873B8905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10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/>
              <a:t>‘Definizione’ di retta tangente 1</a:t>
            </a:r>
            <a:endParaRPr lang="it-IT" altLang="it-IT" sz="4000" b="1">
              <a:solidFill>
                <a:srgbClr val="FF0000"/>
              </a:solidFill>
            </a:endParaRPr>
          </a:p>
        </p:txBody>
      </p:sp>
      <p:sp>
        <p:nvSpPr>
          <p:cNvPr id="34821" name="TextBox 5">
            <a:extLst>
              <a:ext uri="{FF2B5EF4-FFF2-40B4-BE49-F238E27FC236}">
                <a16:creationId xmlns:a16="http://schemas.microsoft.com/office/drawing/2014/main" id="{47056EB6-517B-0542-8B56-81D4185E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La definizione ‘di Euclide’ si fissa nella memoria e porta a riconoscere in tutte le curve la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tangente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 come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‘retta che incontra la curva in un solo punto’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34822" name="TextBox 13">
            <a:extLst>
              <a:ext uri="{FF2B5EF4-FFF2-40B4-BE49-F238E27FC236}">
                <a16:creationId xmlns:a16="http://schemas.microsoft.com/office/drawing/2014/main" id="{8B77931F-A7E0-984F-A3C2-DFBA2248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5000"/>
            <a:ext cx="5410200" cy="5842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La retta </a:t>
            </a:r>
            <a:r>
              <a:rPr lang="it-IT" altLang="it-IT" sz="3200" b="1" i="1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3200" b="1" i="1" baseline="-25000">
                <a:solidFill>
                  <a:srgbClr val="FF0000"/>
                </a:solidFill>
                <a:latin typeface="Arial Narrow" panose="020B0604020202020204" pitchFamily="34" charset="0"/>
              </a:rPr>
              <a:t>1</a:t>
            </a:r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 è secante o tangente?</a:t>
            </a:r>
          </a:p>
        </p:txBody>
      </p:sp>
      <p:pic>
        <p:nvPicPr>
          <p:cNvPr id="34823" name="Picture 17" descr="perplesso1.jpg">
            <a:extLst>
              <a:ext uri="{FF2B5EF4-FFF2-40B4-BE49-F238E27FC236}">
                <a16:creationId xmlns:a16="http://schemas.microsoft.com/office/drawing/2014/main" id="{C4FFBDC7-DB74-EA4B-A7F7-4598E6F8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7589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Schermata 2015-04-19 alle 10.07.41.png">
            <a:extLst>
              <a:ext uri="{FF2B5EF4-FFF2-40B4-BE49-F238E27FC236}">
                <a16:creationId xmlns:a16="http://schemas.microsoft.com/office/drawing/2014/main" id="{B1667EB9-B9CF-AF44-9F16-524F64EE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14600"/>
            <a:ext cx="5319713" cy="304800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71127A-3B9E-2C48-A80A-1B51E236B60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09600" y="4572000"/>
            <a:ext cx="2057400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37BC09-7D48-B64C-A5B4-E54682A0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6C0613-8FAD-B148-9191-111D5AEFB3D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0FD11641-93AB-DD49-BDF8-A9D8F511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3246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2020</a:t>
            </a:r>
          </a:p>
        </p:txBody>
      </p:sp>
      <p:sp>
        <p:nvSpPr>
          <p:cNvPr id="35844" name="TextBox 4">
            <a:extLst>
              <a:ext uri="{FF2B5EF4-FFF2-40B4-BE49-F238E27FC236}">
                <a16:creationId xmlns:a16="http://schemas.microsoft.com/office/drawing/2014/main" id="{34B74029-C6BB-7A47-8917-131C9AA9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/>
              <a:t>‘Definizione’ di retta tangente 2 </a:t>
            </a:r>
          </a:p>
        </p:txBody>
      </p:sp>
      <p:sp>
        <p:nvSpPr>
          <p:cNvPr id="35845" name="TextBox 5">
            <a:extLst>
              <a:ext uri="{FF2B5EF4-FFF2-40B4-BE49-F238E27FC236}">
                <a16:creationId xmlns:a16="http://schemas.microsoft.com/office/drawing/2014/main" id="{B3BC223D-120A-1448-AC64-41A5485B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In Europa nel XVII secolo si sviluppa la geometria analitica </a:t>
            </a:r>
          </a:p>
        </p:txBody>
      </p:sp>
      <p:pic>
        <p:nvPicPr>
          <p:cNvPr id="35846" name="Picture 10" descr="frans-hals-descartes.jpg">
            <a:extLst>
              <a:ext uri="{FF2B5EF4-FFF2-40B4-BE49-F238E27FC236}">
                <a16:creationId xmlns:a16="http://schemas.microsoft.com/office/drawing/2014/main" id="{FDF20C27-F23C-0544-8090-03EEE8E1C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547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20825C-1B15-9845-852D-CC20BC3B8B4E}"/>
              </a:ext>
            </a:extLst>
          </p:cNvPr>
          <p:cNvSpPr txBox="1"/>
          <p:nvPr/>
        </p:nvSpPr>
        <p:spPr>
          <a:xfrm>
            <a:off x="3581400" y="4191000"/>
            <a:ext cx="24384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4A452A"/>
                </a:solidFill>
                <a:latin typeface="Arial Narrow" panose="020B0604020202020204" pitchFamily="34" charset="0"/>
              </a:rPr>
              <a:t>R. Descartes 1596 - 1650 </a:t>
            </a:r>
          </a:p>
        </p:txBody>
      </p:sp>
      <p:sp>
        <p:nvSpPr>
          <p:cNvPr id="35848" name="TextBox 21">
            <a:extLst>
              <a:ext uri="{FF2B5EF4-FFF2-40B4-BE49-F238E27FC236}">
                <a16:creationId xmlns:a16="http://schemas.microsoft.com/office/drawing/2014/main" id="{D94BBB66-38F9-EE44-89F9-CDA5C687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48200"/>
            <a:ext cx="7467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La geometria è legata all’algebra: per determinare la retta tangente a una funzione polinomiale risolvo un’equazione che ha due soluzioni coincidenti.</a:t>
            </a:r>
          </a:p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La retta tangente in P tocca la curva in due punti coincidenti.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28CDF-5B73-7A41-A9FE-03824A2E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673400-4ABB-334E-BDF5-4E96F6AD78A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52FB6F1B-765D-9A4F-ADAF-E2D26736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2020</a:t>
            </a: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D39C29E2-7743-0649-8F14-3560A212B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/>
              <a:t>‘Definizione di retta tangente 2 </a:t>
            </a:r>
          </a:p>
        </p:txBody>
      </p:sp>
      <p:sp>
        <p:nvSpPr>
          <p:cNvPr id="36869" name="TextBox 5">
            <a:extLst>
              <a:ext uri="{FF2B5EF4-FFF2-40B4-BE49-F238E27FC236}">
                <a16:creationId xmlns:a16="http://schemas.microsoft.com/office/drawing/2014/main" id="{52DDF7CA-F163-DE46-8446-DB4048FE6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769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Ecco la definizione ‘dinamica’ che si trova oggi nei corsi di geometria analitica per determinare la tangente ad una conica.</a:t>
            </a:r>
          </a:p>
        </p:txBody>
      </p:sp>
      <p:sp>
        <p:nvSpPr>
          <p:cNvPr id="36870" name="TextBox 9">
            <a:extLst>
              <a:ext uri="{FF2B5EF4-FFF2-40B4-BE49-F238E27FC236}">
                <a16:creationId xmlns:a16="http://schemas.microsoft.com/office/drawing/2014/main" id="{0F025D5F-7DC8-3D4C-91FA-DD9C1F8AB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86000"/>
            <a:ext cx="3733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La retta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tangente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alla parabola</a:t>
            </a:r>
            <a:r>
              <a:rPr lang="it-IT" altLang="it-IT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 se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incontra la curva </a:t>
            </a:r>
            <a:r>
              <a:rPr lang="it-IT" altLang="it-IT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in due punti coincidenti</a:t>
            </a:r>
            <a:endParaRPr lang="it-IT" altLang="it-IT" b="1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F6C1E6-3C13-7B48-A74F-A527E75CA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1580"/>
            <a:ext cx="4775203" cy="3951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4787D-4873-B54D-8655-CD6D5CA6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6DFE52-6A71-8047-85ED-A0624A74846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5AC806DA-300D-CC46-83B8-A767A89E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438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2020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F84E8685-0B18-DD42-9C59-953FE532D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/>
              <a:t>‘Definizione’ di retta tangente 3</a:t>
            </a:r>
          </a:p>
        </p:txBody>
      </p:sp>
      <p:sp>
        <p:nvSpPr>
          <p:cNvPr id="37893" name="TextBox 5">
            <a:extLst>
              <a:ext uri="{FF2B5EF4-FFF2-40B4-BE49-F238E27FC236}">
                <a16:creationId xmlns:a16="http://schemas.microsoft.com/office/drawing/2014/main" id="{F81BA1F4-DC10-684F-8896-F9BB379E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Dalla fine del XVII secolo nasce e si sviluppa il calcolo differenziale</a:t>
            </a:r>
          </a:p>
        </p:txBody>
      </p:sp>
      <p:pic>
        <p:nvPicPr>
          <p:cNvPr id="37894" name="Picture 8" descr="Newton.jpg">
            <a:extLst>
              <a:ext uri="{FF2B5EF4-FFF2-40B4-BE49-F238E27FC236}">
                <a16:creationId xmlns:a16="http://schemas.microsoft.com/office/drawing/2014/main" id="{8278A2EC-4EA5-E649-9363-BCC0613A7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2105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 descr="leibniz.jpg">
            <a:extLst>
              <a:ext uri="{FF2B5EF4-FFF2-40B4-BE49-F238E27FC236}">
                <a16:creationId xmlns:a16="http://schemas.microsoft.com/office/drawing/2014/main" id="{DCA84A5C-A849-4042-A675-A44E0900F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1905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50283F-4591-F94F-9D7C-2982D82C5B01}"/>
              </a:ext>
            </a:extLst>
          </p:cNvPr>
          <p:cNvSpPr txBox="1"/>
          <p:nvPr/>
        </p:nvSpPr>
        <p:spPr>
          <a:xfrm>
            <a:off x="152400" y="2438400"/>
            <a:ext cx="1371600" cy="64611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Newton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1642 - 1727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1D80F-976F-9D4F-84F7-C1C52E3290D6}"/>
              </a:ext>
            </a:extLst>
          </p:cNvPr>
          <p:cNvSpPr txBox="1"/>
          <p:nvPr/>
        </p:nvSpPr>
        <p:spPr>
          <a:xfrm>
            <a:off x="152400" y="4876800"/>
            <a:ext cx="1295400" cy="64611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Leibniz</a:t>
            </a:r>
          </a:p>
          <a:p>
            <a:pPr algn="ctr" eaLnBrk="1" hangingPunct="1"/>
            <a:r>
              <a:rPr lang="it-IT" altLang="it-IT" sz="1800" b="1">
                <a:latin typeface="Arial Narrow" panose="020B0604020202020204" pitchFamily="34" charset="0"/>
              </a:rPr>
              <a:t>1646 - 1716</a:t>
            </a:r>
          </a:p>
        </p:txBody>
      </p:sp>
      <p:sp>
        <p:nvSpPr>
          <p:cNvPr id="37898" name="Rectangle 5">
            <a:extLst>
              <a:ext uri="{FF2B5EF4-FFF2-40B4-BE49-F238E27FC236}">
                <a16:creationId xmlns:a16="http://schemas.microsoft.com/office/drawing/2014/main" id="{EAE80A75-D117-B742-93FA-9553AE2AC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752600"/>
            <a:ext cx="487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42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La retta 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tangente in A a una curva è la posizione limite di una secante 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s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passante per 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A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ed un altro punto </a:t>
            </a:r>
            <a:r>
              <a:rPr lang="it-IT" altLang="it-IT" b="1" i="1">
                <a:solidFill>
                  <a:srgbClr val="FF0000"/>
                </a:solidFill>
                <a:latin typeface="Arial Narrow" panose="020B0604020202020204" pitchFamily="34" charset="0"/>
              </a:rPr>
              <a:t>B</a:t>
            </a:r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 della curva, quando B si avvicina ad A.</a:t>
            </a:r>
          </a:p>
        </p:txBody>
      </p:sp>
      <p:pic>
        <p:nvPicPr>
          <p:cNvPr id="37899" name="Picture 8" descr="Schermata 2014-11-06 alle 12.24.22.png">
            <a:extLst>
              <a:ext uri="{FF2B5EF4-FFF2-40B4-BE49-F238E27FC236}">
                <a16:creationId xmlns:a16="http://schemas.microsoft.com/office/drawing/2014/main" id="{FA1B0AE7-B164-A648-91E9-7C2C4C844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9152"/>
          <a:stretch>
            <a:fillRect/>
          </a:stretch>
        </p:blipFill>
        <p:spPr bwMode="auto">
          <a:xfrm>
            <a:off x="4114800" y="3429000"/>
            <a:ext cx="2895600" cy="20669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6" descr="Schermata 2014-11-06 alle 12.30.42.png">
            <a:extLst>
              <a:ext uri="{FF2B5EF4-FFF2-40B4-BE49-F238E27FC236}">
                <a16:creationId xmlns:a16="http://schemas.microsoft.com/office/drawing/2014/main" id="{E219C3B8-2BE7-2847-A257-0B4AFF228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3008313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7B06D-9E6E-9B44-9F47-AF9E2346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7E2598-837E-CE4E-8B54-3BB9266578F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5" name="Footer Placeholder 3">
            <a:extLst>
              <a:ext uri="{FF2B5EF4-FFF2-40B4-BE49-F238E27FC236}">
                <a16:creationId xmlns:a16="http://schemas.microsoft.com/office/drawing/2014/main" id="{F41D842F-9301-2D48-9C3C-ECDADB1F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2020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6" name="TextBox 4">
            <a:extLst>
              <a:ext uri="{FF2B5EF4-FFF2-40B4-BE49-F238E27FC236}">
                <a16:creationId xmlns:a16="http://schemas.microsoft.com/office/drawing/2014/main" id="{A57D2651-47A3-954C-9583-BE6E5A9A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43" y="180792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4000" b="1" dirty="0"/>
              <a:t>Definizione di retta tangente 3</a:t>
            </a:r>
          </a:p>
        </p:txBody>
      </p:sp>
      <p:sp>
        <p:nvSpPr>
          <p:cNvPr id="38917" name="TextBox 5">
            <a:extLst>
              <a:ext uri="{FF2B5EF4-FFF2-40B4-BE49-F238E27FC236}">
                <a16:creationId xmlns:a16="http://schemas.microsoft.com/office/drawing/2014/main" id="{C6994E7F-7465-D144-A2D8-DB726D8CF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91333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Quest’ultima definizione ‘dinamica’ di tangente si estende alle curve che non sono coniche.</a:t>
            </a:r>
          </a:p>
        </p:txBody>
      </p:sp>
      <p:sp>
        <p:nvSpPr>
          <p:cNvPr id="38918" name="TextBox 8">
            <a:extLst>
              <a:ext uri="{FF2B5EF4-FFF2-40B4-BE49-F238E27FC236}">
                <a16:creationId xmlns:a16="http://schemas.microsoft.com/office/drawing/2014/main" id="{8D1BA1A1-4414-354B-8263-B935CF2B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71" y="5518468"/>
            <a:ext cx="7058744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La retta </a:t>
            </a:r>
            <a:r>
              <a:rPr lang="it-IT" altLang="it-IT" sz="2800" b="1" i="1" dirty="0">
                <a:solidFill>
                  <a:srgbClr val="FF0000"/>
                </a:solidFill>
                <a:latin typeface="Arial Narrow" panose="020B0604020202020204" pitchFamily="34" charset="0"/>
              </a:rPr>
              <a:t>t</a:t>
            </a:r>
            <a:r>
              <a:rPr lang="it-IT" altLang="it-IT" sz="2800" b="1" i="1" baseline="-25000" dirty="0">
                <a:solidFill>
                  <a:srgbClr val="FF0000"/>
                </a:solidFill>
                <a:latin typeface="Arial Narrow" panose="020B0604020202020204" pitchFamily="34" charset="0"/>
              </a:rPr>
              <a:t>1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è secante in C e tangente in B</a:t>
            </a:r>
            <a:r>
              <a:rPr lang="it-IT" altLang="it-IT" sz="2800" b="1" baseline="-25000" dirty="0">
                <a:solidFill>
                  <a:srgbClr val="FF0000"/>
                </a:solidFill>
                <a:latin typeface="Arial Narrow" panose="020B0604020202020204" pitchFamily="34" charset="0"/>
              </a:rPr>
              <a:t>1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, dove vanno a coincidere in questo caso due punti.</a:t>
            </a:r>
          </a:p>
        </p:txBody>
      </p:sp>
      <p:pic>
        <p:nvPicPr>
          <p:cNvPr id="2" name="1c.Der6_video3.mov">
            <a:hlinkClick r:id="" action="ppaction://media"/>
            <a:extLst>
              <a:ext uri="{FF2B5EF4-FFF2-40B4-BE49-F238E27FC236}">
                <a16:creationId xmlns:a16="http://schemas.microsoft.com/office/drawing/2014/main" id="{EEA9DE2D-89AF-1F4B-B114-4EB081E8F2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385" y="1762272"/>
            <a:ext cx="4621505" cy="36109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4A9DD9-F2C9-1C40-A910-B7C529E1AE07}"/>
              </a:ext>
            </a:extLst>
          </p:cNvPr>
          <p:cNvSpPr txBox="1"/>
          <p:nvPr/>
        </p:nvSpPr>
        <p:spPr>
          <a:xfrm>
            <a:off x="604543" y="2924944"/>
            <a:ext cx="10871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416</Words>
  <Application>Microsoft Macintosh PowerPoint</Application>
  <PresentationFormat>Presentazione su schermo (4:3)</PresentationFormat>
  <Paragraphs>51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Narrow</vt:lpstr>
      <vt:lpstr>Calibri</vt:lpstr>
      <vt:lpstr>Lucida Calligraphy</vt:lpstr>
      <vt:lpstr>Times New Roman</vt:lpstr>
      <vt:lpstr>Tema di Office</vt:lpstr>
      <vt:lpstr>Come si riconosce la retta tangente a una curva?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Determinazione dell’equazione  della tangente a una curva  in un suo punto</dc:title>
  <dc:subject/>
  <dc:creator>User</dc:creator>
  <cp:keywords/>
  <dc:description/>
  <cp:lastModifiedBy>Microsoft Office User</cp:lastModifiedBy>
  <cp:revision>274</cp:revision>
  <cp:lastPrinted>2015-04-17T17:40:59Z</cp:lastPrinted>
  <dcterms:created xsi:type="dcterms:W3CDTF">2015-04-22T15:22:44Z</dcterms:created>
  <dcterms:modified xsi:type="dcterms:W3CDTF">2022-02-20T16:53:08Z</dcterms:modified>
  <cp:category/>
</cp:coreProperties>
</file>