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0" r:id="rId3"/>
    <p:sldId id="364" r:id="rId4"/>
    <p:sldId id="361" r:id="rId5"/>
    <p:sldId id="362" r:id="rId6"/>
    <p:sldId id="365" r:id="rId7"/>
    <p:sldId id="368" r:id="rId8"/>
    <p:sldId id="366" r:id="rId9"/>
    <p:sldId id="367" r:id="rId10"/>
    <p:sldId id="369" r:id="rId11"/>
    <p:sldId id="375" r:id="rId12"/>
    <p:sldId id="370" r:id="rId13"/>
    <p:sldId id="371" r:id="rId14"/>
    <p:sldId id="372" r:id="rId15"/>
    <p:sldId id="373" r:id="rId16"/>
    <p:sldId id="374" r:id="rId1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0"/>
  </p:normalViewPr>
  <p:slideViewPr>
    <p:cSldViewPr>
      <p:cViewPr varScale="1">
        <p:scale>
          <a:sx n="119" d="100"/>
          <a:sy n="11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85C118-167C-CA44-BD81-42A849702A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D79CA-C3AF-384B-8D67-DB49D1B05A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84844F-2C1A-FA4F-B4FF-CF1745146639}" type="datetime1">
              <a:rPr lang="it-IT" altLang="it-IT"/>
              <a:pPr>
                <a:defRPr/>
              </a:pPr>
              <a:t>09/02/23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DA8D4-2139-E641-A7A9-39FC14CD81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0E2D-23A0-334E-A9C0-AEF12C5F1A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FBF359-6CE3-9543-B733-3DF09DE917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74B46BE-972B-6A4D-8128-8F36E4F139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DDC0117-243E-524C-BFA3-38B207D71E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00DA9A2-43F5-F44A-98D7-352802636F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FD1B3FFE-09EC-4144-A6B1-F266523D2F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055B1E5-52BA-564A-A1F2-17976D890A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20914FBB-DDC0-1742-8D22-B025436DE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B3B833-671B-1946-8917-EA65853EFF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106418-A25F-7D47-BF73-04CD5E5E3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C260D-798C-B142-80A0-4BFC686EA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FA8333-5E6E-E443-8851-8AFA79D1D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BED0F-C66C-8A4A-AE68-E9AB0021BE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392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BC3878-3691-3340-9CB6-12EC06EB3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E0FB85-5CA4-FC42-8AFA-3AE0E242A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E9A85A-BED9-CD4D-8BF8-0885C886BA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1ACC-70CF-5746-857E-796BD67C3F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397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90700-EF13-BE42-8792-9A86C3A45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8A36A1-72D4-2344-A237-5155F3F9C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60B3FD-5310-FE4F-BDE0-52CA08384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AC37-6AB2-9D42-822C-4BEB93CFE2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5247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C9F12-F801-EF4D-8D8B-9FB65BC3E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9C9CB-51BE-4642-A739-7B0B493D4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E1F1FC-FB6A-B549-9EBD-B8C88CCD7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A2431-6B07-2D40-9543-D1FFE618FC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969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98918B-941F-2F43-B866-27EF56FC5E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41485E-99DD-D04E-8012-D9F2F08B4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C3D85D-A683-7B44-9C79-3E4E18709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78051-60AC-E445-A079-20EB115C2E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94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DD5A0F-F586-DB44-A17F-5ED91FF52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88D7EB-D159-EA46-BBA2-72F5961900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1774B6-CC43-B849-8A6B-DB804BD5B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6C66B-C26B-3840-9199-ACE88E3DDB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521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9FCB85-7F96-4C40-A29E-A5E2B04DF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9E5A1-E7E0-2244-9506-6D728B79F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3CCF8F-5793-C14F-B522-0440DBDDC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642EE-A24D-C748-93BD-C25D72F48B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960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41FB4D-11AB-E642-B6B0-A9A97C123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38F607-018B-A544-963F-EB95A5FADF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D10C32-F8E8-F245-B60B-CB1C51E01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AB54-9DB2-A747-B114-C88F9335FF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337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BCFFAE-C645-D042-BD43-D00344239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933398-A074-2E4D-9A4B-B1AC1E206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6008C2-3B3B-144C-9744-24D02A32B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28B5-DA32-7D4C-97FD-6415A70246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37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D83940-BA71-444F-9754-866602FB8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8BA055-D694-6C42-8E0C-9C48E3939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CFE6E0-E544-F84C-807E-AC7AD6132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F73D2-1DE6-9442-8420-99F7F103D1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479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AEFC8-F8A9-E34A-929B-54E5CDE44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653B6-A544-034B-A7C6-7040731C6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E4859-7318-0640-98EE-194785769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3768-8437-6C44-A35F-F5290E3532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073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CD4AE-A54F-EE41-B726-7C97720C62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A4C80C-4C58-174E-936C-A720F585D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4EF27-4CA5-7649-B91B-C179C97D3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C53B-467C-B647-97E6-2AE2B30B74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098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42B727-F60D-934C-A8BF-6B96A7D6C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2C68-42D6-CA49-9797-DF230C723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F20D67-8AC1-EB4C-91D8-18D3637C70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7B1E9F-EE2A-0B4D-81E7-51664F898A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2023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2E6F68-E683-EA42-B225-46D2DC9CC5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EF6AF6F-ADCB-F44D-945B-7D17DE8C5A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F0B4C436-069A-E248-AF36-21FB77B0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59EED2-5379-9F46-90BB-1EAE0991212A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16386" name="Footer Placeholder 5">
            <a:extLst>
              <a:ext uri="{FF2B5EF4-FFF2-40B4-BE49-F238E27FC236}">
                <a16:creationId xmlns:a16="http://schemas.microsoft.com/office/drawing/2014/main" id="{E0A1476B-EFB3-D243-AC9C-5E6EB14F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16387" name="Title 5">
            <a:extLst>
              <a:ext uri="{FF2B5EF4-FFF2-40B4-BE49-F238E27FC236}">
                <a16:creationId xmlns:a16="http://schemas.microsoft.com/office/drawing/2014/main" id="{0EC7989D-5EBF-C441-9A21-F44301F8BD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828800"/>
            <a:ext cx="8686800" cy="1470025"/>
          </a:xfrm>
        </p:spPr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</a:rPr>
              <a:t>Classificare funzioni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>
            <a:extLst>
              <a:ext uri="{FF2B5EF4-FFF2-40B4-BE49-F238E27FC236}">
                <a16:creationId xmlns:a16="http://schemas.microsoft.com/office/drawing/2014/main" id="{C0000488-83D8-C94E-A369-35D4DA85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0B1512-C861-A742-B2D0-17E1C748C4E9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34818" name="Footer Placeholder 5">
            <a:extLst>
              <a:ext uri="{FF2B5EF4-FFF2-40B4-BE49-F238E27FC236}">
                <a16:creationId xmlns:a16="http://schemas.microsoft.com/office/drawing/2014/main" id="{ABC8DC3B-AA13-9B48-9216-757579BB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34819" name="Title 5">
            <a:extLst>
              <a:ext uri="{FF2B5EF4-FFF2-40B4-BE49-F238E27FC236}">
                <a16:creationId xmlns:a16="http://schemas.microsoft.com/office/drawing/2014/main" id="{D94DB693-E12D-5B4B-8515-DB63AF01B6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868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Classificare curve e funzioni algebriche</a:t>
            </a:r>
          </a:p>
        </p:txBody>
      </p:sp>
      <p:pic>
        <p:nvPicPr>
          <p:cNvPr id="34820" name="Picture 19" descr="Schermata 2016-04-07 alle 11.17.16.png">
            <a:extLst>
              <a:ext uri="{FF2B5EF4-FFF2-40B4-BE49-F238E27FC236}">
                <a16:creationId xmlns:a16="http://schemas.microsoft.com/office/drawing/2014/main" id="{1210D1F7-242B-7B44-A2E9-8C5BFEED3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207375" cy="4724400"/>
          </a:xfrm>
          <a:prstGeom prst="rect">
            <a:avLst/>
          </a:prstGeom>
          <a:noFill/>
          <a:ln w="381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>
            <a:extLst>
              <a:ext uri="{FF2B5EF4-FFF2-40B4-BE49-F238E27FC236}">
                <a16:creationId xmlns:a16="http://schemas.microsoft.com/office/drawing/2014/main" id="{45D3FC24-2891-2747-BDD0-CF2C0104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BA031E-B155-0E46-8A19-00E49C99B651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35842" name="Footer Placeholder 5">
            <a:extLst>
              <a:ext uri="{FF2B5EF4-FFF2-40B4-BE49-F238E27FC236}">
                <a16:creationId xmlns:a16="http://schemas.microsoft.com/office/drawing/2014/main" id="{37FA75B2-F7DD-6B4D-99B4-2EA8F493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35843" name="Title 5">
            <a:extLst>
              <a:ext uri="{FF2B5EF4-FFF2-40B4-BE49-F238E27FC236}">
                <a16:creationId xmlns:a16="http://schemas.microsoft.com/office/drawing/2014/main" id="{E1D6D967-6FAF-0447-AD9E-804C89436F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868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Grado di una funzione</a:t>
            </a:r>
          </a:p>
        </p:txBody>
      </p:sp>
      <p:sp>
        <p:nvSpPr>
          <p:cNvPr id="35844" name="TextBox 6">
            <a:extLst>
              <a:ext uri="{FF2B5EF4-FFF2-40B4-BE49-F238E27FC236}">
                <a16:creationId xmlns:a16="http://schemas.microsoft.com/office/drawing/2014/main" id="{CB623850-AF17-6841-90FD-DBFE7387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85800"/>
            <a:ext cx="7543800" cy="1816100"/>
          </a:xfrm>
          <a:prstGeom prst="rect">
            <a:avLst/>
          </a:prstGeom>
          <a:solidFill>
            <a:srgbClr val="EFEEE5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È importante ricordare che posso valutare il grado solo di un polinomio. Perciò, </a:t>
            </a:r>
            <a:r>
              <a:rPr lang="it-IT" altLang="it-IT" sz="2800" b="1" dirty="0">
                <a:solidFill>
                  <a:srgbClr val="0057DD"/>
                </a:solidFill>
                <a:latin typeface="Arial Narrow" panose="020B0604020202020204" pitchFamily="34" charset="0"/>
              </a:rPr>
              <a:t>posso determinare il grado di una funzione algebrica solo se la scrivo sotto forma di un polinomio uguagliato a 0</a:t>
            </a:r>
            <a:r>
              <a:rPr lang="it-IT" altLang="it-IT" sz="2800" b="1" dirty="0">
                <a:latin typeface="Arial Narrow" panose="020B0604020202020204" pitchFamily="34" charset="0"/>
              </a:rPr>
              <a:t>.  </a:t>
            </a:r>
          </a:p>
        </p:txBody>
      </p:sp>
      <p:sp>
        <p:nvSpPr>
          <p:cNvPr id="35845" name="TextBox 8">
            <a:extLst>
              <a:ext uri="{FF2B5EF4-FFF2-40B4-BE49-F238E27FC236}">
                <a16:creationId xmlns:a16="http://schemas.microsoft.com/office/drawing/2014/main" id="{72291657-36F4-564B-AD6E-AECCDB31C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146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</a:rPr>
              <a:t>ESEMPI</a:t>
            </a:r>
          </a:p>
        </p:txBody>
      </p:sp>
      <p:pic>
        <p:nvPicPr>
          <p:cNvPr id="35846" name="Picture 9" descr="Schermata 2016-04-08 alle 16.51.06.png">
            <a:extLst>
              <a:ext uri="{FF2B5EF4-FFF2-40B4-BE49-F238E27FC236}">
                <a16:creationId xmlns:a16="http://schemas.microsoft.com/office/drawing/2014/main" id="{239FDFA5-5418-5A43-AC3F-961422644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6477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>
            <a:extLst>
              <a:ext uri="{FF2B5EF4-FFF2-40B4-BE49-F238E27FC236}">
                <a16:creationId xmlns:a16="http://schemas.microsoft.com/office/drawing/2014/main" id="{B98353F4-3416-654C-9034-8CFC6414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4E6552-C9F5-A242-98EB-1FB82B99E09E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36866" name="Footer Placeholder 5">
            <a:extLst>
              <a:ext uri="{FF2B5EF4-FFF2-40B4-BE49-F238E27FC236}">
                <a16:creationId xmlns:a16="http://schemas.microsoft.com/office/drawing/2014/main" id="{70FEBA86-0647-5C47-AAFA-FAE2C6EC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36867" name="Title 5">
            <a:extLst>
              <a:ext uri="{FF2B5EF4-FFF2-40B4-BE49-F238E27FC236}">
                <a16:creationId xmlns:a16="http://schemas.microsoft.com/office/drawing/2014/main" id="{1A2799F9-9C3C-F24D-B408-86694C9B32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868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Funzioni algebriche o trascendenti</a:t>
            </a:r>
          </a:p>
        </p:txBody>
      </p:sp>
      <p:sp>
        <p:nvSpPr>
          <p:cNvPr id="36868" name="TextBox 5">
            <a:extLst>
              <a:ext uri="{FF2B5EF4-FFF2-40B4-BE49-F238E27FC236}">
                <a16:creationId xmlns:a16="http://schemas.microsoft.com/office/drawing/2014/main" id="{89296731-6C9F-D84B-B211-E669B6845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Osservo la scrittura delle funzioni algebriche</a:t>
            </a:r>
          </a:p>
        </p:txBody>
      </p:sp>
      <p:pic>
        <p:nvPicPr>
          <p:cNvPr id="36869" name="Picture 7" descr="Funz_ageb.jpg">
            <a:extLst>
              <a:ext uri="{FF2B5EF4-FFF2-40B4-BE49-F238E27FC236}">
                <a16:creationId xmlns:a16="http://schemas.microsoft.com/office/drawing/2014/main" id="{C0CF0A79-DAB8-BC45-8B82-B48446DE0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78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8">
            <a:extLst>
              <a:ext uri="{FF2B5EF4-FFF2-40B4-BE49-F238E27FC236}">
                <a16:creationId xmlns:a16="http://schemas.microsoft.com/office/drawing/2014/main" id="{5E6CEDF4-EDE9-4143-A139-A1326E50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7924800" cy="193833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</a:rPr>
              <a:t>In tutte le funzioni </a:t>
            </a:r>
            <a:r>
              <a:rPr lang="it-IT" altLang="it-IT" sz="2400" b="1" i="1">
                <a:solidFill>
                  <a:srgbClr val="0000FF"/>
                </a:solidFill>
              </a:rPr>
              <a:t>algebriche</a:t>
            </a:r>
            <a:r>
              <a:rPr lang="it-IT" altLang="it-IT" sz="2400" b="1">
                <a:solidFill>
                  <a:srgbClr val="0000FF"/>
                </a:solidFill>
              </a:rPr>
              <a:t> trovo lo stesso procedimento per ottenere y a partire da 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Opero su </a:t>
            </a:r>
            <a:r>
              <a:rPr lang="it-IT" altLang="it-IT" sz="2400" b="1" i="1"/>
              <a:t>x</a:t>
            </a:r>
            <a:r>
              <a:rPr lang="it-IT" altLang="it-IT" sz="2400" b="1"/>
              <a:t> solo con le </a:t>
            </a:r>
            <a:r>
              <a:rPr lang="it-IT" altLang="it-IT" sz="2400" b="1" i="1"/>
              <a:t>operazioni algebriche </a:t>
            </a:r>
            <a:r>
              <a:rPr lang="it-IT" altLang="it-IT" sz="2400" b="1"/>
              <a:t>e cioè: addizione e sottrazione, moltiplicazione e divisione, elevazione a potenza ed estrazione di radice</a:t>
            </a:r>
          </a:p>
        </p:txBody>
      </p:sp>
      <p:sp>
        <p:nvSpPr>
          <p:cNvPr id="36871" name="TextBox 10">
            <a:extLst>
              <a:ext uri="{FF2B5EF4-FFF2-40B4-BE49-F238E27FC236}">
                <a16:creationId xmlns:a16="http://schemas.microsoft.com/office/drawing/2014/main" id="{69E9A41B-BCEF-3F47-8022-10A07B847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0"/>
            <a:ext cx="8153400" cy="1570038"/>
          </a:xfrm>
          <a:prstGeom prst="rect">
            <a:avLst/>
          </a:prstGeom>
          <a:solidFill>
            <a:srgbClr val="EFEFDE"/>
          </a:solidFill>
          <a:ln w="254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</a:rPr>
              <a:t>Funzione </a:t>
            </a:r>
            <a:r>
              <a:rPr lang="it-IT" altLang="it-IT" sz="2400" b="1" i="1">
                <a:solidFill>
                  <a:srgbClr val="0000FF"/>
                </a:solidFill>
              </a:rPr>
              <a:t>trascendente</a:t>
            </a:r>
            <a:r>
              <a:rPr lang="it-IT" altLang="it-IT" sz="2400" b="1">
                <a:solidFill>
                  <a:srgbClr val="0000FF"/>
                </a:solidFill>
              </a:rPr>
              <a:t> è una funzione NON algebrica: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per ottenere y opero su x con un procedimento che ‘trascende’ (cioè va oltre) le operazioni algebriche.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8000"/>
                </a:solidFill>
              </a:rPr>
              <a:t>Curva </a:t>
            </a:r>
            <a:r>
              <a:rPr lang="it-IT" altLang="it-IT" sz="2400" b="1" i="1">
                <a:solidFill>
                  <a:srgbClr val="008000"/>
                </a:solidFill>
              </a:rPr>
              <a:t>trascendente</a:t>
            </a:r>
            <a:r>
              <a:rPr lang="it-IT" altLang="it-IT" sz="2400" b="1">
                <a:solidFill>
                  <a:srgbClr val="008000"/>
                </a:solidFill>
              </a:rPr>
              <a:t> è una curva NON algebrica.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>
            <a:extLst>
              <a:ext uri="{FF2B5EF4-FFF2-40B4-BE49-F238E27FC236}">
                <a16:creationId xmlns:a16="http://schemas.microsoft.com/office/drawing/2014/main" id="{84D8464C-7012-8A43-8DC5-5CC3E26F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CE8CF6-BAC9-FB45-B78E-7E79C3F71FF5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37890" name="Footer Placeholder 5">
            <a:extLst>
              <a:ext uri="{FF2B5EF4-FFF2-40B4-BE49-F238E27FC236}">
                <a16:creationId xmlns:a16="http://schemas.microsoft.com/office/drawing/2014/main" id="{C983F746-8015-6245-A526-94E72E4D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37891" name="Title 5">
            <a:extLst>
              <a:ext uri="{FF2B5EF4-FFF2-40B4-BE49-F238E27FC236}">
                <a16:creationId xmlns:a16="http://schemas.microsoft.com/office/drawing/2014/main" id="{4B68DBEB-BF35-6A47-BBCC-BD83AFAA5A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868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Funzioni trascendenti elementari</a:t>
            </a:r>
          </a:p>
        </p:txBody>
      </p:sp>
      <p:pic>
        <p:nvPicPr>
          <p:cNvPr id="10" name="Picture 9" descr="Schermata 2016-03-27 alle 09.57.00.png">
            <a:extLst>
              <a:ext uri="{FF2B5EF4-FFF2-40B4-BE49-F238E27FC236}">
                <a16:creationId xmlns:a16="http://schemas.microsoft.com/office/drawing/2014/main" id="{2C9FEA8C-A33D-4242-B3C4-90481665D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4214813" cy="1790700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7893" name="TextBox 12">
            <a:extLst>
              <a:ext uri="{FF2B5EF4-FFF2-40B4-BE49-F238E27FC236}">
                <a16:creationId xmlns:a16="http://schemas.microsoft.com/office/drawing/2014/main" id="{41268FC6-3112-C141-9E47-1BE7B58E3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79248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E tutte le funzioni che si ottengono da queste con le operazioni algebriche o la composizione di funzioni</a:t>
            </a:r>
          </a:p>
        </p:txBody>
      </p:sp>
      <p:sp>
        <p:nvSpPr>
          <p:cNvPr id="37894" name="TextBox 13">
            <a:extLst>
              <a:ext uri="{FF2B5EF4-FFF2-40B4-BE49-F238E27FC236}">
                <a16:creationId xmlns:a16="http://schemas.microsoft.com/office/drawing/2014/main" id="{D1F41ADD-AF35-4C4C-B183-A909569D8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146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  <a:latin typeface="Arial Narrow" panose="020B0604020202020204" pitchFamily="34" charset="0"/>
              </a:rPr>
              <a:t>E la sua inversa</a:t>
            </a:r>
          </a:p>
        </p:txBody>
      </p:sp>
      <p:sp>
        <p:nvSpPr>
          <p:cNvPr id="37895" name="TextBox 14">
            <a:extLst>
              <a:ext uri="{FF2B5EF4-FFF2-40B4-BE49-F238E27FC236}">
                <a16:creationId xmlns:a16="http://schemas.microsoft.com/office/drawing/2014/main" id="{65F0C91B-0A49-774F-B605-AF93EF519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  <a:latin typeface="Arial Narrow" panose="020B0604020202020204" pitchFamily="34" charset="0"/>
              </a:rPr>
              <a:t>E la sua inversa</a:t>
            </a:r>
          </a:p>
        </p:txBody>
      </p:sp>
      <p:pic>
        <p:nvPicPr>
          <p:cNvPr id="37896" name="Picture 16" descr="Schermata 2016-04-07 alle 12.23.41.png">
            <a:extLst>
              <a:ext uri="{FF2B5EF4-FFF2-40B4-BE49-F238E27FC236}">
                <a16:creationId xmlns:a16="http://schemas.microsoft.com/office/drawing/2014/main" id="{9BAFD949-840F-FB4C-925A-1B4EAF779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2427288" cy="20907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17" descr="Schermata 2016-04-07 alle 12.26.56.png">
            <a:extLst>
              <a:ext uri="{FF2B5EF4-FFF2-40B4-BE49-F238E27FC236}">
                <a16:creationId xmlns:a16="http://schemas.microsoft.com/office/drawing/2014/main" id="{942085AD-AFC1-E743-BFBA-7797E3134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338388" cy="15954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8" descr="Schermata 2016-04-07 alle 12.31.16.png">
            <a:extLst>
              <a:ext uri="{FF2B5EF4-FFF2-40B4-BE49-F238E27FC236}">
                <a16:creationId xmlns:a16="http://schemas.microsoft.com/office/drawing/2014/main" id="{18D3E271-8BAF-E744-9526-1EA90E2DE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2468563" cy="2286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>
            <a:extLst>
              <a:ext uri="{FF2B5EF4-FFF2-40B4-BE49-F238E27FC236}">
                <a16:creationId xmlns:a16="http://schemas.microsoft.com/office/drawing/2014/main" id="{4CC527F1-8A54-534E-B07F-2E2B6243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22E1AE-FF9A-1B4F-A9C3-0D3683764851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38914" name="Footer Placeholder 5">
            <a:extLst>
              <a:ext uri="{FF2B5EF4-FFF2-40B4-BE49-F238E27FC236}">
                <a16:creationId xmlns:a16="http://schemas.microsoft.com/office/drawing/2014/main" id="{C2DF6BC4-CC1B-BE45-9F6D-DC1CE73D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38915" name="Title 5">
            <a:extLst>
              <a:ext uri="{FF2B5EF4-FFF2-40B4-BE49-F238E27FC236}">
                <a16:creationId xmlns:a16="http://schemas.microsoft.com/office/drawing/2014/main" id="{C983A13B-0DD6-4E4C-B3B4-4F80832A5D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868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Uno sguardo alla storia: curve ‘famose’</a:t>
            </a:r>
          </a:p>
        </p:txBody>
      </p:sp>
      <p:sp>
        <p:nvSpPr>
          <p:cNvPr id="38917" name="TextBox 15">
            <a:extLst>
              <a:ext uri="{FF2B5EF4-FFF2-40B4-BE49-F238E27FC236}">
                <a16:creationId xmlns:a16="http://schemas.microsoft.com/office/drawing/2014/main" id="{5B3F69B4-46ED-DE4A-96DE-F7E1A54CE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57600"/>
            <a:ext cx="464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  <a:latin typeface="Arial Narrow Bold" panose="020B0606020202030204" pitchFamily="34" charset="0"/>
              </a:rPr>
              <a:t>La cissoide di Diocle (2° secolo a. C.)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BE8783C-B525-6747-BF0C-C05E62021F1C}"/>
              </a:ext>
            </a:extLst>
          </p:cNvPr>
          <p:cNvGrpSpPr/>
          <p:nvPr/>
        </p:nvGrpSpPr>
        <p:grpSpPr>
          <a:xfrm>
            <a:off x="228600" y="985986"/>
            <a:ext cx="8763000" cy="5467350"/>
            <a:chOff x="228600" y="914400"/>
            <a:chExt cx="8763000" cy="5467350"/>
          </a:xfrm>
        </p:grpSpPr>
        <p:sp>
          <p:nvSpPr>
            <p:cNvPr id="38916" name="TextBox 11">
              <a:extLst>
                <a:ext uri="{FF2B5EF4-FFF2-40B4-BE49-F238E27FC236}">
                  <a16:creationId xmlns:a16="http://schemas.microsoft.com/office/drawing/2014/main" id="{49C5657D-CF3B-5C4A-912B-628379755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914400"/>
              <a:ext cx="6019800" cy="246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Nella storia della matematica compaiono  curve da almeno 2600 anni: la retta, il cerchio, le coniche e poi altre curve dalle proprietà così sorprendenti da legare il proprio nome al matematico che le aveva più studiate.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000" b="1" dirty="0">
                <a:latin typeface="Arial Narrow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Un primo esempio di </a:t>
              </a:r>
              <a:r>
                <a:rPr lang="it-IT" altLang="it-IT" sz="2400" b="1" dirty="0">
                  <a:solidFill>
                    <a:srgbClr val="0057DD"/>
                  </a:solidFill>
                  <a:latin typeface="Arial Narrow" panose="020B0604020202020204" pitchFamily="34" charset="0"/>
                </a:rPr>
                <a:t>‘curva algebrica famosa’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. </a:t>
              </a:r>
            </a:p>
          </p:txBody>
        </p:sp>
        <p:sp>
          <p:nvSpPr>
            <p:cNvPr id="38919" name="TextBox 21">
              <a:extLst>
                <a:ext uri="{FF2B5EF4-FFF2-40B4-BE49-F238E27FC236}">
                  <a16:creationId xmlns:a16="http://schemas.microsoft.com/office/drawing/2014/main" id="{83BD7D46-EACE-D641-8F3C-160DF64C9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91000"/>
              <a:ext cx="46482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Equazione cartesiana (3° grado):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x</a:t>
              </a:r>
              <a:r>
                <a:rPr lang="it-IT" altLang="it-IT" sz="2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alt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it-IT" alt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xy</a:t>
              </a:r>
              <a:r>
                <a:rPr lang="it-IT" altLang="it-IT" sz="2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it-IT" alt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sz="2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 cui le due funzioni: 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B8634E4F-2D02-DE43-9191-D3C275890C8A}"/>
                </a:ext>
              </a:extLst>
            </p:cNvPr>
            <p:cNvGrpSpPr/>
            <p:nvPr/>
          </p:nvGrpSpPr>
          <p:grpSpPr>
            <a:xfrm>
              <a:off x="6172200" y="914400"/>
              <a:ext cx="2819400" cy="5356225"/>
              <a:chOff x="6172200" y="914400"/>
              <a:chExt cx="2819400" cy="5356225"/>
            </a:xfrm>
          </p:grpSpPr>
          <p:pic>
            <p:nvPicPr>
              <p:cNvPr id="38918" name="Picture 20" descr="Cissoide1a.jpg">
                <a:extLst>
                  <a:ext uri="{FF2B5EF4-FFF2-40B4-BE49-F238E27FC236}">
                    <a16:creationId xmlns:a16="http://schemas.microsoft.com/office/drawing/2014/main" id="{E23CAE60-A215-AD4F-A8E3-C31219ABF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2200" y="914400"/>
                <a:ext cx="2392363" cy="5356225"/>
              </a:xfrm>
              <a:prstGeom prst="rect">
                <a:avLst/>
              </a:prstGeom>
              <a:noFill/>
              <a:ln w="25400">
                <a:solidFill>
                  <a:srgbClr val="FFE50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 descr="Schermata 2016-04-07 alle 18.47.59.png">
                <a:extLst>
                  <a:ext uri="{FF2B5EF4-FFF2-40B4-BE49-F238E27FC236}">
                    <a16:creationId xmlns:a16="http://schemas.microsoft.com/office/drawing/2014/main" id="{18DA0C80-9504-F446-B1E7-0487BB312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400" y="1143000"/>
                <a:ext cx="1181100" cy="685800"/>
              </a:xfrm>
              <a:prstGeom prst="rect">
                <a:avLst/>
              </a:prstGeom>
              <a:ln w="1905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25" name="Picture 24" descr="Schermata 2016-04-07 alle 18.50.05.png">
                <a:extLst>
                  <a:ext uri="{FF2B5EF4-FFF2-40B4-BE49-F238E27FC236}">
                    <a16:creationId xmlns:a16="http://schemas.microsoft.com/office/drawing/2014/main" id="{13510F4F-B6FC-174D-8B93-CAEA4A5EE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10126"/>
              <a:stretch>
                <a:fillRect/>
              </a:stretch>
            </p:blipFill>
            <p:spPr>
              <a:xfrm>
                <a:off x="7772400" y="4495800"/>
                <a:ext cx="1219200" cy="676275"/>
              </a:xfrm>
              <a:prstGeom prst="rect">
                <a:avLst/>
              </a:prstGeom>
              <a:ln w="19050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</p:pic>
        </p:grpSp>
        <p:sp>
          <p:nvSpPr>
            <p:cNvPr id="38922" name="TextBox 26">
              <a:extLst>
                <a:ext uri="{FF2B5EF4-FFF2-40B4-BE49-F238E27FC236}">
                  <a16:creationId xmlns:a16="http://schemas.microsoft.com/office/drawing/2014/main" id="{5897FE85-52FE-AA44-9ECE-FB11A6495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5181600"/>
              <a:ext cx="2057400" cy="1016000"/>
            </a:xfrm>
            <a:prstGeom prst="rect">
              <a:avLst/>
            </a:prstGeom>
            <a:solidFill>
              <a:srgbClr val="EFEFEF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Studiata anche da Fermat e Newton nel XVII secolo.</a:t>
              </a:r>
            </a:p>
          </p:txBody>
        </p:sp>
        <p:pic>
          <p:nvPicPr>
            <p:cNvPr id="38923" name="Immagine 14">
              <a:extLst>
                <a:ext uri="{FF2B5EF4-FFF2-40B4-BE49-F238E27FC236}">
                  <a16:creationId xmlns:a16="http://schemas.microsoft.com/office/drawing/2014/main" id="{E91D13B2-D953-7D43-86A1-35704A63F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63" y="5391150"/>
              <a:ext cx="2932112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602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>
            <a:extLst>
              <a:ext uri="{FF2B5EF4-FFF2-40B4-BE49-F238E27FC236}">
                <a16:creationId xmlns:a16="http://schemas.microsoft.com/office/drawing/2014/main" id="{538C5D2A-6B96-8A4A-89D9-631DEC26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19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159A2E-EEC8-914E-AD1E-DF726E1BA82F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39938" name="Footer Placeholder 5">
            <a:extLst>
              <a:ext uri="{FF2B5EF4-FFF2-40B4-BE49-F238E27FC236}">
                <a16:creationId xmlns:a16="http://schemas.microsoft.com/office/drawing/2014/main" id="{6DE6DF10-2132-5148-8F4F-3B4A6866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2020</a:t>
            </a:r>
          </a:p>
        </p:txBody>
      </p:sp>
      <p:sp>
        <p:nvSpPr>
          <p:cNvPr id="39939" name="Title 5">
            <a:extLst>
              <a:ext uri="{FF2B5EF4-FFF2-40B4-BE49-F238E27FC236}">
                <a16:creationId xmlns:a16="http://schemas.microsoft.com/office/drawing/2014/main" id="{C7ED84EE-2AAF-FD46-9523-A5E9887D15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86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Altro esempio di ‘curve famose’</a:t>
            </a:r>
          </a:p>
        </p:txBody>
      </p:sp>
      <p:graphicFrame>
        <p:nvGraphicFramePr>
          <p:cNvPr id="39942" name="Object 2">
            <a:extLst>
              <a:ext uri="{FF2B5EF4-FFF2-40B4-BE49-F238E27FC236}">
                <a16:creationId xmlns:a16="http://schemas.microsoft.com/office/drawing/2014/main" id="{E40138F5-943B-0840-A4FA-62F0A4E2C5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5029200"/>
          <a:ext cx="11287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8801100" imgH="5257800" progId="Equation.3">
                  <p:embed/>
                </p:oleObj>
              </mc:Choice>
              <mc:Fallback>
                <p:oleObj name="Equation" r:id="rId3" imgW="8801100" imgH="5257800" progId="Equation.3">
                  <p:embed/>
                  <p:pic>
                    <p:nvPicPr>
                      <p:cNvPr id="39942" name="Object 2">
                        <a:extLst>
                          <a:ext uri="{FF2B5EF4-FFF2-40B4-BE49-F238E27FC236}">
                            <a16:creationId xmlns:a16="http://schemas.microsoft.com/office/drawing/2014/main" id="{E40138F5-943B-0840-A4FA-62F0A4E2C5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029200"/>
                        <a:ext cx="11287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FFA699B0-4806-7C45-B0C3-72F5EB04EFF4}"/>
              </a:ext>
            </a:extLst>
          </p:cNvPr>
          <p:cNvGrpSpPr/>
          <p:nvPr/>
        </p:nvGrpSpPr>
        <p:grpSpPr>
          <a:xfrm>
            <a:off x="304800" y="762000"/>
            <a:ext cx="8458200" cy="5842000"/>
            <a:chOff x="304800" y="762000"/>
            <a:chExt cx="8458200" cy="5842000"/>
          </a:xfrm>
        </p:grpSpPr>
        <p:sp>
          <p:nvSpPr>
            <p:cNvPr id="39940" name="TextBox 15">
              <a:extLst>
                <a:ext uri="{FF2B5EF4-FFF2-40B4-BE49-F238E27FC236}">
                  <a16:creationId xmlns:a16="http://schemas.microsoft.com/office/drawing/2014/main" id="{373CD53E-EF05-0F4B-BEB3-8F4480A71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888148"/>
              <a:ext cx="2743200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 Bold" panose="020B0606020202030204" pitchFamily="34" charset="0"/>
                </a:rPr>
                <a:t>La versiera di Agnesi</a:t>
              </a:r>
            </a:p>
          </p:txBody>
        </p:sp>
        <p:sp>
          <p:nvSpPr>
            <p:cNvPr id="39941" name="TextBox 21">
              <a:extLst>
                <a:ext uri="{FF2B5EF4-FFF2-40B4-BE49-F238E27FC236}">
                  <a16:creationId xmlns:a16="http://schemas.microsoft.com/office/drawing/2014/main" id="{469E5D51-8C10-8B4E-AC29-0CDA9D4D8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393348"/>
              <a:ext cx="47244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Equazione cartesiana (3° grado):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x</a:t>
              </a:r>
              <a:r>
                <a:rPr lang="it-IT" altLang="it-IT" sz="24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it-IT" altLang="it-IT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sz="24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it-IT" altLang="it-IT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it-IT" altLang="it-IT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1 =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 cui la funzione: </a:t>
              </a:r>
            </a:p>
          </p:txBody>
        </p:sp>
        <p:pic>
          <p:nvPicPr>
            <p:cNvPr id="39943" name="Picture 12" descr="M_G_Agnesi.jpg">
              <a:extLst>
                <a:ext uri="{FF2B5EF4-FFF2-40B4-BE49-F238E27FC236}">
                  <a16:creationId xmlns:a16="http://schemas.microsoft.com/office/drawing/2014/main" id="{2AC77A72-0065-4642-9618-F1704850C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t="3510" r="8800" b="14035"/>
            <a:stretch>
              <a:fillRect/>
            </a:stretch>
          </p:blipFill>
          <p:spPr bwMode="auto">
            <a:xfrm>
              <a:off x="6781800" y="1447800"/>
              <a:ext cx="1676400" cy="2251075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4" name="TextBox 13">
              <a:extLst>
                <a:ext uri="{FF2B5EF4-FFF2-40B4-BE49-F238E27FC236}">
                  <a16:creationId xmlns:a16="http://schemas.microsoft.com/office/drawing/2014/main" id="{89EB38DA-DF31-1048-9998-096057B8E5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762000"/>
              <a:ext cx="1676400" cy="646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latin typeface="Arial Narrow" panose="020B0604020202020204" pitchFamily="34" charset="0"/>
                </a:rPr>
                <a:t>Gaetana Agnesi 1718 - 1799</a:t>
              </a:r>
            </a:p>
          </p:txBody>
        </p:sp>
        <p:pic>
          <p:nvPicPr>
            <p:cNvPr id="39945" name="Picture 14" descr="Schermata 2016-04-07 alle 19.40.33.png">
              <a:extLst>
                <a:ext uri="{FF2B5EF4-FFF2-40B4-BE49-F238E27FC236}">
                  <a16:creationId xmlns:a16="http://schemas.microsoft.com/office/drawing/2014/main" id="{996DF2E1-BF48-A448-B2BB-FAF2A2FAC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97748"/>
              <a:ext cx="5375275" cy="2743200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6" name="Picture 11" descr="Instituzioni_analitiche_dell'_Agnesi.png">
              <a:extLst>
                <a:ext uri="{FF2B5EF4-FFF2-40B4-BE49-F238E27FC236}">
                  <a16:creationId xmlns:a16="http://schemas.microsoft.com/office/drawing/2014/main" id="{E43113A6-8A79-E443-8DBF-3A0AAAF1A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810000"/>
              <a:ext cx="1828800" cy="219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TextBox 12">
              <a:extLst>
                <a:ext uri="{FF2B5EF4-FFF2-40B4-BE49-F238E27FC236}">
                  <a16:creationId xmlns:a16="http://schemas.microsoft.com/office/drawing/2014/main" id="{22206E64-FE57-6745-887C-DB5E40A10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6019800"/>
              <a:ext cx="2133600" cy="58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latin typeface="Lucida Calligraphy" panose="03010101010101010101" pitchFamily="66" charset="77"/>
                </a:rPr>
                <a:t>Libro di testo famoso in Europa</a:t>
              </a:r>
            </a:p>
          </p:txBody>
        </p:sp>
        <p:pic>
          <p:nvPicPr>
            <p:cNvPr id="39948" name="Immagine 2">
              <a:extLst>
                <a:ext uri="{FF2B5EF4-FFF2-40B4-BE49-F238E27FC236}">
                  <a16:creationId xmlns:a16="http://schemas.microsoft.com/office/drawing/2014/main" id="{91EDCCC0-97E2-BF4D-A371-8064A76E0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918810"/>
              <a:ext cx="1579563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998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>
            <a:extLst>
              <a:ext uri="{FF2B5EF4-FFF2-40B4-BE49-F238E27FC236}">
                <a16:creationId xmlns:a16="http://schemas.microsoft.com/office/drawing/2014/main" id="{F1253C80-749C-2A40-8644-F75CFFD1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2C8D23-7077-0848-AD94-03D7B8C7AFA9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40962" name="Footer Placeholder 5">
            <a:extLst>
              <a:ext uri="{FF2B5EF4-FFF2-40B4-BE49-F238E27FC236}">
                <a16:creationId xmlns:a16="http://schemas.microsoft.com/office/drawing/2014/main" id="{F7F5ADFE-88C0-F843-B3A0-DABD3C2F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40963" name="Title 5">
            <a:extLst>
              <a:ext uri="{FF2B5EF4-FFF2-40B4-BE49-F238E27FC236}">
                <a16:creationId xmlns:a16="http://schemas.microsoft.com/office/drawing/2014/main" id="{3551B55E-7B8F-3C48-AF08-1A70A3A039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686800" cy="7620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</a:rPr>
              <a:t>Una curva trascendente ‘famosa’: la catenaria</a:t>
            </a:r>
          </a:p>
        </p:txBody>
      </p:sp>
      <p:sp>
        <p:nvSpPr>
          <p:cNvPr id="40965" name="TextBox 15">
            <a:extLst>
              <a:ext uri="{FF2B5EF4-FFF2-40B4-BE49-F238E27FC236}">
                <a16:creationId xmlns:a16="http://schemas.microsoft.com/office/drawing/2014/main" id="{266AF9A9-EDFD-754C-93C3-615F6393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1676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La catenaria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760CE07-DD05-1447-B5D8-E09068A9BFCD}"/>
              </a:ext>
            </a:extLst>
          </p:cNvPr>
          <p:cNvGrpSpPr/>
          <p:nvPr/>
        </p:nvGrpSpPr>
        <p:grpSpPr>
          <a:xfrm>
            <a:off x="40353" y="1219200"/>
            <a:ext cx="9067904" cy="4991099"/>
            <a:chOff x="40353" y="1219200"/>
            <a:chExt cx="9067904" cy="4991099"/>
          </a:xfrm>
        </p:grpSpPr>
        <p:sp>
          <p:nvSpPr>
            <p:cNvPr id="40966" name="TextBox 21">
              <a:extLst>
                <a:ext uri="{FF2B5EF4-FFF2-40B4-BE49-F238E27FC236}">
                  <a16:creationId xmlns:a16="http://schemas.microsoft.com/office/drawing/2014/main" id="{AC5A8500-AA0F-D248-BF38-BD1734DBF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53" y="4850375"/>
              <a:ext cx="449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Grafico della funzione trascendente</a:t>
              </a:r>
            </a:p>
          </p:txBody>
        </p:sp>
        <p:pic>
          <p:nvPicPr>
            <p:cNvPr id="40967" name="Picture 16" descr="Schermata 2016-04-07 alle 19.55.54.png">
              <a:extLst>
                <a:ext uri="{FF2B5EF4-FFF2-40B4-BE49-F238E27FC236}">
                  <a16:creationId xmlns:a16="http://schemas.microsoft.com/office/drawing/2014/main" id="{12995EC1-5652-F940-84D6-0D603F504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76400"/>
              <a:ext cx="4318000" cy="3159125"/>
            </a:xfrm>
            <a:prstGeom prst="rect">
              <a:avLst/>
            </a:prstGeom>
            <a:noFill/>
            <a:ln w="25400">
              <a:solidFill>
                <a:srgbClr val="FFE50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68" name="Picture 17" descr="catenaria_best.jpg">
              <a:extLst>
                <a:ext uri="{FF2B5EF4-FFF2-40B4-BE49-F238E27FC236}">
                  <a16:creationId xmlns:a16="http://schemas.microsoft.com/office/drawing/2014/main" id="{E66A0A51-2D9E-0942-A8B6-F78202619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600200"/>
              <a:ext cx="3962400" cy="289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9" name="TextBox 18">
              <a:extLst>
                <a:ext uri="{FF2B5EF4-FFF2-40B4-BE49-F238E27FC236}">
                  <a16:creationId xmlns:a16="http://schemas.microsoft.com/office/drawing/2014/main" id="{A4C5A667-84EF-6246-9C05-FF831073A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4123" y="4395410"/>
              <a:ext cx="4374134" cy="1785104"/>
            </a:xfrm>
            <a:prstGeom prst="rect">
              <a:avLst/>
            </a:prstGeom>
            <a:solidFill>
              <a:srgbClr val="E8E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200" b="1" dirty="0">
                  <a:latin typeface="Arial Narrow" panose="020B0604020202020204" pitchFamily="34" charset="0"/>
                </a:rPr>
                <a:t>Non</a:t>
              </a:r>
              <a:r>
                <a:rPr lang="it-IT" altLang="it-IT" sz="2200" dirty="0">
                  <a:latin typeface="Arial Narrow" panose="020B0604020202020204" pitchFamily="34" charset="0"/>
                </a:rPr>
                <a:t> </a:t>
              </a:r>
              <a:r>
                <a:rPr lang="it-IT" altLang="it-IT" sz="2200" b="1" dirty="0">
                  <a:latin typeface="Arial Narrow" panose="020B0604020202020204" pitchFamily="34" charset="0"/>
                </a:rPr>
                <a:t>è una parabola, ma anche Galileo nel 1638 si è sbagliato!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200" b="1" dirty="0">
                  <a:latin typeface="Arial Narrow" panose="020B0604020202020204" pitchFamily="34" charset="0"/>
                </a:rPr>
                <a:t>Nel 1691 i </a:t>
              </a:r>
              <a:r>
                <a:rPr lang="it-IT" altLang="it-IT" sz="2200" b="1" dirty="0" err="1">
                  <a:latin typeface="Arial Narrow" panose="020B0604020202020204" pitchFamily="34" charset="0"/>
                </a:rPr>
                <a:t>Bernoulli</a:t>
              </a:r>
              <a:r>
                <a:rPr lang="it-IT" altLang="it-IT" sz="2200" b="1" dirty="0">
                  <a:latin typeface="Arial Narrow" panose="020B0604020202020204" pitchFamily="34" charset="0"/>
                </a:rPr>
                <a:t>, </a:t>
              </a:r>
              <a:r>
                <a:rPr lang="it-IT" altLang="it-IT" sz="2200" b="1" dirty="0" err="1">
                  <a:latin typeface="Arial Narrow" panose="020B0604020202020204" pitchFamily="34" charset="0"/>
                </a:rPr>
                <a:t>Leibniz</a:t>
              </a:r>
              <a:r>
                <a:rPr lang="it-IT" altLang="it-IT" sz="2200" b="1" dirty="0">
                  <a:latin typeface="Arial Narrow" panose="020B0604020202020204" pitchFamily="34" charset="0"/>
                </a:rPr>
                <a:t> e Huygens trovarono l’equazione della curva e Huygens scelse il nome. </a:t>
              </a:r>
            </a:p>
          </p:txBody>
        </p:sp>
        <p:sp>
          <p:nvSpPr>
            <p:cNvPr id="40970" name="TextBox 20">
              <a:extLst>
                <a:ext uri="{FF2B5EF4-FFF2-40B4-BE49-F238E27FC236}">
                  <a16:creationId xmlns:a16="http://schemas.microsoft.com/office/drawing/2014/main" id="{1C190271-3FFB-BD46-BA65-263B5869E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1219200"/>
              <a:ext cx="3962400" cy="830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FF"/>
                  </a:solidFill>
                  <a:latin typeface="Arial Narrow Bold" panose="020B0606020202030204" pitchFamily="34" charset="0"/>
                </a:rPr>
                <a:t>Una catena appesa agli estremi si dispone lungo una catenaria</a:t>
              </a:r>
            </a:p>
          </p:txBody>
        </p:sp>
        <p:pic>
          <p:nvPicPr>
            <p:cNvPr id="40971" name="Immagine 2">
              <a:extLst>
                <a:ext uri="{FF2B5EF4-FFF2-40B4-BE49-F238E27FC236}">
                  <a16:creationId xmlns:a16="http://schemas.microsoft.com/office/drawing/2014/main" id="{FC3F32A8-BD3D-2A40-9CCB-0E21E37EF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79" y="5287962"/>
              <a:ext cx="208915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6089D0EF-3BE0-CD4E-9B00-09F87A67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7C0734-BBBE-5141-906E-2BAD97E213C3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25602" name="Footer Placeholder 5">
            <a:extLst>
              <a:ext uri="{FF2B5EF4-FFF2-40B4-BE49-F238E27FC236}">
                <a16:creationId xmlns:a16="http://schemas.microsoft.com/office/drawing/2014/main" id="{BD093F66-F901-8842-8E96-BAF5036D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25603" name="Title 5">
            <a:extLst>
              <a:ext uri="{FF2B5EF4-FFF2-40B4-BE49-F238E27FC236}">
                <a16:creationId xmlns:a16="http://schemas.microsoft.com/office/drawing/2014/main" id="{D50546EC-A126-ED47-9F46-21786758BC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52400"/>
            <a:ext cx="7239000" cy="6096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</a:rPr>
              <a:t>Funzioni polinomiali</a:t>
            </a:r>
          </a:p>
        </p:txBody>
      </p:sp>
      <p:sp>
        <p:nvSpPr>
          <p:cNvPr id="25605" name="TextBox 27">
            <a:extLst>
              <a:ext uri="{FF2B5EF4-FFF2-40B4-BE49-F238E27FC236}">
                <a16:creationId xmlns:a16="http://schemas.microsoft.com/office/drawing/2014/main" id="{7E79476C-DC0D-9244-93B6-8D43B2DAF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35405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Sono tutte scritte con formule del tipo seguente: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28">
            <a:extLst>
              <a:ext uri="{FF2B5EF4-FFF2-40B4-BE49-F238E27FC236}">
                <a16:creationId xmlns:a16="http://schemas.microsoft.com/office/drawing/2014/main" id="{B89E3437-7728-464A-A32F-837912880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894230"/>
            <a:ext cx="6096000" cy="523875"/>
          </a:xfrm>
          <a:prstGeom prst="rect">
            <a:avLst/>
          </a:prstGeom>
          <a:solidFill>
            <a:srgbClr val="FFF8EB"/>
          </a:solidFill>
          <a:ln w="31750">
            <a:solidFill>
              <a:srgbClr val="FF0000">
                <a:alpha val="9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n−1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n−1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...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5607" name="TextBox 31">
            <a:extLst>
              <a:ext uri="{FF2B5EF4-FFF2-40B4-BE49-F238E27FC236}">
                <a16:creationId xmlns:a16="http://schemas.microsoft.com/office/drawing/2014/main" id="{8527D5B8-86C7-C84F-918F-F5786851D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73680"/>
            <a:ext cx="8763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" panose="020B0604020202020204" pitchFamily="34" charset="0"/>
              </a:rPr>
              <a:t>dove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n−1  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latin typeface="Arial Narrow" panose="020B0604020202020204" pitchFamily="34" charset="0"/>
              </a:rPr>
              <a:t>sono numeri reali detti 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coefficienti</a:t>
            </a:r>
            <a:r>
              <a:rPr lang="it-IT" altLang="it-IT" sz="2800" b="1" i="1" dirty="0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latin typeface="Arial Narrow" panose="020B0604020202020204" pitchFamily="34" charset="0"/>
              </a:rPr>
              <a:t>è un numero naturale detto</a:t>
            </a:r>
            <a:r>
              <a:rPr lang="it-IT" alt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grado del polinomio. </a:t>
            </a:r>
            <a:r>
              <a:rPr lang="it-IT" altLang="it-IT" sz="2800" b="1" i="1" dirty="0">
                <a:solidFill>
                  <a:srgbClr val="0000FF"/>
                </a:solidFill>
                <a:latin typeface="Arial Narrow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 dirty="0"/>
          </a:p>
        </p:txBody>
      </p:sp>
      <p:sp>
        <p:nvSpPr>
          <p:cNvPr id="25608" name="TextBox 13">
            <a:extLst>
              <a:ext uri="{FF2B5EF4-FFF2-40B4-BE49-F238E27FC236}">
                <a16:creationId xmlns:a16="http://schemas.microsoft.com/office/drawing/2014/main" id="{ACED5C99-7072-5A48-B18E-6ECD9A25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94" y="39291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FF0000"/>
                </a:solidFill>
              </a:rPr>
              <a:t>Un’osservazione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595959"/>
                </a:solidFill>
              </a:rPr>
              <a:t>Posso sempre eseguire addizione e moltiplicazione fra numeri reali, perciò</a:t>
            </a:r>
          </a:p>
        </p:txBody>
      </p:sp>
      <p:sp>
        <p:nvSpPr>
          <p:cNvPr id="25609" name="Rectangle 14">
            <a:extLst>
              <a:ext uri="{FF2B5EF4-FFF2-40B4-BE49-F238E27FC236}">
                <a16:creationId xmlns:a16="http://schemas.microsoft.com/office/drawing/2014/main" id="{8385C885-564C-6F48-9B44-D7F6B4F51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486400"/>
            <a:ext cx="5410200" cy="830263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8000"/>
                </a:solidFill>
              </a:rPr>
              <a:t>Il dominio delle funzioni polinomiali è l’insieme R dei numeri reali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>
            <a:extLst>
              <a:ext uri="{FF2B5EF4-FFF2-40B4-BE49-F238E27FC236}">
                <a16:creationId xmlns:a16="http://schemas.microsoft.com/office/drawing/2014/main" id="{CE83C2D3-1F4A-B245-A55B-3DF7626D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5EAF83-BCB7-0F4C-B5DB-629A583CD2D1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26626" name="Footer Placeholder 5">
            <a:extLst>
              <a:ext uri="{FF2B5EF4-FFF2-40B4-BE49-F238E27FC236}">
                <a16:creationId xmlns:a16="http://schemas.microsoft.com/office/drawing/2014/main" id="{9E756E83-86EF-8B43-952E-86E2B4F4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26627" name="Title 5">
            <a:extLst>
              <a:ext uri="{FF2B5EF4-FFF2-40B4-BE49-F238E27FC236}">
                <a16:creationId xmlns:a16="http://schemas.microsoft.com/office/drawing/2014/main" id="{8D04AA07-CE08-D74D-AAB5-DF38249ABE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52400"/>
            <a:ext cx="7239000" cy="6096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</a:rPr>
              <a:t>Esempi di funzioni polinomiali</a:t>
            </a:r>
          </a:p>
        </p:txBody>
      </p:sp>
      <p:sp>
        <p:nvSpPr>
          <p:cNvPr id="26628" name="TextBox 22">
            <a:extLst>
              <a:ext uri="{FF2B5EF4-FFF2-40B4-BE49-F238E27FC236}">
                <a16:creationId xmlns:a16="http://schemas.microsoft.com/office/drawing/2014/main" id="{1D972A74-DAD8-F445-AD4E-64B33D5D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3429000" cy="584200"/>
          </a:xfrm>
          <a:prstGeom prst="rect">
            <a:avLst/>
          </a:prstGeom>
          <a:solidFill>
            <a:srgbClr val="EFEFEF"/>
          </a:solidFill>
          <a:ln w="254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−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629" name="TextBox 28">
            <a:extLst>
              <a:ext uri="{FF2B5EF4-FFF2-40B4-BE49-F238E27FC236}">
                <a16:creationId xmlns:a16="http://schemas.microsoft.com/office/drawing/2014/main" id="{B62B5CF8-6CC1-E742-8C4F-37DCAABC3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6096000" cy="523875"/>
          </a:xfrm>
          <a:prstGeom prst="rect">
            <a:avLst/>
          </a:prstGeom>
          <a:solidFill>
            <a:srgbClr val="FFF8EB"/>
          </a:solidFill>
          <a:ln w="31750">
            <a:solidFill>
              <a:srgbClr val="FF0000">
                <a:alpha val="9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n−1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n−1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...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6630" name="TextBox 34">
            <a:extLst>
              <a:ext uri="{FF2B5EF4-FFF2-40B4-BE49-F238E27FC236}">
                <a16:creationId xmlns:a16="http://schemas.microsoft.com/office/drawing/2014/main" id="{A1E9365B-8B0A-584B-B584-F7AA60596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905000"/>
            <a:ext cx="4343400" cy="135413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Grado: n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Coefficienti: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− 2     </a:t>
            </a:r>
            <a:r>
              <a:rPr lang="it-IT" altLang="it-IT" sz="2400" b="1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D793DDD-6993-F84C-BD34-7FB3B3D23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0"/>
            <a:ext cx="228600" cy="304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FDC46FD-2ACF-E640-8751-85D8C7B75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981200"/>
            <a:ext cx="8382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6633" name="TextBox 13">
            <a:extLst>
              <a:ext uri="{FF2B5EF4-FFF2-40B4-BE49-F238E27FC236}">
                <a16:creationId xmlns:a16="http://schemas.microsoft.com/office/drawing/2014/main" id="{711100C1-569C-F641-ABEB-B2DC0F424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1981200" cy="584200"/>
          </a:xfrm>
          <a:prstGeom prst="rect">
            <a:avLst/>
          </a:prstGeom>
          <a:solidFill>
            <a:srgbClr val="EFEFEF"/>
          </a:solidFill>
          <a:ln w="254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−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634" name="TextBox 14">
            <a:extLst>
              <a:ext uri="{FF2B5EF4-FFF2-40B4-BE49-F238E27FC236}">
                <a16:creationId xmlns:a16="http://schemas.microsoft.com/office/drawing/2014/main" id="{BC42C2E9-DEDD-914D-99D6-5DAA937B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581400"/>
            <a:ext cx="4343400" cy="9540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Grado: n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Coefficienti: 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− 2     </a:t>
            </a:r>
            <a:r>
              <a:rPr lang="it-IT" altLang="it-IT" sz="2400" b="1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26635" name="TextBox 17">
            <a:extLst>
              <a:ext uri="{FF2B5EF4-FFF2-40B4-BE49-F238E27FC236}">
                <a16:creationId xmlns:a16="http://schemas.microsoft.com/office/drawing/2014/main" id="{5522FA95-CE89-0F4D-A02F-C926B07EC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2362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Funzione lineare</a:t>
            </a:r>
          </a:p>
        </p:txBody>
      </p:sp>
      <p:sp>
        <p:nvSpPr>
          <p:cNvPr id="26636" name="TextBox 18">
            <a:extLst>
              <a:ext uri="{FF2B5EF4-FFF2-40B4-BE49-F238E27FC236}">
                <a16:creationId xmlns:a16="http://schemas.microsoft.com/office/drawing/2014/main" id="{C5BB3005-DC9A-954A-B745-192555753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2590800" cy="584200"/>
          </a:xfrm>
          <a:prstGeom prst="rect">
            <a:avLst/>
          </a:prstGeom>
          <a:solidFill>
            <a:srgbClr val="EFEFEF"/>
          </a:solidFill>
          <a:ln w="254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−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637" name="TextBox 19">
            <a:extLst>
              <a:ext uri="{FF2B5EF4-FFF2-40B4-BE49-F238E27FC236}">
                <a16:creationId xmlns:a16="http://schemas.microsoft.com/office/drawing/2014/main" id="{18858F04-D076-6E4A-BB48-1F9F51771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953000"/>
            <a:ext cx="4876800" cy="9540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Grado: n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Coefficienti: 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− 2     </a:t>
            </a:r>
            <a:r>
              <a:rPr lang="it-IT" altLang="it-IT" sz="2400" b="1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26638" name="TextBox 20">
            <a:extLst>
              <a:ext uri="{FF2B5EF4-FFF2-40B4-BE49-F238E27FC236}">
                <a16:creationId xmlns:a16="http://schemas.microsoft.com/office/drawing/2014/main" id="{5D3E4253-69C0-7A4D-B2DB-95BA85072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2819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Funzione quadratica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>
            <a:extLst>
              <a:ext uri="{FF2B5EF4-FFF2-40B4-BE49-F238E27FC236}">
                <a16:creationId xmlns:a16="http://schemas.microsoft.com/office/drawing/2014/main" id="{A80B5FB6-A48C-DA45-98CB-88BA88BB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7C39C-3C7B-8946-8E64-ED30B284EC0F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27650" name="Footer Placeholder 5">
            <a:extLst>
              <a:ext uri="{FF2B5EF4-FFF2-40B4-BE49-F238E27FC236}">
                <a16:creationId xmlns:a16="http://schemas.microsoft.com/office/drawing/2014/main" id="{1F55214A-D05D-4146-B285-F9823979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27651" name="Title 5">
            <a:extLst>
              <a:ext uri="{FF2B5EF4-FFF2-40B4-BE49-F238E27FC236}">
                <a16:creationId xmlns:a16="http://schemas.microsoft.com/office/drawing/2014/main" id="{F90DEF11-3F0A-A343-AF2F-134EF5B7B7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686800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Quozienti di polinomi</a:t>
            </a:r>
          </a:p>
        </p:txBody>
      </p:sp>
      <p:sp>
        <p:nvSpPr>
          <p:cNvPr id="27652" name="TextBox 26">
            <a:extLst>
              <a:ext uri="{FF2B5EF4-FFF2-40B4-BE49-F238E27FC236}">
                <a16:creationId xmlns:a16="http://schemas.microsoft.com/office/drawing/2014/main" id="{C88BB1DD-FAAC-FD4E-95D1-DBE7F5E7D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6" y="990272"/>
            <a:ext cx="7003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Sono funzioni scritte con formule del tipo seguente:</a:t>
            </a:r>
          </a:p>
        </p:txBody>
      </p:sp>
      <p:sp>
        <p:nvSpPr>
          <p:cNvPr id="27653" name="TextBox 31">
            <a:extLst>
              <a:ext uri="{FF2B5EF4-FFF2-40B4-BE49-F238E27FC236}">
                <a16:creationId xmlns:a16="http://schemas.microsoft.com/office/drawing/2014/main" id="{03DDD8E7-9282-E749-8B35-E257ED81D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338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 Narrow" panose="020B0604020202020204" pitchFamily="34" charset="0"/>
              </a:rPr>
              <a:t>dove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n−1 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e  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m−1 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 Narrow" panose="020B0604020202020204" pitchFamily="34" charset="0"/>
              </a:rPr>
              <a:t>sono numeri reali detti 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coefficienti</a:t>
            </a:r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/>
          </a:p>
        </p:txBody>
      </p:sp>
      <p:pic>
        <p:nvPicPr>
          <p:cNvPr id="27654" name="Picture 11" descr="Schermata 2016-03-29 alle 13.07.46.png">
            <a:extLst>
              <a:ext uri="{FF2B5EF4-FFF2-40B4-BE49-F238E27FC236}">
                <a16:creationId xmlns:a16="http://schemas.microsoft.com/office/drawing/2014/main" id="{72222451-B730-CC40-B290-AC360792C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6565900" cy="119380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12">
            <a:extLst>
              <a:ext uri="{FF2B5EF4-FFF2-40B4-BE49-F238E27FC236}">
                <a16:creationId xmlns:a16="http://schemas.microsoft.com/office/drawing/2014/main" id="{F55AE2EA-72BC-9448-9BD4-A19F31E1A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81600"/>
            <a:ext cx="6934200" cy="9540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I quozienti di polinomi prendono anche il nome di </a:t>
            </a:r>
            <a:r>
              <a:rPr lang="it-IT" altLang="it-IT" sz="2800" b="1" i="1">
                <a:solidFill>
                  <a:srgbClr val="0000FF"/>
                </a:solidFill>
              </a:rPr>
              <a:t>funzioni razionali fratte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>
            <a:extLst>
              <a:ext uri="{FF2B5EF4-FFF2-40B4-BE49-F238E27FC236}">
                <a16:creationId xmlns:a16="http://schemas.microsoft.com/office/drawing/2014/main" id="{7C521F7C-669E-A94C-957D-8BE87B87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8E6D97-A7B5-4C43-A9DE-F7B9716D39AD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28674" name="Footer Placeholder 5">
            <a:extLst>
              <a:ext uri="{FF2B5EF4-FFF2-40B4-BE49-F238E27FC236}">
                <a16:creationId xmlns:a16="http://schemas.microsoft.com/office/drawing/2014/main" id="{DE8B9C61-3411-C743-AF6F-42026C1C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28675" name="Title 5">
            <a:extLst>
              <a:ext uri="{FF2B5EF4-FFF2-40B4-BE49-F238E27FC236}">
                <a16:creationId xmlns:a16="http://schemas.microsoft.com/office/drawing/2014/main" id="{19353F16-FBF7-4F41-8FC1-C734FD1396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686800" cy="6096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Esempi di funzioni razionali fratte</a:t>
            </a:r>
          </a:p>
        </p:txBody>
      </p:sp>
      <p:pic>
        <p:nvPicPr>
          <p:cNvPr id="28676" name="Picture 7" descr="Schermata 2016-03-29 alle 13.07.46.png">
            <a:extLst>
              <a:ext uri="{FF2B5EF4-FFF2-40B4-BE49-F238E27FC236}">
                <a16:creationId xmlns:a16="http://schemas.microsoft.com/office/drawing/2014/main" id="{0FB09B07-A4E4-8E48-8FD9-FE157AD3B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565900" cy="119380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10" descr="Schermata 2016-03-29 alle 14.09.42.png">
            <a:extLst>
              <a:ext uri="{FF2B5EF4-FFF2-40B4-BE49-F238E27FC236}">
                <a16:creationId xmlns:a16="http://schemas.microsoft.com/office/drawing/2014/main" id="{06635854-8645-C049-AC37-CD9A85779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1057275" cy="879475"/>
          </a:xfrm>
          <a:prstGeom prst="rect">
            <a:avLst/>
          </a:prstGeom>
          <a:noFill/>
          <a:ln w="254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12" descr="Schermata 2016-03-29 alle 14.09.47.png">
            <a:extLst>
              <a:ext uri="{FF2B5EF4-FFF2-40B4-BE49-F238E27FC236}">
                <a16:creationId xmlns:a16="http://schemas.microsoft.com/office/drawing/2014/main" id="{8E614E7F-E4D9-3949-8F37-B40BDC6B6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05400"/>
            <a:ext cx="1190625" cy="942975"/>
          </a:xfrm>
          <a:prstGeom prst="rect">
            <a:avLst/>
          </a:prstGeom>
          <a:noFill/>
          <a:ln w="254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TextBox 14">
            <a:extLst>
              <a:ext uri="{FF2B5EF4-FFF2-40B4-BE49-F238E27FC236}">
                <a16:creationId xmlns:a16="http://schemas.microsoft.com/office/drawing/2014/main" id="{7AB1D960-9B3A-3242-A11A-81F6A705B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14600"/>
            <a:ext cx="4572000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4 ,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−2    ,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1 ,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 ,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−9   , 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8680" name="TextBox 15">
            <a:extLst>
              <a:ext uri="{FF2B5EF4-FFF2-40B4-BE49-F238E27FC236}">
                <a16:creationId xmlns:a16="http://schemas.microsoft.com/office/drawing/2014/main" id="{041292C2-5630-1E46-AF7C-5635F6979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81600"/>
            <a:ext cx="2286000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1 , 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8681" name="TextBox 16">
            <a:extLst>
              <a:ext uri="{FF2B5EF4-FFF2-40B4-BE49-F238E27FC236}">
                <a16:creationId xmlns:a16="http://schemas.microsoft.com/office/drawing/2014/main" id="{6E5C24CD-BF60-F34C-91E9-731000147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105400"/>
            <a:ext cx="2590800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3 , 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pic>
        <p:nvPicPr>
          <p:cNvPr id="28682" name="Picture 17" descr="Schermata 2016-03-29 alle 14.36.48.png">
            <a:extLst>
              <a:ext uri="{FF2B5EF4-FFF2-40B4-BE49-F238E27FC236}">
                <a16:creationId xmlns:a16="http://schemas.microsoft.com/office/drawing/2014/main" id="{D5BA14D6-8DCB-3941-94EB-654A294B2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2089150" cy="915988"/>
          </a:xfrm>
          <a:prstGeom prst="rect">
            <a:avLst/>
          </a:prstGeom>
          <a:noFill/>
          <a:ln w="254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TextBox 18">
            <a:extLst>
              <a:ext uri="{FF2B5EF4-FFF2-40B4-BE49-F238E27FC236}">
                <a16:creationId xmlns:a16="http://schemas.microsoft.com/office/drawing/2014/main" id="{24AB1D6F-0AFB-7240-A9E1-B9AE318F2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733800"/>
            <a:ext cx="4572000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1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3 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2  ,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−4</a:t>
            </a:r>
          </a:p>
        </p:txBody>
      </p:sp>
      <p:pic>
        <p:nvPicPr>
          <p:cNvPr id="28684" name="Picture 19" descr="Schermata 2016-03-29 alle 17.47.30.png">
            <a:extLst>
              <a:ext uri="{FF2B5EF4-FFF2-40B4-BE49-F238E27FC236}">
                <a16:creationId xmlns:a16="http://schemas.microsoft.com/office/drawing/2014/main" id="{5C6B9FBB-F82B-8A44-8CE8-8886EDF9E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2355850" cy="942975"/>
          </a:xfrm>
          <a:prstGeom prst="rect">
            <a:avLst/>
          </a:prstGeom>
          <a:noFill/>
          <a:ln w="254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>
            <a:extLst>
              <a:ext uri="{FF2B5EF4-FFF2-40B4-BE49-F238E27FC236}">
                <a16:creationId xmlns:a16="http://schemas.microsoft.com/office/drawing/2014/main" id="{B6765F33-A287-FA40-91AF-E9DCEE05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21DF29-6E45-A340-9467-2422B8B60833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30722" name="Footer Placeholder 5">
            <a:extLst>
              <a:ext uri="{FF2B5EF4-FFF2-40B4-BE49-F238E27FC236}">
                <a16:creationId xmlns:a16="http://schemas.microsoft.com/office/drawing/2014/main" id="{486522B3-AC67-B143-853D-1244874A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30723" name="Title 5">
            <a:extLst>
              <a:ext uri="{FF2B5EF4-FFF2-40B4-BE49-F238E27FC236}">
                <a16:creationId xmlns:a16="http://schemas.microsoft.com/office/drawing/2014/main" id="{5418F2D8-20C8-024E-A3E0-9BB41BA326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5615" y="-88900"/>
            <a:ext cx="6248400" cy="12954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Un’altra forma per scrivere funzioni razionali fratte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6BD63DE0-25A1-C541-847F-F6EA4A0D23F8}"/>
              </a:ext>
            </a:extLst>
          </p:cNvPr>
          <p:cNvGrpSpPr/>
          <p:nvPr/>
        </p:nvGrpSpPr>
        <p:grpSpPr>
          <a:xfrm>
            <a:off x="406570" y="1223168"/>
            <a:ext cx="8280230" cy="5007816"/>
            <a:chOff x="406570" y="1223168"/>
            <a:chExt cx="8280230" cy="5007816"/>
          </a:xfrm>
        </p:grpSpPr>
        <p:sp>
          <p:nvSpPr>
            <p:cNvPr id="30724" name="TextBox 11">
              <a:extLst>
                <a:ext uri="{FF2B5EF4-FFF2-40B4-BE49-F238E27FC236}">
                  <a16:creationId xmlns:a16="http://schemas.microsoft.com/office/drawing/2014/main" id="{7C0AC0FB-597C-CA44-9EDE-578CBB44B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888" y="1223168"/>
              <a:ext cx="1584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</a:rPr>
                <a:t>Esempi</a:t>
              </a:r>
            </a:p>
          </p:txBody>
        </p: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9624B266-CE22-524C-9166-B362F361393F}"/>
                </a:ext>
              </a:extLst>
            </p:cNvPr>
            <p:cNvGrpSpPr/>
            <p:nvPr/>
          </p:nvGrpSpPr>
          <p:grpSpPr>
            <a:xfrm>
              <a:off x="406570" y="1746388"/>
              <a:ext cx="8280230" cy="4484596"/>
              <a:chOff x="361951" y="1909763"/>
              <a:chExt cx="8280230" cy="4484596"/>
            </a:xfrm>
          </p:grpSpPr>
          <p:sp>
            <p:nvSpPr>
              <p:cNvPr id="30731" name="TextBox 39">
                <a:extLst>
                  <a:ext uri="{FF2B5EF4-FFF2-40B4-BE49-F238E27FC236}">
                    <a16:creationId xmlns:a16="http://schemas.microsoft.com/office/drawing/2014/main" id="{0ECB1BB1-0737-FA4A-845A-74B8DC1C03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515" y="5010059"/>
                <a:ext cx="7086600" cy="1384300"/>
              </a:xfrm>
              <a:prstGeom prst="rect">
                <a:avLst/>
              </a:prstGeom>
              <a:solidFill>
                <a:srgbClr val="FFF8EB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800" b="1">
                    <a:solidFill>
                      <a:srgbClr val="0000FF"/>
                    </a:solidFill>
                    <a:latin typeface="Arial Narrow" panose="020B0604020202020204" pitchFamily="34" charset="0"/>
                  </a:rPr>
                  <a:t>FUNZIONI ALGEBRICHE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800" b="1">
                    <a:latin typeface="Arial Narrow" panose="020B0604020202020204" pitchFamily="34" charset="0"/>
                  </a:rPr>
                  <a:t>Funzioni che si possono scrivere nella forma di un polinomio nelle variabili x, y uguagliato a zero</a:t>
                </a:r>
              </a:p>
            </p:txBody>
          </p:sp>
          <p:sp>
            <p:nvSpPr>
              <p:cNvPr id="30732" name="TextBox 40">
                <a:extLst>
                  <a:ext uri="{FF2B5EF4-FFF2-40B4-BE49-F238E27FC236}">
                    <a16:creationId xmlns:a16="http://schemas.microsoft.com/office/drawing/2014/main" id="{BD535280-8B46-D442-ACC9-5A6F743D44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951" y="4028672"/>
                <a:ext cx="3048000" cy="708025"/>
              </a:xfrm>
              <a:prstGeom prst="rect">
                <a:avLst/>
              </a:prstGeom>
              <a:solidFill>
                <a:srgbClr val="FFF8EB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latin typeface="Arial Narrow" panose="020B0604020202020204" pitchFamily="34" charset="0"/>
                  </a:rPr>
                  <a:t>Polinomio di 2° grado nelle variabili </a:t>
                </a:r>
                <a:r>
                  <a:rPr lang="it-IT" altLang="it-IT" sz="2000" b="1" i="1" dirty="0">
                    <a:latin typeface="Arial Narrow" panose="020B0604020202020204" pitchFamily="34" charset="0"/>
                  </a:rPr>
                  <a:t>x</a:t>
                </a:r>
                <a:r>
                  <a:rPr lang="it-IT" altLang="it-IT" sz="2000" b="1" dirty="0">
                    <a:latin typeface="Arial Narrow" panose="020B0604020202020204" pitchFamily="34" charset="0"/>
                  </a:rPr>
                  <a:t> e  </a:t>
                </a:r>
                <a:r>
                  <a:rPr lang="it-IT" altLang="it-IT" sz="2000" b="1" i="1" dirty="0">
                    <a:latin typeface="Arial Narrow" panose="020B0604020202020204" pitchFamily="34" charset="0"/>
                  </a:rPr>
                  <a:t>y</a:t>
                </a:r>
                <a:r>
                  <a:rPr lang="it-IT" altLang="it-IT" sz="2000" b="1" dirty="0">
                    <a:latin typeface="Arial Narrow" panose="020B0604020202020204" pitchFamily="34" charset="0"/>
                  </a:rPr>
                  <a:t> uguagliato a 0 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D4466CDF-B9BC-3447-85B1-9DB0B2A37B5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308304" y="3543300"/>
                <a:ext cx="692696" cy="440922"/>
              </a:xfrm>
              <a:prstGeom prst="straightConnector1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33" name="TextBox 41">
                <a:extLst>
                  <a:ext uri="{FF2B5EF4-FFF2-40B4-BE49-F238E27FC236}">
                    <a16:creationId xmlns:a16="http://schemas.microsoft.com/office/drawing/2014/main" id="{8DB28C91-76FC-E547-B364-C91A3F373C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6399" y="4028672"/>
                <a:ext cx="3048000" cy="708025"/>
              </a:xfrm>
              <a:prstGeom prst="rect">
                <a:avLst/>
              </a:prstGeom>
              <a:solidFill>
                <a:srgbClr val="FFF8EB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latin typeface="Arial Narrow" panose="020B0604020202020204" pitchFamily="34" charset="0"/>
                  </a:rPr>
                  <a:t>Polinomio di 3° grado nelle variabili </a:t>
                </a:r>
                <a:r>
                  <a:rPr lang="it-IT" altLang="it-IT" sz="2000" b="1" i="1" dirty="0">
                    <a:latin typeface="Arial Narrow" panose="020B0604020202020204" pitchFamily="34" charset="0"/>
                  </a:rPr>
                  <a:t>x</a:t>
                </a:r>
                <a:r>
                  <a:rPr lang="it-IT" altLang="it-IT" sz="2000" b="1" dirty="0">
                    <a:latin typeface="Arial Narrow" panose="020B0604020202020204" pitchFamily="34" charset="0"/>
                  </a:rPr>
                  <a:t> e </a:t>
                </a:r>
                <a:r>
                  <a:rPr lang="it-IT" altLang="it-IT" sz="2000" b="1" i="1" dirty="0">
                    <a:latin typeface="Arial Narrow" panose="020B0604020202020204" pitchFamily="34" charset="0"/>
                  </a:rPr>
                  <a:t>y</a:t>
                </a:r>
                <a:r>
                  <a:rPr lang="it-IT" altLang="it-IT" sz="2000" b="1" dirty="0">
                    <a:latin typeface="Arial Narrow" panose="020B0604020202020204" pitchFamily="34" charset="0"/>
                  </a:rPr>
                  <a:t> uguagliato a 0 </a:t>
                </a:r>
              </a:p>
            </p:txBody>
          </p:sp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5E1846AE-AE1E-A445-B3CA-35C804BD15B3}"/>
                  </a:ext>
                </a:extLst>
              </p:cNvPr>
              <p:cNvGrpSpPr/>
              <p:nvPr/>
            </p:nvGrpSpPr>
            <p:grpSpPr>
              <a:xfrm>
                <a:off x="508264" y="1909763"/>
                <a:ext cx="2851486" cy="1686363"/>
                <a:chOff x="511883" y="1579130"/>
                <a:chExt cx="2851486" cy="1686363"/>
              </a:xfrm>
            </p:grpSpPr>
            <p:pic>
              <p:nvPicPr>
                <p:cNvPr id="7" name="Immagine 6">
                  <a:extLst>
                    <a:ext uri="{FF2B5EF4-FFF2-40B4-BE49-F238E27FC236}">
                      <a16:creationId xmlns:a16="http://schemas.microsoft.com/office/drawing/2014/main" id="{F1EA55DB-481E-104D-A1DF-492776BD82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11883" y="1579130"/>
                  <a:ext cx="2851486" cy="1686363"/>
                </a:xfrm>
                <a:prstGeom prst="rect">
                  <a:avLst/>
                </a:prstGeom>
              </p:spPr>
            </p:pic>
            <p:sp>
              <p:nvSpPr>
                <p:cNvPr id="22" name="Rectangle 15">
                  <a:extLst>
                    <a:ext uri="{FF2B5EF4-FFF2-40B4-BE49-F238E27FC236}">
                      <a16:creationId xmlns:a16="http://schemas.microsoft.com/office/drawing/2014/main" id="{202695D2-F753-7A4E-861A-084C83A33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6073" y="2717362"/>
                  <a:ext cx="1516727" cy="457200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it-IT" altLang="it-IT" sz="1800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24" name="Straight Arrow Connector 17">
                <a:extLst>
                  <a:ext uri="{FF2B5EF4-FFF2-40B4-BE49-F238E27FC236}">
                    <a16:creationId xmlns:a16="http://schemas.microsoft.com/office/drawing/2014/main" id="{BCA82A10-AE0F-664F-9619-7462A6FFDF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321723" y="3543300"/>
                <a:ext cx="1164303" cy="485372"/>
              </a:xfrm>
              <a:prstGeom prst="straightConnector1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FF62566D-9EEE-3245-991B-8C315BAB231B}"/>
                  </a:ext>
                </a:extLst>
              </p:cNvPr>
              <p:cNvGrpSpPr/>
              <p:nvPr/>
            </p:nvGrpSpPr>
            <p:grpSpPr>
              <a:xfrm>
                <a:off x="5378617" y="2000524"/>
                <a:ext cx="3263564" cy="1542776"/>
                <a:chOff x="5378617" y="2000524"/>
                <a:chExt cx="3263564" cy="1542776"/>
              </a:xfrm>
            </p:grpSpPr>
            <p:pic>
              <p:nvPicPr>
                <p:cNvPr id="11" name="Immagine 10">
                  <a:extLst>
                    <a:ext uri="{FF2B5EF4-FFF2-40B4-BE49-F238E27FC236}">
                      <a16:creationId xmlns:a16="http://schemas.microsoft.com/office/drawing/2014/main" id="{0331F577-85CF-AC42-AE6E-A607A7F40B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78617" y="2000524"/>
                  <a:ext cx="3263564" cy="1542776"/>
                </a:xfrm>
                <a:prstGeom prst="rect">
                  <a:avLst/>
                </a:prstGeom>
              </p:spPr>
            </p:pic>
            <p:sp>
              <p:nvSpPr>
                <p:cNvPr id="29" name="Rectangle 29">
                  <a:extLst>
                    <a:ext uri="{FF2B5EF4-FFF2-40B4-BE49-F238E27FC236}">
                      <a16:creationId xmlns:a16="http://schemas.microsoft.com/office/drawing/2014/main" id="{D12BE7EE-17F7-B847-8C1D-77D99A6BB9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60231" y="3124195"/>
                  <a:ext cx="1981949" cy="381000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it-IT" altLang="it-IT" sz="18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10">
            <a:extLst>
              <a:ext uri="{FF2B5EF4-FFF2-40B4-BE49-F238E27FC236}">
                <a16:creationId xmlns:a16="http://schemas.microsoft.com/office/drawing/2014/main" id="{D97BE047-A14B-2C40-80A9-1DA6E07D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CF5F65-F910-4C4B-966C-3BBFE1F6BEE6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31746" name="Footer Placeholder 11">
            <a:extLst>
              <a:ext uri="{FF2B5EF4-FFF2-40B4-BE49-F238E27FC236}">
                <a16:creationId xmlns:a16="http://schemas.microsoft.com/office/drawing/2014/main" id="{9F11D5CE-9245-E64F-90DE-08081E48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61125"/>
            <a:ext cx="388620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2023</a:t>
            </a:r>
          </a:p>
        </p:txBody>
      </p:sp>
      <p:sp>
        <p:nvSpPr>
          <p:cNvPr id="31747" name="Title 6">
            <a:extLst>
              <a:ext uri="{FF2B5EF4-FFF2-40B4-BE49-F238E27FC236}">
                <a16:creationId xmlns:a16="http://schemas.microsoft.com/office/drawing/2014/main" id="{F8123790-7ADA-E741-B64E-36C148E60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Richiamo: </a:t>
            </a:r>
            <a:b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</a:br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monomi, polinomi e loro grado</a:t>
            </a:r>
          </a:p>
        </p:txBody>
      </p:sp>
      <p:pic>
        <p:nvPicPr>
          <p:cNvPr id="31748" name="Picture 10" descr="Schermata 2016-04-02 alle 10.34.29.png">
            <a:extLst>
              <a:ext uri="{FF2B5EF4-FFF2-40B4-BE49-F238E27FC236}">
                <a16:creationId xmlns:a16="http://schemas.microsoft.com/office/drawing/2014/main" id="{D8108F32-2AB3-4F4B-A706-C4DED794A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267200" cy="27193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11" descr="Schermata 2016-04-02 alle 10.22.11.png">
            <a:extLst>
              <a:ext uri="{FF2B5EF4-FFF2-40B4-BE49-F238E27FC236}">
                <a16:creationId xmlns:a16="http://schemas.microsoft.com/office/drawing/2014/main" id="{84B4CEAB-959D-6F4F-B41B-23DA04A3D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t="6367" r="1285"/>
          <a:stretch>
            <a:fillRect/>
          </a:stretch>
        </p:blipFill>
        <p:spPr bwMode="auto">
          <a:xfrm>
            <a:off x="0" y="1295400"/>
            <a:ext cx="510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>
            <a:extLst>
              <a:ext uri="{FF2B5EF4-FFF2-40B4-BE49-F238E27FC236}">
                <a16:creationId xmlns:a16="http://schemas.microsoft.com/office/drawing/2014/main" id="{77DD7E60-BDAF-AA4C-BEB2-260A88F1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B3CA1F-7001-684D-95F2-720417B7E02C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32770" name="Footer Placeholder 5">
            <a:extLst>
              <a:ext uri="{FF2B5EF4-FFF2-40B4-BE49-F238E27FC236}">
                <a16:creationId xmlns:a16="http://schemas.microsoft.com/office/drawing/2014/main" id="{6362E812-05B9-5D45-AC20-6A0F98D0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2860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32771" name="Title 5">
            <a:extLst>
              <a:ext uri="{FF2B5EF4-FFF2-40B4-BE49-F238E27FC236}">
                <a16:creationId xmlns:a16="http://schemas.microsoft.com/office/drawing/2014/main" id="{7B16F14E-133B-5346-8DC2-E8398915D3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1628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Curve algebriche</a:t>
            </a:r>
          </a:p>
        </p:txBody>
      </p:sp>
      <p:sp>
        <p:nvSpPr>
          <p:cNvPr id="32772" name="TextBox 16">
            <a:extLst>
              <a:ext uri="{FF2B5EF4-FFF2-40B4-BE49-F238E27FC236}">
                <a16:creationId xmlns:a16="http://schemas.microsoft.com/office/drawing/2014/main" id="{3C01F8E8-7DE8-8D4A-ADDD-1B7DA223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20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 Narrow" panose="020B0604020202020204" pitchFamily="34" charset="0"/>
              </a:rPr>
              <a:t>Osserviamo le formule ottenute ‘con occhio matematico’: ci ricordano analoghi polinomi già incontrati per descrivere curve. Ecco qualche esempio.</a:t>
            </a:r>
          </a:p>
        </p:txBody>
      </p:sp>
      <p:pic>
        <p:nvPicPr>
          <p:cNvPr id="32773" name="Picture 18" descr="Schermata 2016-03-30 alle 17.31.21.png">
            <a:extLst>
              <a:ext uri="{FF2B5EF4-FFF2-40B4-BE49-F238E27FC236}">
                <a16:creationId xmlns:a16="http://schemas.microsoft.com/office/drawing/2014/main" id="{915A5C96-703F-9B4D-A228-D793733C3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14600"/>
            <a:ext cx="2771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9" descr="Schermata 2016-03-30 alle 17.31.05.png">
            <a:extLst>
              <a:ext uri="{FF2B5EF4-FFF2-40B4-BE49-F238E27FC236}">
                <a16:creationId xmlns:a16="http://schemas.microsoft.com/office/drawing/2014/main" id="{58C5A4E7-F98F-7E41-ABDE-ECFCF4F64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09800"/>
            <a:ext cx="2895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0" descr="Schermata 2016-03-30 alle 17.34.50.png">
            <a:extLst>
              <a:ext uri="{FF2B5EF4-FFF2-40B4-BE49-F238E27FC236}">
                <a16:creationId xmlns:a16="http://schemas.microsoft.com/office/drawing/2014/main" id="{1F55C7D9-12EF-7844-B491-90DE4D773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590800"/>
            <a:ext cx="2667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1" descr="Schermata 2016-03-30 alle 17.46.14.png">
            <a:extLst>
              <a:ext uri="{FF2B5EF4-FFF2-40B4-BE49-F238E27FC236}">
                <a16:creationId xmlns:a16="http://schemas.microsoft.com/office/drawing/2014/main" id="{E36A0640-6B20-0346-9290-25FEFFDE4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/>
          <a:stretch>
            <a:fillRect/>
          </a:stretch>
        </p:blipFill>
        <p:spPr bwMode="auto">
          <a:xfrm>
            <a:off x="6438900" y="2895600"/>
            <a:ext cx="2705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2" descr="Schermata 2016-03-30 alle 17.46.36.png">
            <a:extLst>
              <a:ext uri="{FF2B5EF4-FFF2-40B4-BE49-F238E27FC236}">
                <a16:creationId xmlns:a16="http://schemas.microsoft.com/office/drawing/2014/main" id="{02CC0E8B-7C3C-BE40-96BF-FB15ABC190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2514600"/>
            <a:ext cx="2633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3" descr="Schermata 2016-03-30 alle 17.35.50.png">
            <a:extLst>
              <a:ext uri="{FF2B5EF4-FFF2-40B4-BE49-F238E27FC236}">
                <a16:creationId xmlns:a16="http://schemas.microsoft.com/office/drawing/2014/main" id="{5270432E-69AD-DF41-9409-6DAA5F5452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209800"/>
            <a:ext cx="2590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Box 24">
            <a:extLst>
              <a:ext uri="{FF2B5EF4-FFF2-40B4-BE49-F238E27FC236}">
                <a16:creationId xmlns:a16="http://schemas.microsoft.com/office/drawing/2014/main" id="{16190C9F-B9AF-184E-B3D5-C9088EA1E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029200"/>
            <a:ext cx="6934200" cy="1384300"/>
          </a:xfrm>
          <a:prstGeom prst="rect">
            <a:avLst/>
          </a:prstGeom>
          <a:solidFill>
            <a:srgbClr val="FFF8EB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CURVE ALGEBRICHE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 Narrow" panose="020B0604020202020204" pitchFamily="34" charset="0"/>
              </a:rPr>
              <a:t>Curve che hanno come equazione un polinomio nelle variabili </a:t>
            </a:r>
            <a:r>
              <a:rPr lang="it-IT" altLang="it-IT" sz="2800" b="1" i="1">
                <a:latin typeface="Arial Narrow" panose="020B0604020202020204" pitchFamily="34" charset="0"/>
              </a:rPr>
              <a:t>x</a:t>
            </a:r>
            <a:r>
              <a:rPr lang="it-IT" altLang="it-IT" sz="2800" b="1">
                <a:latin typeface="Arial Narrow" panose="020B0604020202020204" pitchFamily="34" charset="0"/>
              </a:rPr>
              <a:t> e y uguagliato a 0.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>
            <a:extLst>
              <a:ext uri="{FF2B5EF4-FFF2-40B4-BE49-F238E27FC236}">
                <a16:creationId xmlns:a16="http://schemas.microsoft.com/office/drawing/2014/main" id="{F399B886-D6A4-4F4F-A445-782EE53D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2AEF4E-4BF0-CB4C-92A7-4D49E27520F8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33794" name="Footer Placeholder 5">
            <a:extLst>
              <a:ext uri="{FF2B5EF4-FFF2-40B4-BE49-F238E27FC236}">
                <a16:creationId xmlns:a16="http://schemas.microsoft.com/office/drawing/2014/main" id="{63A9F406-E9AC-C54B-ADA1-F697C721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2023</a:t>
            </a:r>
          </a:p>
        </p:txBody>
      </p:sp>
      <p:sp>
        <p:nvSpPr>
          <p:cNvPr id="33795" name="Title 5">
            <a:extLst>
              <a:ext uri="{FF2B5EF4-FFF2-40B4-BE49-F238E27FC236}">
                <a16:creationId xmlns:a16="http://schemas.microsoft.com/office/drawing/2014/main" id="{9118BBB1-E764-334A-8489-D5C7ADF7EA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162800" cy="7620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Curve algebriche e funzioni</a:t>
            </a:r>
          </a:p>
        </p:txBody>
      </p:sp>
      <p:sp>
        <p:nvSpPr>
          <p:cNvPr id="33796" name="TextBox 16">
            <a:extLst>
              <a:ext uri="{FF2B5EF4-FFF2-40B4-BE49-F238E27FC236}">
                <a16:creationId xmlns:a16="http://schemas.microsoft.com/office/drawing/2014/main" id="{6E1A2A71-1E77-B043-9BB6-AF75F14A7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 Narrow" panose="020B0604020202020204" pitchFamily="34" charset="0"/>
              </a:rPr>
              <a:t>Tutte le curve algebriche sono il grafico di una sola funzione? Rivediamo gli esempi per trovare la risposta.</a:t>
            </a:r>
          </a:p>
        </p:txBody>
      </p:sp>
      <p:pic>
        <p:nvPicPr>
          <p:cNvPr id="33797" name="Picture 12" descr="Schermata 2016-03-30 alle 17.46.14.png">
            <a:extLst>
              <a:ext uri="{FF2B5EF4-FFF2-40B4-BE49-F238E27FC236}">
                <a16:creationId xmlns:a16="http://schemas.microsoft.com/office/drawing/2014/main" id="{7E0F2CBD-9112-B44B-A026-262B9833A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/>
          <a:stretch>
            <a:fillRect/>
          </a:stretch>
        </p:blipFill>
        <p:spPr bwMode="auto">
          <a:xfrm>
            <a:off x="457200" y="1752600"/>
            <a:ext cx="2705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3" descr="Schermata 2016-03-31 alle 12.30.44.png">
            <a:extLst>
              <a:ext uri="{FF2B5EF4-FFF2-40B4-BE49-F238E27FC236}">
                <a16:creationId xmlns:a16="http://schemas.microsoft.com/office/drawing/2014/main" id="{932B9077-A1F5-E941-9614-DB1698ABF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2549525" cy="1425575"/>
          </a:xfrm>
          <a:prstGeom prst="rect">
            <a:avLst/>
          </a:prstGeom>
          <a:solidFill>
            <a:srgbClr val="FFF8EB"/>
          </a:solidFill>
          <a:ln w="190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3799" name="TextBox 14">
            <a:extLst>
              <a:ext uri="{FF2B5EF4-FFF2-40B4-BE49-F238E27FC236}">
                <a16:creationId xmlns:a16="http://schemas.microsoft.com/office/drawing/2014/main" id="{635F8421-0801-5941-9079-0EEBAFED5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630863"/>
            <a:ext cx="1828800" cy="461962"/>
          </a:xfrm>
          <a:prstGeom prst="rect">
            <a:avLst/>
          </a:prstGeom>
          <a:solidFill>
            <a:srgbClr val="FFF8EB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Una funzione</a:t>
            </a:r>
          </a:p>
        </p:txBody>
      </p:sp>
      <p:pic>
        <p:nvPicPr>
          <p:cNvPr id="33800" name="Picture 10" descr="Schermata 2016-04-06 alle 11.08.28.png">
            <a:extLst>
              <a:ext uri="{FF2B5EF4-FFF2-40B4-BE49-F238E27FC236}">
                <a16:creationId xmlns:a16="http://schemas.microsoft.com/office/drawing/2014/main" id="{4AAA8A54-7D23-D94F-8A51-431C7B68B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6050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2" descr="Schermata 2016-04-06 alle 11.18.01.png">
            <a:extLst>
              <a:ext uri="{FF2B5EF4-FFF2-40B4-BE49-F238E27FC236}">
                <a16:creationId xmlns:a16="http://schemas.microsoft.com/office/drawing/2014/main" id="{EF39C333-9195-5D41-A487-2ADAC8CDD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2133600" cy="1295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2" name="TextBox 14">
            <a:extLst>
              <a:ext uri="{FF2B5EF4-FFF2-40B4-BE49-F238E27FC236}">
                <a16:creationId xmlns:a16="http://schemas.microsoft.com/office/drawing/2014/main" id="{D8B9A26E-57C8-C54F-8A42-749E4B5EB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43600"/>
            <a:ext cx="1752600" cy="461963"/>
          </a:xfrm>
          <a:prstGeom prst="rect">
            <a:avLst/>
          </a:prstGeom>
          <a:solidFill>
            <a:srgbClr val="FFF8EB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Due funzioni</a:t>
            </a:r>
          </a:p>
        </p:txBody>
      </p:sp>
      <p:pic>
        <p:nvPicPr>
          <p:cNvPr id="33803" name="Picture 14" descr="Schermata 2016-04-06 alle 11.23.19.png">
            <a:extLst>
              <a:ext uri="{FF2B5EF4-FFF2-40B4-BE49-F238E27FC236}">
                <a16:creationId xmlns:a16="http://schemas.microsoft.com/office/drawing/2014/main" id="{4BCAF473-4662-544B-B46B-603399772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8543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5" descr="Schermata 2016-04-06 alle 11.26.11.png">
            <a:extLst>
              <a:ext uri="{FF2B5EF4-FFF2-40B4-BE49-F238E27FC236}">
                <a16:creationId xmlns:a16="http://schemas.microsoft.com/office/drawing/2014/main" id="{8B96BE2B-2439-A541-8AC0-980C45C98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819400" cy="13065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5" name="TextBox 14">
            <a:extLst>
              <a:ext uri="{FF2B5EF4-FFF2-40B4-BE49-F238E27FC236}">
                <a16:creationId xmlns:a16="http://schemas.microsoft.com/office/drawing/2014/main" id="{114ADBD5-09F3-C641-97F1-2251751D3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943600"/>
            <a:ext cx="1752600" cy="461963"/>
          </a:xfrm>
          <a:prstGeom prst="rect">
            <a:avLst/>
          </a:prstGeom>
          <a:solidFill>
            <a:srgbClr val="FFF8EB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Due funzioni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65911</TotalTime>
  <Words>911</Words>
  <Application>Microsoft Macintosh PowerPoint</Application>
  <PresentationFormat>Presentazione su schermo (4:3)</PresentationFormat>
  <Paragraphs>127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Arial Narrow Bold</vt:lpstr>
      <vt:lpstr>Lucida Calligraphy</vt:lpstr>
      <vt:lpstr>Times New Roman</vt:lpstr>
      <vt:lpstr>Struttura predefinita</vt:lpstr>
      <vt:lpstr>Equation</vt:lpstr>
      <vt:lpstr>Classificare funzioni</vt:lpstr>
      <vt:lpstr>Funzioni polinomiali</vt:lpstr>
      <vt:lpstr>Esempi di funzioni polinomiali</vt:lpstr>
      <vt:lpstr>Quozienti di polinomi</vt:lpstr>
      <vt:lpstr>Esempi di funzioni razionali fratte</vt:lpstr>
      <vt:lpstr>Un’altra forma per scrivere funzioni razionali fratte</vt:lpstr>
      <vt:lpstr>Richiamo:  monomi, polinomi e loro grado</vt:lpstr>
      <vt:lpstr>Curve algebriche</vt:lpstr>
      <vt:lpstr>Curve algebriche e funzioni</vt:lpstr>
      <vt:lpstr>Classificare curve e funzioni algebriche</vt:lpstr>
      <vt:lpstr>Grado di una funzione</vt:lpstr>
      <vt:lpstr>Funzioni algebriche o trascendenti</vt:lpstr>
      <vt:lpstr>Funzioni trascendenti elementari</vt:lpstr>
      <vt:lpstr>Uno sguardo alla storia: curve ‘famose’</vt:lpstr>
      <vt:lpstr>Altro esempio di ‘curve famose’</vt:lpstr>
      <vt:lpstr>Una curva trascendente ‘famosa’: la catenaria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Acustica_Presenta2</dc:title>
  <dc:subject/>
  <dc:creator>Valenti</dc:creator>
  <cp:keywords/>
  <dc:description/>
  <cp:lastModifiedBy>Microsoft Office User</cp:lastModifiedBy>
  <cp:revision>1646</cp:revision>
  <dcterms:created xsi:type="dcterms:W3CDTF">2016-07-31T18:07:45Z</dcterms:created>
  <dcterms:modified xsi:type="dcterms:W3CDTF">2023-02-09T19:10:08Z</dcterms:modified>
  <cp:category/>
</cp:coreProperties>
</file>