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98" r:id="rId2"/>
    <p:sldId id="529" r:id="rId3"/>
    <p:sldId id="577" r:id="rId4"/>
    <p:sldId id="602" r:id="rId5"/>
    <p:sldId id="505" r:id="rId6"/>
    <p:sldId id="506" r:id="rId7"/>
    <p:sldId id="546" r:id="rId8"/>
    <p:sldId id="335" r:id="rId9"/>
    <p:sldId id="362" r:id="rId10"/>
    <p:sldId id="544" r:id="rId11"/>
    <p:sldId id="354" r:id="rId12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FDD"/>
    <a:srgbClr val="008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87550"/>
  </p:normalViewPr>
  <p:slideViewPr>
    <p:cSldViewPr>
      <p:cViewPr varScale="1">
        <p:scale>
          <a:sx n="109" d="100"/>
          <a:sy n="109" d="100"/>
        </p:scale>
        <p:origin x="22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B55500-9189-DD42-8291-DDDBB695D4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B8C33-7D9F-EC4B-9831-070882E61B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D47828-4F2E-0245-A324-211E0E0E5080}" type="datetime1">
              <a:rPr lang="it-IT" altLang="it-IT"/>
              <a:pPr/>
              <a:t>03/06/22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53488-6AE3-E640-91D0-B8B0F87703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F4DD2-C77C-724C-8FDE-FBF6D4FF8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90A39-A8C1-7946-BACF-7E61FFB10BD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CF59CD-899C-DD4B-B56C-CB99BD2031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76089-AD7D-804F-ADE2-1C52D8D3BB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278954-E421-B243-8B40-9BCB072789D2}" type="datetime1">
              <a:rPr lang="it-IT" altLang="it-IT"/>
              <a:pPr/>
              <a:t>03/06/22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331F45-77B0-1247-A6EB-3C6CE6E23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94EFF9-8281-E840-A336-1B4D8B32E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22E6-0E47-0642-9F68-615DE76EAB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2D06F-7D1E-3F40-82A6-17BD8E797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51C4DB-93AD-E54A-A7BC-8DD56D23859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EE52770-F1C6-5E4B-A49A-2581BF2D49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FD2657CD-FD95-D245-9ADC-7D9A07FD51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50391291-6F53-EB44-9F49-B8A4CB42C7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25604" name="Rectangle 7">
            <a:extLst>
              <a:ext uri="{FF2B5EF4-FFF2-40B4-BE49-F238E27FC236}">
                <a16:creationId xmlns:a16="http://schemas.microsoft.com/office/drawing/2014/main" id="{A5C87051-7DBB-5D44-A764-D148491BE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65E199-1363-1749-B851-0FBD31137812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5F617AA2-0213-C544-9E4A-4C9EF3D98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6" name="Rectangle 3">
            <a:extLst>
              <a:ext uri="{FF2B5EF4-FFF2-40B4-BE49-F238E27FC236}">
                <a16:creationId xmlns:a16="http://schemas.microsoft.com/office/drawing/2014/main" id="{32C31DA5-6372-2144-8824-73667BED5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93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2AD6C2F5-A60A-034A-8A23-650E9C202E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7F17B8F5-2835-8B42-929A-19077A35E15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E2FCBF61-2D62-504C-A624-E436B783438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29700" name="Rectangle 7">
            <a:extLst>
              <a:ext uri="{FF2B5EF4-FFF2-40B4-BE49-F238E27FC236}">
                <a16:creationId xmlns:a16="http://schemas.microsoft.com/office/drawing/2014/main" id="{6B6F78F3-70D4-B74F-8D0D-8548B9C0A2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34867D-81A7-6742-B341-02A4BAB71BA2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C73CA9D9-F230-FB4E-B195-F8E381E2F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2" name="Rectangle 3">
            <a:extLst>
              <a:ext uri="{FF2B5EF4-FFF2-40B4-BE49-F238E27FC236}">
                <a16:creationId xmlns:a16="http://schemas.microsoft.com/office/drawing/2014/main" id="{D9E7BBD0-498A-BE41-8196-48260A004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179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28A3BC51-B79D-8C42-94E3-114A42FDFA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32C1CD64-96AB-7B49-811F-6D88DDB1B31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49155" name="Rectangle 6">
            <a:extLst>
              <a:ext uri="{FF2B5EF4-FFF2-40B4-BE49-F238E27FC236}">
                <a16:creationId xmlns:a16="http://schemas.microsoft.com/office/drawing/2014/main" id="{EECCC8A1-B53E-8040-87E7-188293A77B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49156" name="Rectangle 7">
            <a:extLst>
              <a:ext uri="{FF2B5EF4-FFF2-40B4-BE49-F238E27FC236}">
                <a16:creationId xmlns:a16="http://schemas.microsoft.com/office/drawing/2014/main" id="{A1A3342F-9BE3-8642-A319-DD404F574F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3FFB95-E4B2-FC40-BFAA-11229C54D86E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49157" name="Rectangle 2">
            <a:extLst>
              <a:ext uri="{FF2B5EF4-FFF2-40B4-BE49-F238E27FC236}">
                <a16:creationId xmlns:a16="http://schemas.microsoft.com/office/drawing/2014/main" id="{E0F70098-3DDB-454F-9C68-99305DDBB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8" name="Rectangle 3">
            <a:extLst>
              <a:ext uri="{FF2B5EF4-FFF2-40B4-BE49-F238E27FC236}">
                <a16:creationId xmlns:a16="http://schemas.microsoft.com/office/drawing/2014/main" id="{BF3EE9A7-0A6E-8C42-8BBD-4D7E42F95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83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A9308B7-7CFA-9546-A30F-A331BD8054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ED9585-D4F8-904E-A298-690649CC6B3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54275" name="Rectangle 6">
            <a:extLst>
              <a:ext uri="{FF2B5EF4-FFF2-40B4-BE49-F238E27FC236}">
                <a16:creationId xmlns:a16="http://schemas.microsoft.com/office/drawing/2014/main" id="{E82A50ED-0382-8A4F-9353-E30E6CD831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54276" name="Rectangle 7">
            <a:extLst>
              <a:ext uri="{FF2B5EF4-FFF2-40B4-BE49-F238E27FC236}">
                <a16:creationId xmlns:a16="http://schemas.microsoft.com/office/drawing/2014/main" id="{37AAA42B-3A55-FB49-A606-38DF9DD1A0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76745E-5840-E844-8193-9DA6EC9D423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06D8283C-088D-3944-AF0C-DD9DF63D1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8" name="Rectangle 3">
            <a:extLst>
              <a:ext uri="{FF2B5EF4-FFF2-40B4-BE49-F238E27FC236}">
                <a16:creationId xmlns:a16="http://schemas.microsoft.com/office/drawing/2014/main" id="{3FBF37C8-441C-C245-8BDF-0B3813E58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947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4B798F99-94F4-134D-94E7-92588B90F3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191EB5F-310B-9A40-9803-DCD7F79911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56323" name="Rectangle 6">
            <a:extLst>
              <a:ext uri="{FF2B5EF4-FFF2-40B4-BE49-F238E27FC236}">
                <a16:creationId xmlns:a16="http://schemas.microsoft.com/office/drawing/2014/main" id="{0EEA6FF7-63C1-364A-9557-4515DF71CA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36D2E72F-75C7-5A4A-8220-1B4C908DD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5E7E73-EFCE-2445-AE6B-F19FBD7FF2C4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F39EBF62-D13B-5146-8299-F67E85C11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6" name="Rectangle 3">
            <a:extLst>
              <a:ext uri="{FF2B5EF4-FFF2-40B4-BE49-F238E27FC236}">
                <a16:creationId xmlns:a16="http://schemas.microsoft.com/office/drawing/2014/main" id="{9C542922-1F97-1349-8532-8F7386249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090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3A88C42-AE39-1240-A7C9-76C9EA3BCC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L'infinito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70EBCFA7-4CD5-184D-BA6B-A9C1F04325C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20/09/02</a:t>
            </a:r>
          </a:p>
        </p:txBody>
      </p:sp>
      <p:sp>
        <p:nvSpPr>
          <p:cNvPr id="62467" name="Rectangle 6">
            <a:extLst>
              <a:ext uri="{FF2B5EF4-FFF2-40B4-BE49-F238E27FC236}">
                <a16:creationId xmlns:a16="http://schemas.microsoft.com/office/drawing/2014/main" id="{5597AF9B-2C3D-8444-BB9E-2A5F3279A3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>
                <a:latin typeface="Times New Roman" panose="02020603050405020304" pitchFamily="18" charset="0"/>
              </a:rPr>
              <a:t>Liceo Scientifico "Laurana" - Urbino</a:t>
            </a: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08E265E2-967E-414F-BCDC-9528F69BF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544169-F3DA-7F45-9321-56B99A30097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62469" name="Rectangle 2">
            <a:extLst>
              <a:ext uri="{FF2B5EF4-FFF2-40B4-BE49-F238E27FC236}">
                <a16:creationId xmlns:a16="http://schemas.microsoft.com/office/drawing/2014/main" id="{CA9A121C-C6BB-024C-8E70-E91E9D842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70" name="Rectangle 3">
            <a:extLst>
              <a:ext uri="{FF2B5EF4-FFF2-40B4-BE49-F238E27FC236}">
                <a16:creationId xmlns:a16="http://schemas.microsoft.com/office/drawing/2014/main" id="{37BFD36B-9932-904A-B00E-F1BA4DDE4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501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B1926FC-13F3-3142-963D-9B75B196294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0F839F4-7DDB-5C4F-978F-DC8D83C3C86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6868" name="Rectangle 6">
            <a:extLst>
              <a:ext uri="{FF2B5EF4-FFF2-40B4-BE49-F238E27FC236}">
                <a16:creationId xmlns:a16="http://schemas.microsoft.com/office/drawing/2014/main" id="{14D07821-359D-544F-BA71-119A129AB6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6869" name="Rectangle 7">
            <a:extLst>
              <a:ext uri="{FF2B5EF4-FFF2-40B4-BE49-F238E27FC236}">
                <a16:creationId xmlns:a16="http://schemas.microsoft.com/office/drawing/2014/main" id="{BFD3A424-6978-B147-95A0-0DD0521A6B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6C9CC7-F4BE-D043-A82F-DDD358340A88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36870" name="Rectangle 2">
            <a:extLst>
              <a:ext uri="{FF2B5EF4-FFF2-40B4-BE49-F238E27FC236}">
                <a16:creationId xmlns:a16="http://schemas.microsoft.com/office/drawing/2014/main" id="{C4065E48-6B27-FF4E-B8FE-2C44784C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1" name="Rectangle 3">
            <a:extLst>
              <a:ext uri="{FF2B5EF4-FFF2-40B4-BE49-F238E27FC236}">
                <a16:creationId xmlns:a16="http://schemas.microsoft.com/office/drawing/2014/main" id="{0E398B6C-B649-154E-A393-F28288249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29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C06FC5-5634-7140-8AEF-FBD9942C02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ECE3528-D477-244C-823E-BAA16E3BE5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8916" name="Rectangle 6">
            <a:extLst>
              <a:ext uri="{FF2B5EF4-FFF2-40B4-BE49-F238E27FC236}">
                <a16:creationId xmlns:a16="http://schemas.microsoft.com/office/drawing/2014/main" id="{26589D4D-90B2-FF46-AAF9-BBA799D14F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8917" name="Rectangle 7">
            <a:extLst>
              <a:ext uri="{FF2B5EF4-FFF2-40B4-BE49-F238E27FC236}">
                <a16:creationId xmlns:a16="http://schemas.microsoft.com/office/drawing/2014/main" id="{9EC31216-8A62-B048-993B-1ACBB04E3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443A0F-C013-DD4B-B736-C29FFAC6195B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38918" name="Rectangle 2">
            <a:extLst>
              <a:ext uri="{FF2B5EF4-FFF2-40B4-BE49-F238E27FC236}">
                <a16:creationId xmlns:a16="http://schemas.microsoft.com/office/drawing/2014/main" id="{9DE379FA-988C-324F-B536-6F0177D34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9" name="Rectangle 3">
            <a:extLst>
              <a:ext uri="{FF2B5EF4-FFF2-40B4-BE49-F238E27FC236}">
                <a16:creationId xmlns:a16="http://schemas.microsoft.com/office/drawing/2014/main" id="{17B849BE-E74B-E946-A432-120F3D374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9922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60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060167-C061-A24B-B3AB-7D249C6E0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66B69D-8C51-E540-A121-ED7824247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ECAAB-8949-4640-BC11-64D158391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1F7FF-6FD1-B046-90FF-E15BD8E473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95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70EF7F-8A6B-0D4A-A8E8-22AC02A29A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E2F649-5B41-C14B-A224-40A1BF09B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401196-2A66-CE42-B069-8EE81839D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8CC5A-D555-9D47-B59C-0D588C6A76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1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2D5D28-5C2A-4D4F-AE28-090EB965F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490BC5-33A2-AE4E-AC75-0D019EC6D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36D5B7-63BD-2E4F-BE84-F47F4D83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ABAC9-0025-4D47-A131-B5BB08B15A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5175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986A52-306A-364E-9A02-DCF5EBAE1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01EEC2-61E9-A449-9CD2-60A6FA1C17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4D5F66-2E0B-DE46-A847-17D3E723C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20FC7-EC55-EE40-8AD4-2F7437A270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479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817105-338E-6B45-89F1-1BE22781E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99DD6F-854F-894A-881A-F089F8AC5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0EEE9E6-44F2-9F4D-9C7B-9E0614C23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CB4FA-E148-1647-BE19-7EE53354D1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7247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4AADC7-A29B-4549-9D0E-A53F3143B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3FE21E-4525-E24B-B5EA-DD4E3FA068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BC2745-3D97-2048-A16A-4BD23E48F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6694A-D803-4B41-9494-08D54AAA8B9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808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6F17B-0118-6B40-9CD2-F8028A613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2E2BD3-DF8C-5041-9B41-8C3FFBB7E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0E9D1-8DE4-FE4F-85DA-0DF09EFC5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19128-370C-424B-A559-9564A90451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570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CFCACD-163B-E149-A2AD-CC889143E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D1D9F-79F3-BB42-9CAB-21622E2A37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9C0DDD-5437-894F-83BD-9E9161B48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B3BA-ABEB-1E40-949D-49566E7D8EE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21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C458F6-24DA-6F45-9390-DA7EDD10B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406FB-971D-C243-B6A9-04695FF380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71425-33FC-224B-8397-5C65C0918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6EBF6-13A0-4343-884F-A10B9937885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484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2336DE-5D8E-C24D-A1C7-4A0B36B35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CDCB32-797F-F34D-8108-96ABE1DD6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77BEC6-8D65-8140-B080-888D9C887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E0EBE-0101-F242-BDC7-49681477C3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47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071812-6AEF-4743-B6F1-3F6CAB7F9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64E537-8AEE-D547-95AA-1294F8338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2A12EA-4FE5-C043-A76A-8DC36A35DF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20753-D3FA-0749-AF10-4484F04B7B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401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2969E2-C18C-AE48-8A90-1029644E0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84CA5A-AD09-0943-A251-D620A0C4F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220199-FBC5-1548-9FC9-4A355DC16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A1993-0CD8-5445-8D92-FA096ED404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86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373BAF-1C2B-D743-B2E8-275D77CCF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25728-3B67-5240-826E-36FD0995D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C4B49-AFD7-274E-8926-8E21D773D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7AE42-6A9C-6D4E-BE50-731EF1E4AA7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35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DBF8B-0B56-314F-87D7-F48C9A760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5E141D-AE6D-B040-AA9D-13D4A5BEF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063AE-C8FF-2E4F-B352-FFB34C7D3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1675B-F61A-A849-A700-5A498B060BD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918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2D0275-8C4F-DD4B-8C57-58D2E94ED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63A102-2A5E-234E-A980-6B56681CE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B3F7F4-4003-2942-81BC-F15D58F036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A6BE5F1-3511-A943-8D52-7972FBFA36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2022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923A96-4FE0-0C48-97D9-A750373C41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903442-5526-B547-B058-C470E8331A1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54F8A787-BD7F-314D-9CBB-709A798E7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1529" y="658813"/>
            <a:ext cx="7719392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problema ‘classico’ </a:t>
            </a:r>
          </a:p>
        </p:txBody>
      </p:sp>
      <p:sp>
        <p:nvSpPr>
          <p:cNvPr id="24578" name="Text Box 4">
            <a:extLst>
              <a:ext uri="{FF2B5EF4-FFF2-40B4-BE49-F238E27FC236}">
                <a16:creationId xmlns:a16="http://schemas.microsoft.com/office/drawing/2014/main" id="{C0318FF0-9B68-FA4B-8A7A-76FDB567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8840"/>
            <a:ext cx="83756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 Narrow" panose="020B0604020202020204" pitchFamily="34" charset="0"/>
              </a:rPr>
              <a:t>Un filo metallico di lunghezza </a:t>
            </a:r>
            <a:r>
              <a:rPr lang="it-IT" altLang="it-IT" sz="4000" b="1" i="1" dirty="0">
                <a:latin typeface="Arial Narrow" panose="020B0604020202020204" pitchFamily="34" charset="0"/>
              </a:rPr>
              <a:t>L</a:t>
            </a:r>
            <a:r>
              <a:rPr lang="it-IT" altLang="it-IT" sz="4000" b="1" dirty="0">
                <a:latin typeface="Arial Narrow" panose="020B0604020202020204" pitchFamily="34" charset="0"/>
              </a:rPr>
              <a:t> viene utilizzato per delimitare il perimetro di un’aiuola rettangolare.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 Narrow" panose="020B0604020202020204" pitchFamily="34" charset="0"/>
              </a:rPr>
              <a:t> Qual è l’aiuola di area massima che è possibile delimitare?</a:t>
            </a:r>
            <a:r>
              <a:rPr lang="it-IT" altLang="it-IT" sz="4000" dirty="0">
                <a:latin typeface="Arial Narrow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4000" dirty="0">
              <a:latin typeface="Arial Narrow" panose="020B060402020202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36454C84-37BC-7049-A685-4A2676AB2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1E0B9-3902-9A47-A7B3-1BBBFC20A81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24580" name="Footer Placeholder 4">
            <a:extLst>
              <a:ext uri="{FF2B5EF4-FFF2-40B4-BE49-F238E27FC236}">
                <a16:creationId xmlns:a16="http://schemas.microsoft.com/office/drawing/2014/main" id="{AD6862AF-C5B9-474F-896A-CA82D2E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733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2022</a:t>
            </a:r>
          </a:p>
        </p:txBody>
      </p:sp>
    </p:spTree>
    <p:extLst>
      <p:ext uri="{BB962C8B-B14F-4D97-AF65-F5344CB8AC3E}">
        <p14:creationId xmlns:p14="http://schemas.microsoft.com/office/powerpoint/2010/main" val="115192777"/>
      </p:ext>
    </p:extLst>
  </p:cSld>
  <p:clrMapOvr>
    <a:masterClrMapping/>
  </p:clrMapOvr>
  <p:transition>
    <p:pull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2">
            <a:extLst>
              <a:ext uri="{FF2B5EF4-FFF2-40B4-BE49-F238E27FC236}">
                <a16:creationId xmlns:a16="http://schemas.microsoft.com/office/drawing/2014/main" id="{3B2ADE53-B1BE-9947-850B-2C9AC311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2184D-8B60-C244-98EB-2804C06BCC9A}" type="slidenum">
              <a:rPr lang="it-IT" altLang="it-IT" sz="14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  <p:sp>
        <p:nvSpPr>
          <p:cNvPr id="59394" name="Footer Placeholder 3">
            <a:extLst>
              <a:ext uri="{FF2B5EF4-FFF2-40B4-BE49-F238E27FC236}">
                <a16:creationId xmlns:a16="http://schemas.microsoft.com/office/drawing/2014/main" id="{AE7F1B4C-7D37-5840-B923-7C222E94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12372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Calibri" panose="020F0502020204030204" pitchFamily="34" charset="0"/>
              </a:rPr>
              <a:t>Daniela Valenti, 2022</a:t>
            </a:r>
          </a:p>
        </p:txBody>
      </p:sp>
      <p:sp>
        <p:nvSpPr>
          <p:cNvPr id="59395" name="Title 4">
            <a:extLst>
              <a:ext uri="{FF2B5EF4-FFF2-40B4-BE49-F238E27FC236}">
                <a16:creationId xmlns:a16="http://schemas.microsoft.com/office/drawing/2014/main" id="{F3769C52-8DCF-8B4A-B1A7-0D008FD95E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579438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Problemi di ottimizzazione</a:t>
            </a:r>
          </a:p>
        </p:txBody>
      </p:sp>
      <p:sp>
        <p:nvSpPr>
          <p:cNvPr id="59396" name="TextBox 9">
            <a:extLst>
              <a:ext uri="{FF2B5EF4-FFF2-40B4-BE49-F238E27FC236}">
                <a16:creationId xmlns:a16="http://schemas.microsoft.com/office/drawing/2014/main" id="{7BCD55C9-E59D-A042-A264-C69222C4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41438"/>
            <a:ext cx="8534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alibri" panose="020F0502020204030204" pitchFamily="34" charset="0"/>
              </a:rPr>
              <a:t>Abbiamo così risolto un </a:t>
            </a:r>
            <a:r>
              <a:rPr lang="it-IT" altLang="it-IT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problema di ottimizzazione</a:t>
            </a:r>
            <a:r>
              <a:rPr lang="it-IT" altLang="it-IT" sz="2800" b="1" dirty="0">
                <a:latin typeface="Calibri" panose="020F0502020204030204" pitchFamily="34" charset="0"/>
              </a:rPr>
              <a:t> da sintetizzare così: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>
                <a:latin typeface="Calibri" panose="020F0502020204030204" pitchFamily="34" charset="0"/>
              </a:rPr>
              <a:t>Determinare la zona di area massima fra tutte le zone rettangolari che posso recintare con una rete lunga L.</a:t>
            </a:r>
            <a:r>
              <a:rPr lang="it-IT" altLang="it-IT" sz="2800" b="1" dirty="0">
                <a:latin typeface="Calibri" panose="020F0502020204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alibri" panose="020F0502020204030204" pitchFamily="34" charset="0"/>
              </a:rPr>
              <a:t>Oppure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>
                <a:latin typeface="Calibri" panose="020F0502020204030204" pitchFamily="34" charset="0"/>
              </a:rPr>
              <a:t>Determinare il rettangolo di area massima fra tutti i rettangoli con perimetro lungo L</a:t>
            </a:r>
            <a:r>
              <a:rPr lang="it-IT" altLang="it-IT" sz="2800" b="1" dirty="0">
                <a:latin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239548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674BD60-5A27-4441-AB5B-4195B5B03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7" y="150"/>
            <a:ext cx="8483600" cy="985837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Riflessione sul procedimento </a:t>
            </a:r>
            <a:endParaRPr lang="it-IT" altLang="it-IT" sz="4000" b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079B93A-7B30-C34D-A5A3-DE343CFCC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2112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15CD255F-EF26-8C47-B380-E99BAEA88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858838"/>
            <a:ext cx="3971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7965410-8577-2247-98CD-FEBAF50D3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982663"/>
            <a:ext cx="8518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800" b="1">
              <a:latin typeface="Arial Narrow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6CCD801B-C365-E946-BF54-300D45740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9224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A0319185-0313-8844-8B0C-F8A7A007A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1903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1C3E62B3-0DC5-644C-9D56-ED983B393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-319088"/>
            <a:ext cx="1841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71248490-09C7-584F-92E1-757201F2C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0002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D2646B7F-A0A6-3B4C-9911-116D2C9A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352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pic>
        <p:nvPicPr>
          <p:cNvPr id="19467" name="Picture 11">
            <a:extLst>
              <a:ext uri="{FF2B5EF4-FFF2-40B4-BE49-F238E27FC236}">
                <a16:creationId xmlns:a16="http://schemas.microsoft.com/office/drawing/2014/main" id="{068C6E5C-C3F3-314A-9FE4-9D32B3083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/>
          <a:stretch/>
        </p:blipFill>
        <p:spPr bwMode="auto">
          <a:xfrm>
            <a:off x="2792862" y="791589"/>
            <a:ext cx="2943225" cy="16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5">
            <a:extLst>
              <a:ext uri="{FF2B5EF4-FFF2-40B4-BE49-F238E27FC236}">
                <a16:creationId xmlns:a16="http://schemas.microsoft.com/office/drawing/2014/main" id="{2F62B987-19D1-394C-91C1-4587D4581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9" y="2852885"/>
            <a:ext cx="50573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2913" indent="-442913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60363" indent="-349250" eaLnBrk="1" hangingPunct="1"/>
            <a:r>
              <a:rPr lang="it-IT" altLang="it-IT" sz="2800" b="1" dirty="0"/>
              <a:t>1. Ho scritto la funzione ‘area </a:t>
            </a:r>
            <a:r>
              <a:rPr lang="it-IT" altLang="it-IT" sz="2800" b="1" i="1" dirty="0" err="1"/>
              <a:t>S</a:t>
            </a:r>
            <a:r>
              <a:rPr lang="it-IT" altLang="it-IT" sz="2800" b="1" dirty="0"/>
              <a:t> variabile al variare di </a:t>
            </a:r>
            <a:r>
              <a:rPr lang="it-IT" altLang="it-IT" sz="2800" b="1" i="1" dirty="0"/>
              <a:t>x</a:t>
            </a:r>
            <a:r>
              <a:rPr lang="it-IT" altLang="it-IT" sz="2800" b="1" dirty="0"/>
              <a:t>’.</a:t>
            </a:r>
          </a:p>
        </p:txBody>
      </p:sp>
      <p:sp>
        <p:nvSpPr>
          <p:cNvPr id="19469" name="Rectangle 16">
            <a:extLst>
              <a:ext uri="{FF2B5EF4-FFF2-40B4-BE49-F238E27FC236}">
                <a16:creationId xmlns:a16="http://schemas.microsoft.com/office/drawing/2014/main" id="{71E9A876-11AD-C846-8F39-B48377EE5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" y="3796367"/>
            <a:ext cx="4719439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 err="1"/>
              <a:t>S</a:t>
            </a:r>
            <a:r>
              <a:rPr lang="it-IT" altLang="it-IT" sz="2800" b="1" dirty="0"/>
              <a:t> = – </a:t>
            </a:r>
            <a:r>
              <a:rPr lang="it-IT" altLang="it-IT" sz="2800" b="1" i="1" dirty="0"/>
              <a:t>x</a:t>
            </a:r>
            <a:r>
              <a:rPr lang="it-IT" altLang="it-IT" sz="2800" b="1" i="1" baseline="30000" dirty="0"/>
              <a:t>2</a:t>
            </a:r>
            <a:r>
              <a:rPr lang="it-IT" altLang="it-IT" sz="2800" b="1" dirty="0"/>
              <a:t> + 20</a:t>
            </a:r>
            <a:r>
              <a:rPr lang="it-IT" altLang="it-IT" sz="2800" b="1" i="1" dirty="0"/>
              <a:t>x   </a:t>
            </a:r>
            <a:r>
              <a:rPr lang="it-IT" altLang="it-IT" sz="2800" b="1" dirty="0"/>
              <a:t>con</a:t>
            </a:r>
            <a:r>
              <a:rPr lang="it-IT" altLang="it-IT" sz="2800" b="1" i="1" dirty="0"/>
              <a:t>  </a:t>
            </a:r>
            <a:r>
              <a:rPr lang="it-IT" altLang="it-IT" sz="2800" b="1" dirty="0">
                <a:solidFill>
                  <a:srgbClr val="FF0000"/>
                </a:solidFill>
              </a:rPr>
              <a:t>0 ≤ </a:t>
            </a:r>
            <a:r>
              <a:rPr lang="it-IT" altLang="it-IT" sz="2800" b="1" i="1" dirty="0">
                <a:solidFill>
                  <a:srgbClr val="FF0000"/>
                </a:solidFill>
              </a:rPr>
              <a:t>x</a:t>
            </a:r>
            <a:r>
              <a:rPr lang="it-IT" altLang="it-IT" sz="2800" b="1" dirty="0">
                <a:solidFill>
                  <a:srgbClr val="FF0000"/>
                </a:solidFill>
              </a:rPr>
              <a:t> ≤ 20</a:t>
            </a:r>
            <a:endParaRPr lang="it-IT" altLang="it-IT" sz="2800" b="1" dirty="0"/>
          </a:p>
        </p:txBody>
      </p:sp>
      <p:sp>
        <p:nvSpPr>
          <p:cNvPr id="19470" name="TextBox 17">
            <a:extLst>
              <a:ext uri="{FF2B5EF4-FFF2-40B4-BE49-F238E27FC236}">
                <a16:creationId xmlns:a16="http://schemas.microsoft.com/office/drawing/2014/main" id="{278BFD4C-F7CE-594D-B216-BB90B21DF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3" y="4367788"/>
            <a:ext cx="534060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8163" indent="-538163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4025" indent="-407988" eaLnBrk="1" hangingPunct="1"/>
            <a:r>
              <a:rPr lang="it-IT" altLang="it-IT" sz="2800" b="1" dirty="0"/>
              <a:t>2.</a:t>
            </a:r>
            <a:r>
              <a:rPr lang="it-IT" altLang="it-IT" sz="3200" b="1" dirty="0"/>
              <a:t> </a:t>
            </a:r>
            <a:r>
              <a:rPr lang="it-IT" altLang="it-IT" sz="2800" b="1" dirty="0"/>
              <a:t>La funzione ha per grafico una parabola con concavità verso </a:t>
            </a:r>
            <a:r>
              <a:rPr lang="it-IT" altLang="it-IT" sz="2800" b="1"/>
              <a:t>il basso, </a:t>
            </a:r>
            <a:r>
              <a:rPr lang="it-IT" altLang="it-IT" sz="2800" b="1" dirty="0"/>
              <a:t>perciò </a:t>
            </a:r>
            <a:r>
              <a:rPr lang="it-IT" altLang="it-IT" sz="2800" b="1" dirty="0" err="1"/>
              <a:t>S</a:t>
            </a:r>
            <a:r>
              <a:rPr lang="it-IT" altLang="it-IT" sz="2800" b="1" dirty="0"/>
              <a:t> è massima in corrispondenza al vertice V.</a:t>
            </a:r>
          </a:p>
        </p:txBody>
      </p:sp>
      <p:sp>
        <p:nvSpPr>
          <p:cNvPr id="19471" name="TextBox 18">
            <a:extLst>
              <a:ext uri="{FF2B5EF4-FFF2-40B4-BE49-F238E27FC236}">
                <a16:creationId xmlns:a16="http://schemas.microsoft.com/office/drawing/2014/main" id="{E5A189EE-97CC-CF4D-957C-32DD1A0AB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0" y="2405453"/>
            <a:ext cx="4047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</a:rPr>
              <a:t>Due passi importanti</a:t>
            </a:r>
          </a:p>
        </p:txBody>
      </p:sp>
      <p:sp>
        <p:nvSpPr>
          <p:cNvPr id="19472" name="Rectangle 19">
            <a:extLst>
              <a:ext uri="{FF2B5EF4-FFF2-40B4-BE49-F238E27FC236}">
                <a16:creationId xmlns:a16="http://schemas.microsoft.com/office/drawing/2014/main" id="{1DAF8356-A6B0-774C-A1DB-8F7299FFF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4" y="1162440"/>
            <a:ext cx="2076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0 ≤ </a:t>
            </a:r>
            <a:r>
              <a:rPr lang="it-IT" altLang="it-IT" b="1" i="1" dirty="0">
                <a:solidFill>
                  <a:srgbClr val="FF0000"/>
                </a:solidFill>
              </a:rPr>
              <a:t>x</a:t>
            </a:r>
            <a:r>
              <a:rPr lang="it-IT" altLang="it-IT" b="1" dirty="0">
                <a:solidFill>
                  <a:srgbClr val="FF0000"/>
                </a:solidFill>
              </a:rPr>
              <a:t> ≤ 20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87F400C-308E-7344-8F41-B5A5FF9B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481034"/>
            <a:ext cx="2895600" cy="476250"/>
          </a:xfrm>
        </p:spPr>
        <p:txBody>
          <a:bodyPr/>
          <a:lstStyle/>
          <a:p>
            <a:r>
              <a:rPr lang="it-IT" altLang="it-IT" dirty="0"/>
              <a:t>Daniela Valenti, 2020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74903A7-9F18-C242-BBC1-1FF64566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753-D3FA-0749-AF10-4484F04B7B62}" type="slidenum">
              <a:rPr lang="it-IT" altLang="it-IT" smtClean="0"/>
              <a:pPr/>
              <a:t>11</a:t>
            </a:fld>
            <a:endParaRPr lang="it-IT" alt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8146532-219B-D741-B62A-43B54001C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244" y="2961366"/>
            <a:ext cx="3145243" cy="2466245"/>
          </a:xfrm>
          <a:prstGeom prst="rect">
            <a:avLst/>
          </a:prstGeom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C7AADB86-8329-6F46-8AF4-AE8142BC1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087" y="5494132"/>
            <a:ext cx="3015556" cy="707886"/>
          </a:xfrm>
          <a:prstGeom prst="rect">
            <a:avLst/>
          </a:prstGeom>
          <a:solidFill>
            <a:srgbClr val="F2FFD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Il massimo dell’area </a:t>
            </a:r>
            <a:r>
              <a:rPr lang="it-IT" altLang="it-IT" sz="2000" b="1" dirty="0" err="1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  <a:r>
              <a:rPr lang="it-IT" altLang="it-IT" sz="2000" b="1" dirty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è 100, raggiunto per x = 10.</a:t>
            </a:r>
            <a:endParaRPr lang="it-IT" altLang="it-IT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022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2B4D40D-12C6-864E-A21F-1BA7CCB1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15351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A5572F4-A763-7A4F-9D11-58D1A6125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26450" cy="8001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semplice esperimento </a:t>
            </a:r>
            <a:endParaRPr lang="it-IT" altLang="it-IT" sz="36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DAA1107E-9B9E-614C-A9B2-1701A864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11493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8676" name="TextBox 8">
            <a:extLst>
              <a:ext uri="{FF2B5EF4-FFF2-40B4-BE49-F238E27FC236}">
                <a16:creationId xmlns:a16="http://schemas.microsoft.com/office/drawing/2014/main" id="{BF91E6BD-D004-794B-BAA4-0EE4279EA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58" y="1440417"/>
            <a:ext cx="82089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Uno spago lungo 40 cm aiuta a ‘vedere’ il filo che delimita tante aiuole rettangolari  </a:t>
            </a:r>
          </a:p>
        </p:txBody>
      </p:sp>
      <p:pic>
        <p:nvPicPr>
          <p:cNvPr id="28677" name="Picture 13" descr="problema dello spago.jpg">
            <a:extLst>
              <a:ext uri="{FF2B5EF4-FFF2-40B4-BE49-F238E27FC236}">
                <a16:creationId xmlns:a16="http://schemas.microsoft.com/office/drawing/2014/main" id="{549C70D8-47E2-3244-886F-CB2CCDFD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38862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Slide Number Placeholder 6">
            <a:extLst>
              <a:ext uri="{FF2B5EF4-FFF2-40B4-BE49-F238E27FC236}">
                <a16:creationId xmlns:a16="http://schemas.microsoft.com/office/drawing/2014/main" id="{1847A832-4DB0-2140-BDFD-99DE25F25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37BB01-6B6E-454D-A59C-634C5EA90B1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28679" name="Footer Placeholder 7">
            <a:extLst>
              <a:ext uri="{FF2B5EF4-FFF2-40B4-BE49-F238E27FC236}">
                <a16:creationId xmlns:a16="http://schemas.microsoft.com/office/drawing/2014/main" id="{34A0D48B-9267-6946-9268-ACCCB8FA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800" y="6248400"/>
            <a:ext cx="4419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2022</a:t>
            </a:r>
          </a:p>
        </p:txBody>
      </p:sp>
    </p:spTree>
    <p:extLst>
      <p:ext uri="{BB962C8B-B14F-4D97-AF65-F5344CB8AC3E}">
        <p14:creationId xmlns:p14="http://schemas.microsoft.com/office/powerpoint/2010/main" val="99223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0A1F50F-7DAB-B343-AD17-1AECD81C0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17" y="404664"/>
            <a:ext cx="7978080" cy="76200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Video: lo spago in movimento</a:t>
            </a:r>
          </a:p>
        </p:txBody>
      </p:sp>
      <p:sp>
        <p:nvSpPr>
          <p:cNvPr id="26628" name="Footer Placeholder 7">
            <a:extLst>
              <a:ext uri="{FF2B5EF4-FFF2-40B4-BE49-F238E27FC236}">
                <a16:creationId xmlns:a16="http://schemas.microsoft.com/office/drawing/2014/main" id="{9B2A3790-613D-494D-8A36-B3E51495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352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2022</a:t>
            </a:r>
          </a:p>
        </p:txBody>
      </p:sp>
      <p:sp>
        <p:nvSpPr>
          <p:cNvPr id="26629" name="Slide Number Placeholder 8">
            <a:extLst>
              <a:ext uri="{FF2B5EF4-FFF2-40B4-BE49-F238E27FC236}">
                <a16:creationId xmlns:a16="http://schemas.microsoft.com/office/drawing/2014/main" id="{90DAFCAD-9A61-E04F-8E09-424F1C139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A87410-C9DE-D64C-B420-2CAE43590F59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pic>
        <p:nvPicPr>
          <p:cNvPr id="3" name="Max_VideoL.mp4">
            <a:hlinkClick r:id="" action="ppaction://media"/>
            <a:extLst>
              <a:ext uri="{FF2B5EF4-FFF2-40B4-BE49-F238E27FC236}">
                <a16:creationId xmlns:a16="http://schemas.microsoft.com/office/drawing/2014/main" id="{F688E1B7-798E-3646-9E14-7236F5308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18" t="8657" r="4818" b="7475"/>
          <a:stretch/>
        </p:blipFill>
        <p:spPr>
          <a:xfrm>
            <a:off x="991049" y="1132657"/>
            <a:ext cx="734481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318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9697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212AA61F-265A-0049-BF03-B8DEC182EA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775" y="783262"/>
            <a:ext cx="7378700" cy="5715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L’area dei rettangoli varia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70D269CB-A312-EB44-B95F-0BE5F8B66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7985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17B837C1-4D10-E549-9D7F-BA6FD5626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55546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8132" name="Footer Placeholder 8">
            <a:extLst>
              <a:ext uri="{FF2B5EF4-FFF2-40B4-BE49-F238E27FC236}">
                <a16:creationId xmlns:a16="http://schemas.microsoft.com/office/drawing/2014/main" id="{1CC25AE4-6FEF-B943-A107-8535CDC8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2022</a:t>
            </a:r>
          </a:p>
        </p:txBody>
      </p:sp>
      <p:sp>
        <p:nvSpPr>
          <p:cNvPr id="48133" name="Slide Number Placeholder 9">
            <a:extLst>
              <a:ext uri="{FF2B5EF4-FFF2-40B4-BE49-F238E27FC236}">
                <a16:creationId xmlns:a16="http://schemas.microsoft.com/office/drawing/2014/main" id="{2ACC9871-FF9C-664F-B76F-C5DB00677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5EF6C9-7AB5-5946-9EC6-1B70EBC420A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09D6D7A-38BF-614C-8B98-AA0577756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2" y="5191578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3B92"/>
                </a:solidFill>
              </a:rPr>
              <a:t>Si intuisce che l’area è massima nel caso del quadrato</a:t>
            </a:r>
            <a:r>
              <a:rPr lang="it-IT" altLang="it-IT" sz="2400" dirty="0"/>
              <a:t>.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2D243423-DEEE-894D-BE7A-CE5668ACA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2" y="5734050"/>
            <a:ext cx="802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Come posso dimostrare questa congettura?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AE58A-D5CB-994B-80F5-8B2DE6AB3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57" y="3966822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L’area parte da 0, quando l’altezza è 0, poi  aumenta, ma arrivati a un certo punto comincia a diminuire, per tornare a 0, quando la base è 0.</a:t>
            </a:r>
          </a:p>
        </p:txBody>
      </p:sp>
      <p:pic>
        <p:nvPicPr>
          <p:cNvPr id="15" name="Picture 14" descr="Spago1.jpg">
            <a:extLst>
              <a:ext uri="{FF2B5EF4-FFF2-40B4-BE49-F238E27FC236}">
                <a16:creationId xmlns:a16="http://schemas.microsoft.com/office/drawing/2014/main" id="{9115697A-14E8-0949-BB7A-1BC0BA11B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5" y="1893888"/>
            <a:ext cx="21669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pago4.jpg">
            <a:extLst>
              <a:ext uri="{FF2B5EF4-FFF2-40B4-BE49-F238E27FC236}">
                <a16:creationId xmlns:a16="http://schemas.microsoft.com/office/drawing/2014/main" id="{723CF091-8252-1C49-8AF0-297993FCF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93760"/>
            <a:ext cx="18288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Max4.JPG">
            <a:extLst>
              <a:ext uri="{FF2B5EF4-FFF2-40B4-BE49-F238E27FC236}">
                <a16:creationId xmlns:a16="http://schemas.microsoft.com/office/drawing/2014/main" id="{64475072-CDD6-7946-B83B-C09B455A0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56" y="1599519"/>
            <a:ext cx="838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A9021D3-F0A3-1246-8779-75E06A781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83600" cy="508000"/>
          </a:xfrm>
        </p:spPr>
        <p:txBody>
          <a:bodyPr/>
          <a:lstStyle/>
          <a:p>
            <a:pPr eaLnBrk="1" hangingPunct="1"/>
            <a:r>
              <a:rPr lang="it-IT" altLang="it-IT" sz="4000" b="1">
                <a:solidFill>
                  <a:srgbClr val="FF3300"/>
                </a:solidFill>
                <a:ea typeface="ＭＳ Ｐゴシック" panose="020B0600070205080204" pitchFamily="34" charset="-128"/>
              </a:rPr>
              <a:t>Con la geometria analitica </a:t>
            </a:r>
            <a:endParaRPr lang="it-IT" altLang="it-IT" sz="4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1738DF56-DEC3-8543-8986-D3B84B5C1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2112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AC2DB339-98A5-4043-8773-E49C318D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858838"/>
            <a:ext cx="3971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9B4BFC7A-1062-274D-B3D4-B96C9B6DF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982663"/>
            <a:ext cx="8518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>
              <a:latin typeface="Arial Narrow" panose="020B0604020202020204" pitchFamily="34" charset="0"/>
            </a:endParaRPr>
          </a:p>
        </p:txBody>
      </p:sp>
      <p:sp>
        <p:nvSpPr>
          <p:cNvPr id="53253" name="Rectangle 6">
            <a:extLst>
              <a:ext uri="{FF2B5EF4-FFF2-40B4-BE49-F238E27FC236}">
                <a16:creationId xmlns:a16="http://schemas.microsoft.com/office/drawing/2014/main" id="{A20BBD32-06C1-F946-B901-784259AF3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9224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AAE15B62-5E5A-5347-9537-74AD2EDC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1903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FF022159-A020-1749-AE9A-EF7EA95E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-319088"/>
            <a:ext cx="1841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920E13CF-28E5-4E46-99E6-325C280C4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0002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50DB105B-FECC-DE46-ABB9-365D75CC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352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53258" name="Picture 11">
            <a:extLst>
              <a:ext uri="{FF2B5EF4-FFF2-40B4-BE49-F238E27FC236}">
                <a16:creationId xmlns:a16="http://schemas.microsoft.com/office/drawing/2014/main" id="{084D6B44-387A-1042-A553-F8ECCB7D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23938"/>
            <a:ext cx="32385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Text Box 12">
            <a:extLst>
              <a:ext uri="{FF2B5EF4-FFF2-40B4-BE49-F238E27FC236}">
                <a16:creationId xmlns:a16="http://schemas.microsoft.com/office/drawing/2014/main" id="{8BF6BE39-3264-BB44-968D-89ED10B0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2817813"/>
            <a:ext cx="673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L’area </a:t>
            </a:r>
            <a:r>
              <a:rPr lang="it-IT" altLang="it-IT" sz="2400" b="1" i="1" dirty="0" err="1"/>
              <a:t>S</a:t>
            </a:r>
            <a:r>
              <a:rPr lang="it-IT" altLang="it-IT" sz="2400" b="1" dirty="0"/>
              <a:t> del rettangolo è data da:</a:t>
            </a:r>
          </a:p>
        </p:txBody>
      </p:sp>
      <p:sp>
        <p:nvSpPr>
          <p:cNvPr id="53260" name="Text Box 13">
            <a:extLst>
              <a:ext uri="{FF2B5EF4-FFF2-40B4-BE49-F238E27FC236}">
                <a16:creationId xmlns:a16="http://schemas.microsoft.com/office/drawing/2014/main" id="{C56680C4-CB41-D049-AB52-EB58B204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013" y="3400425"/>
            <a:ext cx="209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i="1"/>
              <a:t>S</a:t>
            </a:r>
            <a:r>
              <a:rPr lang="it-IT" altLang="it-IT" sz="2800"/>
              <a:t> = </a:t>
            </a:r>
            <a:r>
              <a:rPr lang="it-IT" altLang="it-IT" sz="2800" b="1" i="1"/>
              <a:t>xy</a:t>
            </a:r>
          </a:p>
        </p:txBody>
      </p:sp>
      <p:sp>
        <p:nvSpPr>
          <p:cNvPr id="53261" name="Text Box 14">
            <a:extLst>
              <a:ext uri="{FF2B5EF4-FFF2-40B4-BE49-F238E27FC236}">
                <a16:creationId xmlns:a16="http://schemas.microsoft.com/office/drawing/2014/main" id="{3A7C75D3-20C0-1F4E-9058-E6445E996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4060825"/>
            <a:ext cx="722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Con semiperimetro 20 e perciò </a:t>
            </a:r>
          </a:p>
        </p:txBody>
      </p:sp>
      <p:sp>
        <p:nvSpPr>
          <p:cNvPr id="53262" name="Text Box 15">
            <a:extLst>
              <a:ext uri="{FF2B5EF4-FFF2-40B4-BE49-F238E27FC236}">
                <a16:creationId xmlns:a16="http://schemas.microsoft.com/office/drawing/2014/main" id="{DDA49EB7-1A99-CC4B-9401-4F5A3F1E4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4559300"/>
            <a:ext cx="515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/>
              <a:t> + </a:t>
            </a:r>
            <a:r>
              <a:rPr lang="it-IT" altLang="it-IT" sz="2800" b="1" i="1"/>
              <a:t>y</a:t>
            </a:r>
            <a:r>
              <a:rPr lang="it-IT" altLang="it-IT" sz="2800"/>
              <a:t> = 20  da cui   </a:t>
            </a:r>
            <a:r>
              <a:rPr lang="it-IT" altLang="it-IT" sz="2800" b="1" i="1"/>
              <a:t>y</a:t>
            </a:r>
            <a:r>
              <a:rPr lang="it-IT" altLang="it-IT" sz="2800"/>
              <a:t> = 20 − </a:t>
            </a:r>
            <a:r>
              <a:rPr lang="it-IT" altLang="it-IT" sz="2800" b="1" i="1"/>
              <a:t>x</a:t>
            </a:r>
            <a:r>
              <a:rPr lang="it-IT" altLang="it-IT" sz="2800"/>
              <a:t> </a:t>
            </a:r>
          </a:p>
        </p:txBody>
      </p:sp>
      <p:sp>
        <p:nvSpPr>
          <p:cNvPr id="53263" name="Rectangle 15">
            <a:extLst>
              <a:ext uri="{FF2B5EF4-FFF2-40B4-BE49-F238E27FC236}">
                <a16:creationId xmlns:a16="http://schemas.microsoft.com/office/drawing/2014/main" id="{0A9B5E9C-5E6D-3C42-9CE5-22DA8F114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5253038"/>
            <a:ext cx="8234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3B92"/>
                </a:solidFill>
              </a:rPr>
              <a:t>Esprimo l’area S in funzione della sola </a:t>
            </a:r>
            <a:r>
              <a:rPr lang="it-IT" altLang="it-IT" sz="2400" b="1" i="1">
                <a:solidFill>
                  <a:srgbClr val="003B92"/>
                </a:solidFill>
              </a:rPr>
              <a:t>x.</a:t>
            </a:r>
            <a:r>
              <a:rPr lang="it-IT" altLang="it-IT" sz="2400" b="1"/>
              <a:t> </a:t>
            </a:r>
          </a:p>
        </p:txBody>
      </p:sp>
      <p:sp>
        <p:nvSpPr>
          <p:cNvPr id="53264" name="Rectangle 16">
            <a:extLst>
              <a:ext uri="{FF2B5EF4-FFF2-40B4-BE49-F238E27FC236}">
                <a16:creationId xmlns:a16="http://schemas.microsoft.com/office/drawing/2014/main" id="{E1850860-7E0E-FC45-9AD2-F2F128656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988" y="1489075"/>
            <a:ext cx="2076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0 ≤ </a:t>
            </a:r>
            <a:r>
              <a:rPr lang="it-IT" altLang="it-IT" sz="2400" b="1" i="1">
                <a:solidFill>
                  <a:srgbClr val="FF0000"/>
                </a:solidFill>
              </a:rPr>
              <a:t>x</a:t>
            </a:r>
            <a:r>
              <a:rPr lang="it-IT" altLang="it-IT" sz="2400" b="1">
                <a:solidFill>
                  <a:srgbClr val="FF0000"/>
                </a:solidFill>
              </a:rPr>
              <a:t> ≤ 20</a:t>
            </a:r>
          </a:p>
        </p:txBody>
      </p:sp>
      <p:sp>
        <p:nvSpPr>
          <p:cNvPr id="53265" name="Rectangle 17">
            <a:extLst>
              <a:ext uri="{FF2B5EF4-FFF2-40B4-BE49-F238E27FC236}">
                <a16:creationId xmlns:a16="http://schemas.microsoft.com/office/drawing/2014/main" id="{5FF5FAD5-474C-1B4D-9886-208214C6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5934075"/>
            <a:ext cx="2289175" cy="523875"/>
          </a:xfrm>
          <a:prstGeom prst="rect">
            <a:avLst/>
          </a:prstGeom>
          <a:solidFill>
            <a:srgbClr val="F8FFDB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S</a:t>
            </a:r>
            <a:r>
              <a:rPr lang="it-IT" altLang="it-IT" sz="2800" b="1"/>
              <a:t> = </a:t>
            </a:r>
            <a:r>
              <a:rPr lang="it-IT" altLang="it-IT" sz="2800" b="1" i="1"/>
              <a:t>x</a:t>
            </a:r>
            <a:r>
              <a:rPr lang="it-IT" altLang="it-IT" sz="2800" b="1"/>
              <a:t>(20 – </a:t>
            </a:r>
            <a:r>
              <a:rPr lang="it-IT" altLang="it-IT" sz="2800" b="1" i="1"/>
              <a:t>x</a:t>
            </a:r>
            <a:r>
              <a:rPr lang="it-IT" altLang="it-IT" sz="2800" b="1"/>
              <a:t>)</a:t>
            </a:r>
            <a:r>
              <a:rPr lang="it-IT" altLang="it-IT" sz="2800"/>
              <a:t> </a:t>
            </a:r>
          </a:p>
        </p:txBody>
      </p:sp>
      <p:sp>
        <p:nvSpPr>
          <p:cNvPr id="53266" name="Slide Number Placeholder 18">
            <a:extLst>
              <a:ext uri="{FF2B5EF4-FFF2-40B4-BE49-F238E27FC236}">
                <a16:creationId xmlns:a16="http://schemas.microsoft.com/office/drawing/2014/main" id="{0DEC6E73-9DAA-E54F-B936-3A2DB2F23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C8BBEE-527D-FD46-9D27-5B01E12E698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53267" name="Footer Placeholder 19">
            <a:extLst>
              <a:ext uri="{FF2B5EF4-FFF2-40B4-BE49-F238E27FC236}">
                <a16:creationId xmlns:a16="http://schemas.microsoft.com/office/drawing/2014/main" id="{D9565BC2-E427-384B-BCD6-BB45AC32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4150"/>
            <a:ext cx="4038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2022</a:t>
            </a:r>
          </a:p>
        </p:txBody>
      </p:sp>
    </p:spTree>
    <p:extLst>
      <p:ext uri="{BB962C8B-B14F-4D97-AF65-F5344CB8AC3E}">
        <p14:creationId xmlns:p14="http://schemas.microsoft.com/office/powerpoint/2010/main" val="8057821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25B8C7CA-8F13-DB47-AD37-707E72BDF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" y="247650"/>
            <a:ext cx="8667750" cy="577850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  <a:ea typeface="ＭＳ Ｐゴシック" panose="020B0600070205080204" pitchFamily="34" charset="-128"/>
              </a:rPr>
              <a:t>Il grafico</a:t>
            </a:r>
          </a:p>
        </p:txBody>
      </p:sp>
      <p:sp>
        <p:nvSpPr>
          <p:cNvPr id="55298" name="Rectangle 4">
            <a:extLst>
              <a:ext uri="{FF2B5EF4-FFF2-40B4-BE49-F238E27FC236}">
                <a16:creationId xmlns:a16="http://schemas.microsoft.com/office/drawing/2014/main" id="{23AF786B-37A0-8C4E-9347-329045C00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5299" name="Rectangle 5">
            <a:extLst>
              <a:ext uri="{FF2B5EF4-FFF2-40B4-BE49-F238E27FC236}">
                <a16:creationId xmlns:a16="http://schemas.microsoft.com/office/drawing/2014/main" id="{59B7447D-2DEE-7C47-B63F-1CD97C61A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5300" name="Text Box 7">
            <a:extLst>
              <a:ext uri="{FF2B5EF4-FFF2-40B4-BE49-F238E27FC236}">
                <a16:creationId xmlns:a16="http://schemas.microsoft.com/office/drawing/2014/main" id="{16C0BA82-C976-CF43-A2DB-2CC6905D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6738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/>
              <a:t>S</a:t>
            </a:r>
            <a:r>
              <a:rPr lang="it-IT" altLang="it-IT" sz="2400" b="1"/>
              <a:t> = – </a:t>
            </a:r>
            <a:r>
              <a:rPr lang="it-IT" altLang="it-IT" sz="2400" b="1" i="1"/>
              <a:t>x</a:t>
            </a:r>
            <a:r>
              <a:rPr lang="it-IT" altLang="it-IT" sz="2400" b="1" i="1" baseline="30000"/>
              <a:t>2</a:t>
            </a:r>
            <a:r>
              <a:rPr lang="it-IT" altLang="it-IT" sz="2400" b="1"/>
              <a:t> + 20</a:t>
            </a:r>
            <a:r>
              <a:rPr lang="it-IT" altLang="it-IT" sz="2400" b="1" i="1"/>
              <a:t>x   </a:t>
            </a:r>
            <a:r>
              <a:rPr lang="it-IT" altLang="it-IT" sz="2400" b="1"/>
              <a:t>con</a:t>
            </a:r>
            <a:r>
              <a:rPr lang="it-IT" altLang="it-IT" sz="2400" b="1" i="1"/>
              <a:t>    </a:t>
            </a:r>
            <a:r>
              <a:rPr lang="it-IT" altLang="it-IT" sz="2400" b="1">
                <a:solidFill>
                  <a:srgbClr val="FF0000"/>
                </a:solidFill>
              </a:rPr>
              <a:t>0 ≤ </a:t>
            </a:r>
            <a:r>
              <a:rPr lang="it-IT" altLang="it-IT" sz="2400" b="1" i="1">
                <a:solidFill>
                  <a:srgbClr val="FF0000"/>
                </a:solidFill>
              </a:rPr>
              <a:t>x</a:t>
            </a:r>
            <a:r>
              <a:rPr lang="it-IT" altLang="it-IT" sz="2400" b="1">
                <a:solidFill>
                  <a:srgbClr val="FF0000"/>
                </a:solidFill>
              </a:rPr>
              <a:t> ≤ 20</a:t>
            </a:r>
            <a:r>
              <a:rPr lang="it-IT" altLang="it-IT" sz="2400" b="1" i="1"/>
              <a:t> </a:t>
            </a:r>
            <a:r>
              <a:rPr lang="it-IT" altLang="it-IT" sz="2400" b="1"/>
              <a:t> </a:t>
            </a:r>
          </a:p>
        </p:txBody>
      </p:sp>
      <p:sp>
        <p:nvSpPr>
          <p:cNvPr id="55301" name="Rectangle 8">
            <a:extLst>
              <a:ext uri="{FF2B5EF4-FFF2-40B4-BE49-F238E27FC236}">
                <a16:creationId xmlns:a16="http://schemas.microsoft.com/office/drawing/2014/main" id="{1D734F65-6AF5-B843-BA82-2D840898A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5302" name="Text Box 9">
            <a:extLst>
              <a:ext uri="{FF2B5EF4-FFF2-40B4-BE49-F238E27FC236}">
                <a16:creationId xmlns:a16="http://schemas.microsoft.com/office/drawing/2014/main" id="{1E3CE685-7AA5-3445-9981-D0DB6D703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</a:rPr>
              <a:t>Arco di parabola con vertice  V(10, 100)</a:t>
            </a:r>
          </a:p>
        </p:txBody>
      </p:sp>
      <p:pic>
        <p:nvPicPr>
          <p:cNvPr id="55303" name="Picture 10">
            <a:extLst>
              <a:ext uri="{FF2B5EF4-FFF2-40B4-BE49-F238E27FC236}">
                <a16:creationId xmlns:a16="http://schemas.microsoft.com/office/drawing/2014/main" id="{5DB3CCE3-1F0C-E048-91B8-74B599D8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98536"/>
            <a:ext cx="4095102" cy="240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10">
            <a:extLst>
              <a:ext uri="{FF2B5EF4-FFF2-40B4-BE49-F238E27FC236}">
                <a16:creationId xmlns:a16="http://schemas.microsoft.com/office/drawing/2014/main" id="{3742468D-EC9D-E14A-B23F-9E40DAFC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139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Eseguo la moltiplicazione indicata e scrivo la funzione ‘area </a:t>
            </a:r>
            <a:r>
              <a:rPr lang="it-IT" altLang="it-IT" sz="2400" b="1" i="1"/>
              <a:t>S</a:t>
            </a:r>
            <a:r>
              <a:rPr lang="it-IT" altLang="it-IT" sz="2400" b="1"/>
              <a:t> variabile al variare di </a:t>
            </a:r>
            <a:r>
              <a:rPr lang="it-IT" altLang="it-IT" sz="2400" b="1" i="1"/>
              <a:t>x</a:t>
            </a:r>
            <a:r>
              <a:rPr lang="it-IT" altLang="it-IT" sz="2400" b="1"/>
              <a:t>’</a:t>
            </a:r>
          </a:p>
        </p:txBody>
      </p:sp>
      <p:sp>
        <p:nvSpPr>
          <p:cNvPr id="55305" name="TextBox 13">
            <a:extLst>
              <a:ext uri="{FF2B5EF4-FFF2-40B4-BE49-F238E27FC236}">
                <a16:creationId xmlns:a16="http://schemas.microsoft.com/office/drawing/2014/main" id="{ABE4799B-F961-0C41-B6A5-7F0A071F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4" y="5448526"/>
            <a:ext cx="8913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 err="1">
                <a:solidFill>
                  <a:srgbClr val="333333"/>
                </a:solidFill>
              </a:rPr>
              <a:t>S</a:t>
            </a:r>
            <a:r>
              <a:rPr lang="it-IT" altLang="it-IT" sz="2400" b="1" dirty="0">
                <a:solidFill>
                  <a:srgbClr val="333333"/>
                </a:solidFill>
              </a:rPr>
              <a:t> massima è 100, raggiunta per </a:t>
            </a:r>
            <a:r>
              <a:rPr lang="it-IT" altLang="it-IT" sz="2400" b="1" i="1" dirty="0">
                <a:solidFill>
                  <a:srgbClr val="333333"/>
                </a:solidFill>
              </a:rPr>
              <a:t>x</a:t>
            </a:r>
            <a:r>
              <a:rPr lang="it-IT" altLang="it-IT" sz="2400" b="1" dirty="0">
                <a:solidFill>
                  <a:srgbClr val="333333"/>
                </a:solidFill>
              </a:rPr>
              <a:t> = 10, caso del quadrato con i lati tutti lunghi 10</a:t>
            </a:r>
            <a:r>
              <a:rPr lang="it-IT" altLang="it-IT" sz="2400" dirty="0"/>
              <a:t>. </a:t>
            </a:r>
            <a:r>
              <a:rPr lang="it-IT" altLang="it-IT" sz="2400" b="1" dirty="0"/>
              <a:t>Basta ragionare per simmetria.</a:t>
            </a:r>
          </a:p>
        </p:txBody>
      </p:sp>
      <p:sp>
        <p:nvSpPr>
          <p:cNvPr id="55307" name="Slide Number Placeholder 11">
            <a:extLst>
              <a:ext uri="{FF2B5EF4-FFF2-40B4-BE49-F238E27FC236}">
                <a16:creationId xmlns:a16="http://schemas.microsoft.com/office/drawing/2014/main" id="{9511C607-76E8-7341-BDA6-C2A64AD59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1F11D7-2CC8-9D4D-AABC-73571ACBE7D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55308" name="Footer Placeholder 12">
            <a:extLst>
              <a:ext uri="{FF2B5EF4-FFF2-40B4-BE49-F238E27FC236}">
                <a16:creationId xmlns:a16="http://schemas.microsoft.com/office/drawing/2014/main" id="{42425BF2-D55B-AE41-9F5B-6BAE79BF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2362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2022</a:t>
            </a:r>
          </a:p>
        </p:txBody>
      </p:sp>
    </p:spTree>
    <p:extLst>
      <p:ext uri="{BB962C8B-B14F-4D97-AF65-F5344CB8AC3E}">
        <p14:creationId xmlns:p14="http://schemas.microsoft.com/office/powerpoint/2010/main" val="39653680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0E581DE-BBA8-EF45-8555-88335E3F8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5" y="574142"/>
            <a:ext cx="8667750" cy="57785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Una simulazione con </a:t>
            </a:r>
            <a:r>
              <a:rPr lang="it-IT" altLang="it-IT" sz="3600" b="1" dirty="0" err="1">
                <a:solidFill>
                  <a:srgbClr val="FF3300"/>
                </a:solidFill>
                <a:ea typeface="ＭＳ Ｐゴシック" panose="020B0600070205080204" pitchFamily="34" charset="-128"/>
              </a:rPr>
              <a:t>Geogebra</a:t>
            </a:r>
            <a:endParaRPr lang="it-IT" altLang="it-IT" sz="3600" b="1" dirty="0">
              <a:solidFill>
                <a:srgbClr val="FF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442" name="Rectangle 4">
            <a:extLst>
              <a:ext uri="{FF2B5EF4-FFF2-40B4-BE49-F238E27FC236}">
                <a16:creationId xmlns:a16="http://schemas.microsoft.com/office/drawing/2014/main" id="{E15FC105-69DA-324C-BDAD-791334A5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29B763E1-34E7-314A-BD65-F2CF173BC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65D1430B-25A7-4A4B-BE7C-CEE4A5DD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61445" name="Slide Number Placeholder 6">
            <a:extLst>
              <a:ext uri="{FF2B5EF4-FFF2-40B4-BE49-F238E27FC236}">
                <a16:creationId xmlns:a16="http://schemas.microsoft.com/office/drawing/2014/main" id="{46C757E8-DD89-074F-8E5C-C7C2D3EF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03952" y="6245225"/>
            <a:ext cx="48284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D7DC79-734B-7A43-B2F8-7FCF1776655F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 dirty="0"/>
          </a:p>
        </p:txBody>
      </p:sp>
      <p:sp>
        <p:nvSpPr>
          <p:cNvPr id="61446" name="Footer Placeholder 7">
            <a:extLst>
              <a:ext uri="{FF2B5EF4-FFF2-40B4-BE49-F238E27FC236}">
                <a16:creationId xmlns:a16="http://schemas.microsoft.com/office/drawing/2014/main" id="{D78ED95B-1CD7-3B47-975E-DB6B1117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840" y="6469063"/>
            <a:ext cx="39624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2022</a:t>
            </a:r>
            <a:endParaRPr lang="it-IT" altLang="it-IT" sz="1400" i="1" dirty="0"/>
          </a:p>
        </p:txBody>
      </p:sp>
      <p:pic>
        <p:nvPicPr>
          <p:cNvPr id="2" name="Rettangoli-isoperi2.mp4">
            <a:hlinkClick r:id="" action="ppaction://media"/>
            <a:extLst>
              <a:ext uri="{FF2B5EF4-FFF2-40B4-BE49-F238E27FC236}">
                <a16:creationId xmlns:a16="http://schemas.microsoft.com/office/drawing/2014/main" id="{CFE20A97-4C50-FC42-8F46-C69492732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716" b="13475"/>
          <a:stretch/>
        </p:blipFill>
        <p:spPr>
          <a:xfrm>
            <a:off x="360264" y="1628800"/>
            <a:ext cx="80648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55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E2A3ED7-217E-F445-9903-966404E25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968" y="577570"/>
            <a:ext cx="8583613" cy="677862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perimetro deve essere 40?</a:t>
            </a:r>
            <a:r>
              <a:rPr lang="it-IT" altLang="it-IT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A4464161-31CA-2C49-B132-DD89F635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7782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44" name="TextBox 6">
            <a:extLst>
              <a:ext uri="{FF2B5EF4-FFF2-40B4-BE49-F238E27FC236}">
                <a16:creationId xmlns:a16="http://schemas.microsoft.com/office/drawing/2014/main" id="{4336B485-38AE-E04F-8FE7-425EE2EF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" y="1306534"/>
            <a:ext cx="82359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Nel video i rettangoli avevano il perimetro lungo, in centimetri, 40.</a:t>
            </a:r>
            <a:b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Se il perimetro è lungo 16 o 30 o 80, … cambia la dimostrazione? NO! </a:t>
            </a:r>
          </a:p>
        </p:txBody>
      </p:sp>
      <p:sp>
        <p:nvSpPr>
          <p:cNvPr id="35845" name="TextBox 7">
            <a:extLst>
              <a:ext uri="{FF2B5EF4-FFF2-40B4-BE49-F238E27FC236}">
                <a16:creationId xmlns:a16="http://schemas.microsoft.com/office/drawing/2014/main" id="{D1F7ECDB-9714-3744-AC49-4E9FF66E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3178142"/>
            <a:ext cx="70703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+mn-lt"/>
              </a:rPr>
              <a:t>Infatti, nel problema trovo: </a:t>
            </a:r>
            <a:br>
              <a:rPr lang="it-IT" altLang="it-IT" sz="2800" b="1" dirty="0">
                <a:latin typeface="+mn-lt"/>
              </a:rPr>
            </a:br>
            <a:r>
              <a:rPr lang="it-IT" altLang="it-IT" sz="2800" b="1" dirty="0">
                <a:latin typeface="+mn-lt"/>
              </a:rPr>
              <a:t>‘</a:t>
            </a:r>
            <a:r>
              <a:rPr lang="it-IT" altLang="it-IT" sz="2800" b="1" i="1" dirty="0">
                <a:latin typeface="+mn-lt"/>
              </a:rPr>
              <a:t>Un filo metallico di lunghezza </a:t>
            </a:r>
            <a:r>
              <a:rPr lang="it-IT" altLang="it-IT" sz="2800" b="1" i="1" dirty="0">
                <a:solidFill>
                  <a:srgbClr val="FF0000"/>
                </a:solidFill>
                <a:latin typeface="+mn-lt"/>
              </a:rPr>
              <a:t>L</a:t>
            </a:r>
            <a:r>
              <a:rPr lang="it-IT" altLang="it-IT" sz="2800" b="1" i="1" dirty="0">
                <a:latin typeface="+mn-lt"/>
              </a:rPr>
              <a:t> …’</a:t>
            </a:r>
            <a:endParaRPr lang="it-IT" altLang="it-IT" sz="2800" dirty="0">
              <a:latin typeface="+mn-lt"/>
            </a:endParaRPr>
          </a:p>
        </p:txBody>
      </p:sp>
      <p:sp>
        <p:nvSpPr>
          <p:cNvPr id="35846" name="TextBox 8">
            <a:extLst>
              <a:ext uri="{FF2B5EF4-FFF2-40B4-BE49-F238E27FC236}">
                <a16:creationId xmlns:a16="http://schemas.microsoft.com/office/drawing/2014/main" id="{62328FEC-72CC-C546-9F28-36D1F2643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4317891"/>
            <a:ext cx="7615113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+mn-lt"/>
              </a:rPr>
              <a:t>Il perimetro è indicato con una lettera (</a:t>
            </a:r>
            <a:r>
              <a:rPr lang="it-IT" altLang="it-IT" sz="2800" b="1" i="1" dirty="0">
                <a:solidFill>
                  <a:srgbClr val="FF0000"/>
                </a:solidFill>
                <a:latin typeface="+mn-lt"/>
              </a:rPr>
              <a:t>L</a:t>
            </a:r>
            <a:r>
              <a:rPr lang="it-IT" altLang="it-IT" sz="2800" b="1" i="1" dirty="0">
                <a:solidFill>
                  <a:srgbClr val="0000FF"/>
                </a:solidFill>
                <a:latin typeface="+mn-lt"/>
              </a:rPr>
              <a:t>)</a:t>
            </a:r>
            <a:r>
              <a:rPr lang="it-IT" altLang="it-IT" sz="2800" b="1" dirty="0">
                <a:solidFill>
                  <a:srgbClr val="0000FF"/>
                </a:solidFill>
                <a:latin typeface="+mn-lt"/>
              </a:rPr>
              <a:t> per ricordare che può essere scelto a piacere, senza però cambiarlo mentre risolvo il problema.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8580E1F-92D9-6D4B-989A-AB08A983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it-IT"/>
              <a:t>Daniela Valenti,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6C683DF-12D6-2D41-BD1D-6EF47584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0FC7-EC55-EE40-8AD4-2F7437A27003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87573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2B88D00-CBFE-F149-9C69-F8CC9E4BA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30188"/>
            <a:ext cx="8583613" cy="677862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conclusione</a:t>
            </a:r>
            <a:endParaRPr lang="it-IT" altLang="it-IT" sz="4000" b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7F67FFB8-C771-D849-B25A-31AF0E623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77825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7892" name="TextBox 6">
            <a:extLst>
              <a:ext uri="{FF2B5EF4-FFF2-40B4-BE49-F238E27FC236}">
                <a16:creationId xmlns:a16="http://schemas.microsoft.com/office/drawing/2014/main" id="{973FBDDD-E174-FE46-AA31-9C47D3A72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57" y="1024123"/>
            <a:ext cx="376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Ho dimostrato che: </a:t>
            </a:r>
          </a:p>
        </p:txBody>
      </p:sp>
      <p:sp>
        <p:nvSpPr>
          <p:cNvPr id="37893" name="TextBox 9">
            <a:extLst>
              <a:ext uri="{FF2B5EF4-FFF2-40B4-BE49-F238E27FC236}">
                <a16:creationId xmlns:a16="http://schemas.microsoft.com/office/drawing/2014/main" id="{241382DC-D013-994C-967F-B0D975A1F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13" y="1543936"/>
            <a:ext cx="858580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solidFill>
                  <a:srgbClr val="0000FF"/>
                </a:solidFill>
              </a:rPr>
              <a:t>L’aiuola quadrata ha area massima fra tutte le aiuole rettangolari delimitate da un filo lungo L.</a:t>
            </a:r>
            <a:endParaRPr lang="it-IT" altLang="it-IT" sz="3200" dirty="0">
              <a:solidFill>
                <a:srgbClr val="0000FF"/>
              </a:solidFill>
            </a:endParaRPr>
          </a:p>
        </p:txBody>
      </p:sp>
      <p:sp>
        <p:nvSpPr>
          <p:cNvPr id="37894" name="TextBox 10">
            <a:extLst>
              <a:ext uri="{FF2B5EF4-FFF2-40B4-BE49-F238E27FC236}">
                <a16:creationId xmlns:a16="http://schemas.microsoft.com/office/drawing/2014/main" id="{AA902793-BB1D-A743-A069-20B11D9D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09" y="2765999"/>
            <a:ext cx="8657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+mn-lt"/>
              </a:rPr>
              <a:t>La conclusione con il linguaggio della geometria. </a:t>
            </a:r>
          </a:p>
        </p:txBody>
      </p:sp>
      <p:sp>
        <p:nvSpPr>
          <p:cNvPr id="37895" name="Rectangle 11">
            <a:extLst>
              <a:ext uri="{FF2B5EF4-FFF2-40B4-BE49-F238E27FC236}">
                <a16:creationId xmlns:a16="http://schemas.microsoft.com/office/drawing/2014/main" id="{9FA38BE9-CF76-AD47-A97F-4E8E9F899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10" y="3278808"/>
            <a:ext cx="869235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solidFill>
                  <a:srgbClr val="FF3300"/>
                </a:solidFill>
              </a:rPr>
              <a:t>Il quadrato ha area massima fra tutti i rettangoli che hanno un dato perimetro.</a:t>
            </a:r>
            <a:endParaRPr lang="it-IT" altLang="it-IT" sz="3200" dirty="0">
              <a:solidFill>
                <a:srgbClr val="FF330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A5F1C71-7B7D-CA43-985F-2F90DA3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it-IT"/>
              <a:t>Daniela Valenti,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466DA2-E1DC-824F-B962-7C773BDD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0FC7-EC55-EE40-8AD4-2F7437A27003}" type="slidenum">
              <a:rPr lang="it-IT" altLang="it-IT" smtClean="0"/>
              <a:pPr/>
              <a:t>9</a:t>
            </a:fld>
            <a:endParaRPr lang="it-IT" altLang="it-IT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3EB8562-6A04-9A48-873A-86B65A08F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78" y="4402358"/>
            <a:ext cx="875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+mn-lt"/>
              </a:rPr>
              <a:t>La conclusione con il linguaggio dell’aritmetica. 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F19522A-9DCA-984D-84FF-2C2BF3EB4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27" y="4926306"/>
            <a:ext cx="8355435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solidFill>
                  <a:srgbClr val="008F41"/>
                </a:solidFill>
              </a:rPr>
              <a:t>Il prodotto di due numeri con somma costante è massimo quando due numeri sono uguali.</a:t>
            </a:r>
            <a:endParaRPr lang="it-IT" altLang="it-IT" sz="3200" dirty="0">
              <a:solidFill>
                <a:srgbClr val="008F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651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ruttura predefinita">
  <a:themeElements>
    <a:clrScheme name="Personalizzat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7943</TotalTime>
  <Words>651</Words>
  <Application>Microsoft Macintosh PowerPoint</Application>
  <PresentationFormat>Presentazione su schermo (4:3)</PresentationFormat>
  <Paragraphs>101</Paragraphs>
  <Slides>11</Slides>
  <Notes>9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Arial Narrow</vt:lpstr>
      <vt:lpstr>Calibri</vt:lpstr>
      <vt:lpstr>Times New Roman</vt:lpstr>
      <vt:lpstr>Struttura predefinita</vt:lpstr>
      <vt:lpstr>Un problema ‘classico’ </vt:lpstr>
      <vt:lpstr>Un semplice esperimento </vt:lpstr>
      <vt:lpstr>Video: lo spago in movimento</vt:lpstr>
      <vt:lpstr>L’area dei rettangoli varia</vt:lpstr>
      <vt:lpstr>Con la geometria analitica </vt:lpstr>
      <vt:lpstr>Il grafico</vt:lpstr>
      <vt:lpstr>Una simulazione con Geogebra</vt:lpstr>
      <vt:lpstr>Il perimetro deve essere 40? </vt:lpstr>
      <vt:lpstr>In conclusione</vt:lpstr>
      <vt:lpstr>Problemi di ottimizzazione</vt:lpstr>
      <vt:lpstr>Riflessione sul procedimento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Grafici e funzioni al biennio superiore</dc:title>
  <dc:subject/>
  <dc:creator>Io</dc:creator>
  <cp:keywords/>
  <dc:description/>
  <cp:lastModifiedBy>Microsoft Office User</cp:lastModifiedBy>
  <cp:revision>609</cp:revision>
  <dcterms:created xsi:type="dcterms:W3CDTF">2016-03-28T09:38:57Z</dcterms:created>
  <dcterms:modified xsi:type="dcterms:W3CDTF">2022-06-03T09:51:53Z</dcterms:modified>
  <cp:category/>
</cp:coreProperties>
</file>