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9" r:id="rId2"/>
    <p:sldId id="396" r:id="rId3"/>
    <p:sldId id="388" r:id="rId4"/>
    <p:sldId id="389" r:id="rId5"/>
    <p:sldId id="376" r:id="rId6"/>
    <p:sldId id="383" r:id="rId7"/>
    <p:sldId id="384" r:id="rId8"/>
    <p:sldId id="385" r:id="rId9"/>
    <p:sldId id="386" r:id="rId10"/>
    <p:sldId id="356" r:id="rId11"/>
    <p:sldId id="387" r:id="rId12"/>
    <p:sldId id="382" r:id="rId13"/>
    <p:sldId id="415" r:id="rId14"/>
    <p:sldId id="394" r:id="rId15"/>
    <p:sldId id="393" r:id="rId16"/>
    <p:sldId id="390" r:id="rId17"/>
    <p:sldId id="395" r:id="rId18"/>
    <p:sldId id="391" r:id="rId19"/>
    <p:sldId id="392" r:id="rId20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BE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4541"/>
  </p:normalViewPr>
  <p:slideViewPr>
    <p:cSldViewPr snapToGrid="0">
      <p:cViewPr varScale="1">
        <p:scale>
          <a:sx n="124" d="100"/>
          <a:sy n="124" d="100"/>
        </p:scale>
        <p:origin x="18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DDDAACC-6980-AD44-B7D2-90B743E296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13AD680-65B4-BB4A-B4EE-77CDC51732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E50E33B3-BF6E-9340-8FCD-12545DD7D8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62F08380-487C-D44B-B969-C4A1C662E1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8A781F-1D7A-2D44-92E8-410F497455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0C5FA7-C612-0E45-A84A-3E9646CE62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9C63829-1243-094D-897D-8BF902A039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B31C3A-C64B-DA45-9AF4-8BCB53BDA7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0A1D417F-2354-8A4D-9EB4-293497BBCF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A4159ED7-585E-014F-A0B0-D9426F80ED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0459EB3-FFB9-7E49-B6A2-BE9FBF8B0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E63335-9924-8A4F-86F2-996F595013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954C26F-0E84-7D43-B490-C5B8E5144B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7AFA262A-5A5A-F64F-A267-96BD92F415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0723" name="Rectangle 6">
            <a:extLst>
              <a:ext uri="{FF2B5EF4-FFF2-40B4-BE49-F238E27FC236}">
                <a16:creationId xmlns:a16="http://schemas.microsoft.com/office/drawing/2014/main" id="{1E6BCA4C-1084-D04E-A2E5-5AA7557D7F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0724" name="Rectangle 7">
            <a:extLst>
              <a:ext uri="{FF2B5EF4-FFF2-40B4-BE49-F238E27FC236}">
                <a16:creationId xmlns:a16="http://schemas.microsoft.com/office/drawing/2014/main" id="{3A4B235F-1223-684A-A781-1FFAA648D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ED5308-4EC6-AF40-BE95-40D7DF4EE54E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F68B047F-03DE-3B4E-A0E6-09BE1864D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2D5ED7C7-F263-6649-8BE3-2C026A883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954C26F-0E84-7D43-B490-C5B8E5144B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7AFA262A-5A5A-F64F-A267-96BD92F415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0723" name="Rectangle 6">
            <a:extLst>
              <a:ext uri="{FF2B5EF4-FFF2-40B4-BE49-F238E27FC236}">
                <a16:creationId xmlns:a16="http://schemas.microsoft.com/office/drawing/2014/main" id="{1E6BCA4C-1084-D04E-A2E5-5AA7557D7F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0724" name="Rectangle 7">
            <a:extLst>
              <a:ext uri="{FF2B5EF4-FFF2-40B4-BE49-F238E27FC236}">
                <a16:creationId xmlns:a16="http://schemas.microsoft.com/office/drawing/2014/main" id="{3A4B235F-1223-684A-A781-1FFAA648D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ED5308-4EC6-AF40-BE95-40D7DF4EE54E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F68B047F-03DE-3B4E-A0E6-09BE1864D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2D5ED7C7-F263-6649-8BE3-2C026A883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228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9ECFB2-E4EC-CE40-9627-E4BF3F02F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7238B-6752-3A43-BDB2-3D237AF3B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6F14CDE-CF06-1848-8044-82C939F9C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8688370-9EA0-8E43-8007-A17B93CD7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ADC91-93C3-3946-804E-B08261A3EDB6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DEE01812-8938-354F-B753-6CA07D4D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211325E-2733-3348-84EE-C1CF3F7B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323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83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26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453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568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547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02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90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31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90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4475199-DD1D-9442-A7D6-B0E04216A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7B84CA64-F9C8-C04D-B53F-82285D1BD5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88A7C330-05BE-C343-A0CF-94734E21A7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26505F10-AAB8-6A48-8297-3288DBBE7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D3DA10-C048-CE4D-9A36-94D08E567D9C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FE8EE934-C775-A94A-B857-09355122B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99BC757-0807-0F49-A84B-6D4B9AC9C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4C39816-8933-F94E-9838-DE2E23DFD3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DF17ACE-A181-884E-AAF8-2280818110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BC334BDF-3D3B-564C-B482-3F7108D788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7D98B32E-A450-3A47-A672-B97D4B585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AD6E59-B10E-7644-96D9-8B2483068C3C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A81EABD-EC35-4644-9F2E-AF661128D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80C7B25D-4F4A-2F4F-86D5-1EDAACB06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9ECFB2-E4EC-CE40-9627-E4BF3F02F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7238B-6752-3A43-BDB2-3D237AF3B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6F14CDE-CF06-1848-8044-82C939F9C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8688370-9EA0-8E43-8007-A17B93CD7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ADC91-93C3-3946-804E-B08261A3EDB6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DEE01812-8938-354F-B753-6CA07D4D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211325E-2733-3348-84EE-C1CF3F7B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EDA7A33-A33F-B84F-9569-07906C1C33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0193105-C6A4-1E45-9611-DF9F22BCCC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5775B021-D586-634A-9182-A790CCC2AA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1AA854B0-3B60-9E42-B048-D9FE4920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57BE11-CEED-4542-87D4-7ADCC642FBBE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6674AB80-FABB-424F-A982-EE261ABBE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86435BCB-58B6-654F-874C-257D5A391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97A2D64-0FC9-2E4B-B563-0C01111112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090A658-A57C-144C-8BF8-B548CC9E1D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0B55E856-3A86-074D-9B63-9A73C70DE5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F8188732-2F29-F948-8D41-6403ECC13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B24E15-D821-194A-8B47-2FE1BC660C2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7D05CC31-3BC3-1847-AD56-4BA493417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8A62C5F8-B40E-9749-B059-F6678FBB2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9271A005-7DA6-7245-9917-51CC6B99DC8F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9B9B2BC-57A7-6648-9C95-4113EAC47B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C689A4A7-DFC1-3B4F-B987-208C88097E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24E60B13-25D0-4A4B-A629-23F84D7A28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9E5086C5-19A8-1549-ADDC-42D69C3F1B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99B640BC-0F71-7E4D-8DE0-07D470DF5D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494EEC0-0C03-9748-A44F-95899E291D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CE150D37-BF75-834D-B177-097CBCA667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42E7250-7F75-8741-9942-660F180393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8E38F928-8E8B-254D-B1CF-F67B138E0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3159D926-F650-944F-ADA0-F78ADECB60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36C56CD9-F1BA-344A-AD1E-EB5D46A8CC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0D32EFC0-6E16-B44E-8597-457C5E8C4A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0D4CD86-4BF7-6946-A841-2B06847D74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1E6E1820-D847-C44D-A258-B3EA48E37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ED6DC03F-BF00-744F-9BE1-AED73E6901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F3800F04-5883-1942-AB35-9F46186598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337A60D2-1957-B34D-A8FD-0D61FDDC2D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C9AB73B3-73BC-6246-AA7F-7FA514EDD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2EDBD0EB-23CD-AD42-B47A-CF727A3D4F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CA031A21-B196-0D4A-A42B-9DDC987977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A0C92956-DC73-AA43-AB9F-6B3E4BDEC8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2FF75C39-7A80-0245-A5B2-7D3B4053C2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937B385D-FC2D-1E4E-AE70-A1FAEB6388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DD52C571-6B95-D84B-90DE-3566DE756D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B614EBB5-9605-0543-A252-F13ADE8054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8FCF8736-0C58-764C-BD00-0830F773DB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91871C75-3717-C74D-89F4-4221BA45DA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A517BFFE-F47C-9B43-8ECE-4C566B46A6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26A7FF50-4BF9-FD49-AC86-B6A3300CC5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E9B594B-B2E8-6D4F-838D-E6909CA0A0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7786D5C7-CCC7-894C-916C-0E55270D2A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674C3A2-49D0-9E4F-96C8-DB34E032BC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CAC2E529-4A5E-4F48-BF9C-408A4C4EEB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027F4836-8D9F-C14D-888B-6C653951B3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7C6FDC6-9F4D-3D44-B8A3-B87BB334AA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CD0ADF22-1ED6-694D-A153-4559467E2A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2C7098EE-7209-7A44-B23E-A164978B1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D7A6D589-6677-4544-9502-5DD428D0E7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916CEF8D-20F0-954C-8FE8-704076E7F5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13449D18-A95C-8B46-B243-892CBF4933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4F0E506-4AB6-1341-933A-85602026D1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B5B2061-98B2-4945-B0BA-6AEB9D78C7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E2B726E8-263B-3549-876F-BAFCB75BF0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353FA4BE-E1CC-B54D-B418-ACE169F6B2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5E9DAF55-5BA9-3B4A-B179-FFC1D670AB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6C05C9F-F3CC-9D46-B6B2-489FC739EB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FD0A8333-32CB-6343-AC63-8A1896F447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564C33FC-F646-8E48-863C-F5613DE66E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518568DD-A348-0448-A847-7BC9BFA91F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1CFE0F09-1780-B643-961D-E8A4FD6D05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BD728E10-E2FC-B343-9B12-6DEB56E44B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03E6BE38-79BE-7E4E-A0BD-CDEE2A16B3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951C784F-0ADB-454B-A4BC-B55FF0A75E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1099EE08-0EEF-8F4E-AA69-A9C5D31B86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4DC7FC5-1540-A647-BDC5-707E7725D7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911F39FB-F45F-F440-B32C-03A45A1E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1EF72F3D-3790-A745-9F52-1E4633679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F534B44A-C9C3-5A4D-8F78-F69A1C458C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591F6AA-F8C3-2947-9F5D-CE02C18F35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79D13DFE-A0A5-6045-9F79-A2BF876E94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A3833468-FF05-5A4A-947E-D11C83B932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CD1F73F6-ED21-804C-AC94-5A3B0B6873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96C72DF0-9A9A-734C-AA31-1403BB2335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4C013659-A38D-2144-9A78-77418CB9A4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D54FE840-6ECC-4C49-9C35-C7A67D962E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0EA583A2-F689-4F47-B4C1-55A6F820E1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590F166B-6D70-3D4A-9BBB-F405CB668E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ABA97BD7-7DE2-744B-9B01-54A352E4D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351AAFE4-36C7-5F4E-8633-F46483461C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D984C76D-E768-2344-91E0-E98515CCD8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BEE10052-C896-964F-BE71-14850F4E58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0DDE701E-A914-7146-8D4F-0E1D6BC276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EDED1BBC-3C97-6D46-A4F7-6E850C2B32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C80FA71C-CCC1-C841-8A44-364595B78E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8A6A8FD8-0933-B640-A5FA-D9596771B5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4CCC5822-5814-6E44-84A1-B855C6CD22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D2A7A15-6248-824A-B39A-0A1D56D043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9BA95EF2-15BA-D948-9722-1989C2EA5D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15FB7FE8-D4D1-4345-9F43-2B3CA6F27D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725A43D6-FE1F-DE4E-ADFF-282035542B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EB8CC725-D599-B143-835F-10E49DEEC9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30CA5D7E-34D6-BE4E-898B-D3D1E7B510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23A3E776-54E5-4843-87C0-AF040C0EAD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97"/>
              <a:ext cx="5577" cy="1263"/>
              <a:chOff x="76" y="1897"/>
              <a:chExt cx="5577" cy="1263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C2C4A948-4D4C-9C46-A1C9-42CB444974F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D09E8D64-AC5E-D14F-92E0-847C45D567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9CA3F7ED-F8D3-C947-BD64-E7FEA287E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3C4BC88B-9422-C444-9830-9DEEBB176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A88178FC-FB3B-B849-88E9-5465229A2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48ABB11-37C1-A742-BE08-961AE3CDB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0FDC563D-AB09-244F-A620-A4541807E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8E843E32-B63C-504C-8500-E2808D26EF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34"/>
                <a:ext cx="1025" cy="951"/>
                <a:chOff x="1051" y="929"/>
                <a:chExt cx="2844" cy="2637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F08F89A7-CDC9-014E-86B0-CE3DCCE01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" y="950"/>
                  <a:ext cx="2844" cy="2612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89917E7D-C789-8045-AFD8-B5D5DD1CF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973"/>
                  <a:ext cx="641" cy="1911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65E9D3BD-1606-944B-8A77-CAE9A4909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" y="92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5476B101-B14E-4448-B923-F0A3F7BC3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27"/>
                  <a:ext cx="1545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7B60E22A-2FF4-5F48-80B4-99F3941D2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1448"/>
                  <a:ext cx="916" cy="907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B2B8411D-212F-D74C-873D-62C81DFC1F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A00349A-F0A6-0840-A816-9A9890681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F3C5D4A7-3E4C-5F49-BDA9-C252A3288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646CF-FBB5-8F43-91CD-FB37822A80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8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5F01528F-1032-7644-81D9-A8D02B478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E1A8033B-231A-FC41-9A0E-E7DFE0B0C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E5F1ACC-66F1-194F-802D-012EE3A08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8B62-E5EC-A34E-843D-324079C65B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0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04C16C14-0DF3-C748-8A05-85E64B301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395F3D5-303A-1F47-A3BE-33525A816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71AF2F5-C4BB-2F4C-B607-0AAD18680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42F2-61F3-5F43-AF17-22444681C1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46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91B3816C-0460-404D-A430-BF3895F27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B5E1A341-0E5E-6B41-AF93-8E91E76D6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8DD86A73-10E7-D041-B509-7BCA690FD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40F1-1144-DB49-BEF0-74D22C08C3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77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E0975E7B-04C5-314D-89F5-7DBD675E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10A01C79-DC81-BC49-B8FF-D8E43FE87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3AC7B5BB-8C59-2744-AB1C-1C26C4489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DC1A-81B0-7345-B2A3-9193E8597F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367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6023E3C6-741A-D547-BF79-49DAD33AD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9B30D7AC-A0A5-1145-9A57-DF02FC8BC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1C6C3C6E-0DE6-3E46-9125-D6BC09174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F3DB-40A1-FF40-9605-5901CD49C1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566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DE7D43EA-6183-0644-8E99-2CB43BE7A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9684F91E-B8E1-3644-903B-F11AE4E0C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AC9E1B64-7C9F-6241-BABC-51E30D166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DF43-6FA9-154D-8810-B78C170964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902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EC8B32C9-1C0E-3146-98D5-AF99E9800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3F4E98A9-001B-F14B-A2B4-84DC732CF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5DF9BA11-B112-6F43-9469-DB3AD69E5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1384-90F0-B74E-A18C-D5074CD2C3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4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C249D36A-9FE1-9942-9699-1F23C2B36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9494F707-264B-F447-B7C3-154885C11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17A47E44-14C9-7442-88E6-41BF4D187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D85F-8D99-BE45-A0AA-CFD4825C59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884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25F61CF-388F-EB49-8C72-9C88AE2F8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944C56B1-88DE-4C4F-B800-D2B86C32B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01A6AC55-24A8-3F46-995C-C8979E20E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B349-71EA-BC42-A019-8D936576E2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4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45A3E0AA-70A9-7C4E-AD66-17EE53582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06E6E392-53F7-E949-B537-0AF4E651E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5A9304B9-FD9D-E740-BDA3-6EEA7089F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AA49-853E-B14A-BFD8-FEC0C6CF2F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65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8066EA75-6657-574D-97CD-F6F64F2CD3BC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6635FD6-861D-3D46-B705-A60799188D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D66F85B0-DB2D-164F-BA48-D805CD29A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DB1491AD-670F-6745-B789-2EEA8B6DD2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7B0EC712-C78C-C540-BA0E-786E88D433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361416FD-B49E-9B47-BA9E-EEF7A482B4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3824E1A-A8BD-2243-A19D-1A0649EE65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8F979924-37E9-064E-8586-73F6D11BFB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87714AB2-13C8-3D4D-B84B-646DC7483B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773F3649-BD4A-0E4A-B013-B6D850B7D3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F46B4B8C-D8AE-684D-88CD-EC54FD805C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A66B73D7-59EC-6048-948B-CA87B05C6E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09AC862-4ABE-F048-B8E1-9F42D11B9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08DBEB83-E20D-8747-9CC0-446281A140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8A775272-CB57-D846-862C-888C47D8A1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94034540-B4F6-E642-81B2-87B68557FA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ED135467-D4B0-2B49-950A-83DFCC8CBC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6C54F58F-F2A5-4746-8DBB-B1679F84B1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9935F623-EC99-0843-AB5A-3DEDE547D0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39DBF009-8D0F-2B48-A037-4044A8ABF3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2B62785D-103D-5D4D-98BD-F43D89614D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97C64F88-B137-FA41-B710-0F54AD9B67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5B3A904F-9BDD-4847-82BC-AB456A099C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59744A4-832E-774A-81BA-23FCD303D3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9FC42B62-AF97-0941-ABA2-4848B654EB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1C45FC45-25BC-8E48-8A4D-762C7FD4DA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D013DBB4-D530-774F-9B0B-42633EC4D9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FE8203EB-B820-B54F-BD0A-1B372CC181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3FC12A81-AF33-6649-A063-DE94B2D015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600B04B-60CF-DF44-BA8A-7798EA2428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4271D316-6A09-1A42-9D21-BAC134F137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CA670A82-0D5E-2B49-86FF-3EC56078DE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5AF01736-5135-7C40-840B-4356CAA07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59BBE4ED-A2E5-3746-8E9A-1F6E61C954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012F3030-183A-AB48-AD36-296B80EA63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40EA2805-0CF7-9A47-8FF4-86334F714B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D9AAD96-A1E7-8C45-B4B5-52FC776393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794646E8-2ABA-1E48-9FBB-56B2DB1583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8C933F6-0B35-A74F-B6EE-D330C84CAD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D2F19D8-C893-3241-8530-E1EBC433D1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13A122C9-8557-1A41-BC8C-97D66BD758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1AFAD6D7-8AB0-3246-A97A-9069D534C5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2D4709DE-3AA7-7540-A53F-942BCC37F9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0FBB056A-836D-FB4B-97EC-6C5CB320A1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887D9D95-F84F-A644-90AB-BE08E65BD3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529ED127-1646-514A-B917-CC91334CB6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DCF165D3-E8F7-2B4C-A97D-B52C6B0AEE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6B2F9EE0-3BB3-9C4A-9A8E-51B6E71333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861BEEE6-3931-EA41-9702-442FB130E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8E7C6AAC-FB1A-4047-AF59-312F5650A1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5244B9B9-5F92-734E-AB4B-2C2909FC59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C6E1D553-8990-D546-A20A-2A3CB49FD3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6B1E5AF4-BC6F-AB40-A089-B14FB0CA17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15293FAB-BEDF-1348-AFCF-07AE051110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7005E759-4F28-1E49-8EBD-9D59E1042B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26577CA6-CD07-4A4F-8B0D-5AD8937F6A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106B4EAB-DA81-6149-98C2-21EAAED393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CB92D0C2-1A0D-CB4D-B278-3D63118936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10C85E90-CFD5-C746-8F7F-2CB937A626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F25CD339-D240-A144-995D-BF98679E66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F13854AD-5ABB-094A-9F4E-4C9D35F31E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F55CE18C-5692-9545-9B3F-4D48DAB808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EB037B45-722E-9040-93A8-89A8174481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2D859612-94CC-3440-88B2-AED6BE9F44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30164A62-F30B-B840-9658-002ED1BD0F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1983C104-8537-D04E-9D57-43FDD38939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5F170D25-7C27-9F47-A70E-434E186E5F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E088E847-E633-2944-A52D-918DDAE626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BBB18CFD-76B4-F547-B62E-D58EA923DA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2BCC499A-683F-3E47-ABEB-504FCA06A6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415DF26E-C4AB-9748-9D7A-7636D65F52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BEB6D3D-979B-A945-AF25-470A4668C8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9F3D00-CA0B-8349-817A-82D1606041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9A24F68B-DC49-4147-A999-3879DF1871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5265FFED-0B91-8F42-B177-37FE40602D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DAAF8DE4-A492-0E43-ADEC-9514E5DAEE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8290A0C8-206B-D341-B3D2-06A136301A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F2B67644-61EA-5743-8C09-BECB651B34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A443C4BB-05C0-8B44-8C88-75DC8D5449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DA418B08-5B6D-DE4F-B092-AB7B00EA71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6C4FC2F-01D8-834A-9F5A-3E3C893FED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5BC14E50-8EF3-E94D-B36E-643063131A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560FB1F0-7C97-6B46-AA1A-63821619AC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D40AA271-D14C-6D4A-898C-0EB270B237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02AB224F-10B6-6C41-9DA3-3C27029D33C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FEE308F7-7CFA-3944-AA5B-F9865D50B45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1427E51D-F371-2242-8432-B815AAC70A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30DCFCF-B893-2D49-AB99-5A3EA37DA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77B7ACBE-0DE8-C447-B0B1-9E28505E1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B28F56-D081-BA4B-B75F-A13A5FC6CE8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0ABBE546-8453-E941-B373-20855CA648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DCD99D61-3C4B-C849-885F-D1AD47BE4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85A40713-97E2-6C49-B995-51552D032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DC5647EB-BB14-F541-ACF9-38CFDF984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DD2A9D57-336F-E440-B6F7-CF762BFB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572A97A2-265F-B34E-B714-61FADA08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DFCBFC86-2945-F443-9DE4-FE654BB0B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8E5C88DF-8A15-F346-AAB6-30119831B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111BA35D-B0C0-B548-9DFC-B29B747129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9EC42411-78EE-D748-B48B-7D821EADC3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4354164-428C-1C44-8CD5-14FD99F6B2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8A7BE7F-68BF-7341-A6AA-B021C59EDB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794" y="295928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con esponente intero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CB9AA0A-F629-D741-A721-24E553D188C7}"/>
              </a:ext>
            </a:extLst>
          </p:cNvPr>
          <p:cNvGrpSpPr/>
          <p:nvPr/>
        </p:nvGrpSpPr>
        <p:grpSpPr>
          <a:xfrm>
            <a:off x="1443597" y="1464563"/>
            <a:ext cx="5974144" cy="4078455"/>
            <a:chOff x="313440" y="985343"/>
            <a:chExt cx="5872207" cy="4071397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4FB452A4-CD36-104C-92BD-BA3A3516B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32092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E4524F9-A49A-C84E-9E53-C811DD4ED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4415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pic>
          <p:nvPicPr>
            <p:cNvPr id="10" name="Picture 5" descr="Immagine 2.png">
              <a:extLst>
                <a:ext uri="{FF2B5EF4-FFF2-40B4-BE49-F238E27FC236}">
                  <a16:creationId xmlns:a16="http://schemas.microsoft.com/office/drawing/2014/main" id="{DD2E8198-7DAC-8E48-9BA2-C124E62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40" y="985343"/>
              <a:ext cx="5872207" cy="407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5CFF799-6F1D-5D4D-A234-2EAC778B3A9F}"/>
                </a:ext>
              </a:extLst>
            </p:cNvPr>
            <p:cNvSpPr/>
            <p:nvPr/>
          </p:nvSpPr>
          <p:spPr bwMode="auto">
            <a:xfrm>
              <a:off x="516367" y="4313430"/>
              <a:ext cx="1226372" cy="43030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0D9430-4C61-CF4C-8348-E6C2C29FD18F}"/>
              </a:ext>
            </a:extLst>
          </p:cNvPr>
          <p:cNvSpPr txBox="1"/>
          <p:nvPr/>
        </p:nvSpPr>
        <p:spPr>
          <a:xfrm>
            <a:off x="8075488" y="241442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6610B6D-13B9-4743-BB6A-A2C1519E5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47650"/>
            <a:ext cx="8667750" cy="106045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  <a:endParaRPr lang="it-IT" altLang="it-IT" sz="3600" b="1" dirty="0">
              <a:solidFill>
                <a:srgbClr val="FF33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3F01A5A2-13BB-9A41-B8FB-376E185D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EA456863-34C5-6747-94D8-A9D196A0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9701" name="Text Box 8">
            <a:extLst>
              <a:ext uri="{FF2B5EF4-FFF2-40B4-BE49-F238E27FC236}">
                <a16:creationId xmlns:a16="http://schemas.microsoft.com/office/drawing/2014/main" id="{102C0727-7B23-D846-8794-9DAF3EAF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9702" name="Rectangle 9">
            <a:extLst>
              <a:ext uri="{FF2B5EF4-FFF2-40B4-BE49-F238E27FC236}">
                <a16:creationId xmlns:a16="http://schemas.microsoft.com/office/drawing/2014/main" id="{74CD088C-D275-7940-BC14-558BB256B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1814513"/>
            <a:ext cx="8002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Completa la scheda di lavoro per continuare ad esplorare le potenze.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88C32B5-3E0F-8A40-847C-5CEFFFB3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EFE933-AD2C-9D48-8EB1-93E926E4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6610B6D-13B9-4743-BB6A-A2C1519E5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1670050"/>
            <a:ext cx="8667750" cy="106045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</a:t>
            </a:r>
            <a:endParaRPr lang="it-IT" altLang="it-IT" sz="3600" b="1" dirty="0">
              <a:solidFill>
                <a:srgbClr val="FF33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3F01A5A2-13BB-9A41-B8FB-376E185D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EA456863-34C5-6747-94D8-A9D196A0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9701" name="Text Box 8">
            <a:extLst>
              <a:ext uri="{FF2B5EF4-FFF2-40B4-BE49-F238E27FC236}">
                <a16:creationId xmlns:a16="http://schemas.microsoft.com/office/drawing/2014/main" id="{102C0727-7B23-D846-8794-9DAF3EAF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88C32B5-3E0F-8A40-847C-5CEFFFB3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EFE933-AD2C-9D48-8EB1-93E926E4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03122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82550"/>
            <a:ext cx="8337176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CD2957-9BC7-FF43-942D-08FE0F77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889829"/>
            <a:ext cx="7270675" cy="36823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8B718C-60AF-FA41-8525-5F8CC2387639}"/>
              </a:ext>
            </a:extLst>
          </p:cNvPr>
          <p:cNvSpPr txBox="1"/>
          <p:nvPr/>
        </p:nvSpPr>
        <p:spPr>
          <a:xfrm>
            <a:off x="6762968" y="4079840"/>
            <a:ext cx="2212757" cy="1200329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Per passare da 3</a:t>
            </a:r>
            <a:r>
              <a:rPr lang="it-IT" sz="2400" b="1" baseline="30000" dirty="0"/>
              <a:t>1 </a:t>
            </a:r>
            <a:r>
              <a:rPr lang="it-IT" sz="2400" b="1" dirty="0"/>
              <a:t>a 3</a:t>
            </a:r>
            <a:r>
              <a:rPr lang="it-IT" sz="2400" b="1" baseline="30000" dirty="0"/>
              <a:t>0 </a:t>
            </a:r>
            <a:r>
              <a:rPr lang="it-IT" sz="2400" b="1" dirty="0">
                <a:solidFill>
                  <a:srgbClr val="FF0000"/>
                </a:solidFill>
              </a:rPr>
              <a:t>divido</a:t>
            </a:r>
            <a:r>
              <a:rPr lang="it-IT" sz="2400" b="1" dirty="0"/>
              <a:t> la potenza per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A96D8DC-7A70-4C45-8047-693BDF87C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9685" y="4774470"/>
                <a:ext cx="4593515" cy="1473930"/>
              </a:xfrm>
              <a:prstGeom prst="rect">
                <a:avLst/>
              </a:prstGeom>
              <a:solidFill>
                <a:srgbClr val="FFFBEF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Così trovo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-1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it-IT" altLang="it-IT" sz="4000" b="1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</a:t>
                </a: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-2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A96D8DC-7A70-4C45-8047-693BDF87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9685" y="4774470"/>
                <a:ext cx="4593515" cy="1473930"/>
              </a:xfrm>
              <a:prstGeom prst="rect">
                <a:avLst/>
              </a:prstGeom>
              <a:blipFill>
                <a:blip r:embed="rId4"/>
                <a:stretch>
                  <a:fillRect l="-3562" t="-4202" b="-5042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2DFE41-A93A-BC4D-A10C-D366D12B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B0667AF9-8748-474E-8468-44A88D00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0A188624-AFD0-BD47-970A-79ADD311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71" y="100792"/>
            <a:ext cx="6977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Ripeto  il ragionamento con altre basi e altri esponenti interi negativi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F2F380-CDD3-C142-A0B9-C57263A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52164" y="648133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90B50E-BB57-8846-A13A-26761E4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00C362-8760-A042-83AC-1076A5BC1BF4}"/>
              </a:ext>
            </a:extLst>
          </p:cNvPr>
          <p:cNvGrpSpPr/>
          <p:nvPr/>
        </p:nvGrpSpPr>
        <p:grpSpPr>
          <a:xfrm>
            <a:off x="938213" y="1294375"/>
            <a:ext cx="7598634" cy="5129482"/>
            <a:chOff x="938213" y="1294375"/>
            <a:chExt cx="7598634" cy="5129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-1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it-IT" altLang="it-IT" sz="3600" b="1" dirty="0">
                      <a:latin typeface="Times New Roman" panose="02020603050405020304" pitchFamily="18" charset="0"/>
                    </a:rPr>
                    <a:t>   </a:t>
                  </a: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-2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 3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-4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it-IT" altLang="it-IT" sz="36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-5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it-IT" altLang="it-IT" sz="36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blipFill>
                  <a:blip r:embed="rId3"/>
                  <a:stretch>
                    <a:fillRect l="-2337" r="-1336" b="-9859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59" name="TextBox 10">
              <a:extLst>
                <a:ext uri="{FF2B5EF4-FFF2-40B4-BE49-F238E27FC236}">
                  <a16:creationId xmlns:a16="http://schemas.microsoft.com/office/drawing/2014/main" id="{3253ECE4-B988-F84B-880B-C7A1B9C61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718" y="2266818"/>
              <a:ext cx="5981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Ma posso scegliere </a:t>
              </a:r>
              <a:r>
                <a:rPr lang="it-IT" alt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come base?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75CA491-F1EF-E14C-A5DC-E655FD538106}"/>
                </a:ext>
              </a:extLst>
            </p:cNvPr>
            <p:cNvSpPr txBox="1"/>
            <p:nvPr/>
          </p:nvSpPr>
          <p:spPr>
            <a:xfrm>
              <a:off x="3853478" y="2790038"/>
              <a:ext cx="1097280" cy="584775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NO!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926463F-50AB-1E4D-9A65-3A0573FA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4283" y="3432286"/>
              <a:ext cx="4541296" cy="2291385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11C4F086-8248-DE42-A6D1-585C2047E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020" y="5839082"/>
              <a:ext cx="6021823" cy="58477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-1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-2 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-3 </a:t>
              </a:r>
              <a:r>
                <a:rPr lang="it-IT" altLang="it-IT" b="1" dirty="0">
                  <a:latin typeface="Times New Roman" panose="02020603050405020304" pitchFamily="18" charset="0"/>
                </a:rPr>
                <a:t>… non hanno risultato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8871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83" y="833644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Esponente intero negativo e base 0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0776A7-D5F4-9745-946E-35EB0952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353276"/>
            <a:ext cx="7629993" cy="15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54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950" y="240102"/>
            <a:ext cx="8135104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di 10 ad esponente intero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114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7880D4-F809-0645-9149-0D5148EC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2" y="1091002"/>
            <a:ext cx="8751054" cy="50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06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con 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31775" name="TextBox 15">
            <a:extLst>
              <a:ext uri="{FF2B5EF4-FFF2-40B4-BE49-F238E27FC236}">
                <a16:creationId xmlns:a16="http://schemas.microsoft.com/office/drawing/2014/main" id="{679F9A30-0872-F54B-B64E-A0F965E2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43" y="3845302"/>
            <a:ext cx="6954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Times New Roman" panose="02020603050405020304" pitchFamily="18" charset="0"/>
              </a:rPr>
              <a:t>In generale, solo se l’esponente </a:t>
            </a:r>
            <a:r>
              <a:rPr lang="it-IT" altLang="it-IT" b="1" i="1" dirty="0" err="1">
                <a:latin typeface="Times New Roman" panose="02020603050405020304" pitchFamily="18" charset="0"/>
              </a:rPr>
              <a:t>n</a:t>
            </a:r>
            <a:r>
              <a:rPr lang="it-IT" altLang="it-IT" b="1" dirty="0">
                <a:latin typeface="Times New Roman" panose="02020603050405020304" pitchFamily="18" charset="0"/>
              </a:rPr>
              <a:t> è un numero naturale e la base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≠ 0  </a:t>
            </a:r>
          </a:p>
        </p:txBody>
      </p:sp>
      <p:sp>
        <p:nvSpPr>
          <p:cNvPr id="31777" name="Rectangle 18">
            <a:extLst>
              <a:ext uri="{FF2B5EF4-FFF2-40B4-BE49-F238E27FC236}">
                <a16:creationId xmlns:a16="http://schemas.microsoft.com/office/drawing/2014/main" id="{E77CC4E7-9301-6246-A34B-1BCA3025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297" y="5953780"/>
            <a:ext cx="3193503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-n</a:t>
            </a:r>
            <a:r>
              <a:rPr lang="it-IT" altLang="it-IT" sz="2800" b="1" dirty="0">
                <a:latin typeface="Times New Roman" panose="02020603050405020304" pitchFamily="18" charset="0"/>
              </a:rPr>
              <a:t> non ha risultato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918493-7BB6-624C-A27F-DA7BEFC13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99" y="1141094"/>
            <a:ext cx="6016261" cy="25922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FB0B5F-E74B-E148-9A17-BC76AA40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699" y="4904107"/>
            <a:ext cx="1206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58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6382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con 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12DD11-8FC8-FC4A-8B2B-CD4D64206FF8}"/>
              </a:ext>
            </a:extLst>
          </p:cNvPr>
          <p:cNvSpPr txBox="1"/>
          <p:nvPr/>
        </p:nvSpPr>
        <p:spPr>
          <a:xfrm>
            <a:off x="431800" y="3723439"/>
            <a:ext cx="7812790" cy="95410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Attenzione all’affermazione B.</a:t>
            </a:r>
          </a:p>
          <a:p>
            <a:r>
              <a:rPr lang="it-IT" sz="2800" b="1" dirty="0"/>
              <a:t>Se </a:t>
            </a:r>
            <a:r>
              <a:rPr lang="it-IT" sz="2800" b="1" i="1" dirty="0"/>
              <a:t>a</a:t>
            </a:r>
            <a:r>
              <a:rPr lang="it-IT" sz="2800" b="1" dirty="0"/>
              <a:t> ≠ 0, ad esempio </a:t>
            </a:r>
            <a:r>
              <a:rPr lang="it-IT" sz="2800" b="1" i="1" dirty="0"/>
              <a:t>a</a:t>
            </a:r>
            <a:r>
              <a:rPr lang="it-IT" sz="2800" b="1" dirty="0"/>
              <a:t> = 3, perché escludere </a:t>
            </a:r>
            <a:r>
              <a:rPr lang="it-IT" sz="2800" b="1" i="1" dirty="0" err="1"/>
              <a:t>n</a:t>
            </a:r>
            <a:r>
              <a:rPr lang="it-IT" sz="2800" b="1" dirty="0"/>
              <a:t> = 0?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1232B0B-5A68-874C-B5B8-5D0F69D9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9" y="1312521"/>
            <a:ext cx="8754256" cy="225810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4F63CFA-9FE5-8742-8DD7-096841860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3" y="4791280"/>
            <a:ext cx="6584065" cy="14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76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1835150"/>
            <a:ext cx="8166256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 riflessione sulle potenze con 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48091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9693" y="114300"/>
            <a:ext cx="6086007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L’esponente ⎼1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4894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7A0D4B4-CD2E-F44A-A6A7-81C8EC89D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1" y="1054100"/>
            <a:ext cx="4381500" cy="5651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9A5FB6-8A01-2545-AC4C-EDEAD718E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894" y="2778125"/>
            <a:ext cx="3352800" cy="10160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6088F9C-7CC5-DE48-B253-B459CC363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921" y="1181435"/>
            <a:ext cx="1854200" cy="10795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67F1095-291E-3247-BFC0-E7267DBFD8E0}"/>
              </a:ext>
            </a:extLst>
          </p:cNvPr>
          <p:cNvSpPr txBox="1"/>
          <p:nvPr/>
        </p:nvSpPr>
        <p:spPr>
          <a:xfrm>
            <a:off x="5175667" y="4523444"/>
            <a:ext cx="2851254" cy="954107"/>
          </a:xfrm>
          <a:prstGeom prst="rect">
            <a:avLst/>
          </a:prstGeom>
          <a:solidFill>
            <a:srgbClr val="FFFBE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12750" indent="-412750"/>
            <a:r>
              <a:rPr lang="it-IT" sz="2800" b="1" i="1" dirty="0"/>
              <a:t>a</a:t>
            </a:r>
            <a:r>
              <a:rPr lang="it-IT" b="1" baseline="30000" dirty="0"/>
              <a:t>-</a:t>
            </a:r>
            <a:r>
              <a:rPr lang="it-IT" sz="2800" b="1" baseline="30000" dirty="0"/>
              <a:t>1</a:t>
            </a:r>
            <a:r>
              <a:rPr lang="it-IT" sz="2800" b="1" dirty="0"/>
              <a:t> può sostituire il reciproco 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22548487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44500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L’elevazione a potenza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31E9029D-EAFE-D64C-8EE0-5658A4D5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14732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È la scrittura abbreviata di una moltiplicazione ripetuta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AF6763-F044-4E4A-8428-5B3A8AFA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894919"/>
            <a:ext cx="3933134" cy="22492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4E6507-C8CD-894F-BF70-6A0277C36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19" y="2894919"/>
            <a:ext cx="4396161" cy="20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6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44500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L’elevazione a potenza. Esempi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31E9029D-EAFE-D64C-8EE0-5658A4D5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964" y="1231109"/>
            <a:ext cx="3060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Altri esempi</a:t>
            </a:r>
          </a:p>
        </p:txBody>
      </p:sp>
      <p:sp>
        <p:nvSpPr>
          <p:cNvPr id="17417" name="TextBox 12">
            <a:extLst>
              <a:ext uri="{FF2B5EF4-FFF2-40B4-BE49-F238E27FC236}">
                <a16:creationId xmlns:a16="http://schemas.microsoft.com/office/drawing/2014/main" id="{C15F616B-95C3-5042-9C43-226C85AF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4081583"/>
            <a:ext cx="3949700" cy="646331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E posso trovare 3</a:t>
            </a:r>
            <a:r>
              <a:rPr lang="it-IT" altLang="it-IT" sz="3600" b="1" baseline="30000" dirty="0"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1015BF-1E1F-5049-8659-D2D7359F7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14" y="1968500"/>
            <a:ext cx="6400800" cy="1816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52B3F-E3A5-804D-A327-5AAA4BCEE5F1}"/>
              </a:ext>
            </a:extLst>
          </p:cNvPr>
          <p:cNvSpPr txBox="1"/>
          <p:nvPr/>
        </p:nvSpPr>
        <p:spPr>
          <a:xfrm>
            <a:off x="1032556" y="5024897"/>
            <a:ext cx="7166429" cy="646331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Ha senso moltiplicare 0 volte 3</a:t>
            </a:r>
            <a:r>
              <a:rPr lang="it-IT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1595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518" y="485218"/>
            <a:ext cx="5646964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L’elevazione a potenza. Verso l’esponente 0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7" name="TextBox 12">
            <a:extLst>
              <a:ext uri="{FF2B5EF4-FFF2-40B4-BE49-F238E27FC236}">
                <a16:creationId xmlns:a16="http://schemas.microsoft.com/office/drawing/2014/main" id="{C15F616B-95C3-5042-9C43-226C85AF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093" y="1795244"/>
            <a:ext cx="3949700" cy="646331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E posso trovare 3</a:t>
            </a:r>
            <a:r>
              <a:rPr lang="it-IT" altLang="it-IT" sz="3600" b="1" baseline="30000" dirty="0"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52B3F-E3A5-804D-A327-5AAA4BCEE5F1}"/>
              </a:ext>
            </a:extLst>
          </p:cNvPr>
          <p:cNvSpPr txBox="1"/>
          <p:nvPr/>
        </p:nvSpPr>
        <p:spPr>
          <a:xfrm>
            <a:off x="1291771" y="2697393"/>
            <a:ext cx="7166429" cy="646331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Non ha senso moltiplicare 0 volte 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010D56-334D-C843-927E-8940BD4646E9}"/>
              </a:ext>
            </a:extLst>
          </p:cNvPr>
          <p:cNvSpPr txBox="1"/>
          <p:nvPr/>
        </p:nvSpPr>
        <p:spPr>
          <a:xfrm>
            <a:off x="1161143" y="3599543"/>
            <a:ext cx="744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 in matematica posso ragionare per arrivare anche all’esponente 0</a:t>
            </a:r>
          </a:p>
        </p:txBody>
      </p:sp>
    </p:spTree>
    <p:extLst>
      <p:ext uri="{BB962C8B-B14F-4D97-AF65-F5344CB8AC3E}">
        <p14:creationId xmlns:p14="http://schemas.microsoft.com/office/powerpoint/2010/main" val="5946519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B98F0E-4516-5848-A84F-0922BBA11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06400"/>
            <a:ext cx="8667750" cy="6096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Ecco come si può ragionare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3D7956F0-6CCD-1C49-8224-F5E4400E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7FED4E9-3656-5745-B683-553B3459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DAE9875-1167-0746-963E-29B2456A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959DFD2-5A18-3E4B-8CE0-6A64D547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8687674-CC3C-B046-80E4-D0C91409F114}"/>
              </a:ext>
            </a:extLst>
          </p:cNvPr>
          <p:cNvGrpSpPr/>
          <p:nvPr/>
        </p:nvGrpSpPr>
        <p:grpSpPr>
          <a:xfrm>
            <a:off x="938213" y="1168400"/>
            <a:ext cx="6904037" cy="4521200"/>
            <a:chOff x="938213" y="1168400"/>
            <a:chExt cx="6904037" cy="4521200"/>
          </a:xfrm>
        </p:grpSpPr>
        <p:pic>
          <p:nvPicPr>
            <p:cNvPr id="19461" name="Picture 8" descr="Immagine 1.png">
              <a:extLst>
                <a:ext uri="{FF2B5EF4-FFF2-40B4-BE49-F238E27FC236}">
                  <a16:creationId xmlns:a16="http://schemas.microsoft.com/office/drawing/2014/main" id="{A210A274-D39D-E64E-B53F-2586B72C7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0" y="1168400"/>
              <a:ext cx="6540500" cy="452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4BB4D6F-DD9D-2F4C-ACC7-6A3AA0384A3E}"/>
                </a:ext>
              </a:extLst>
            </p:cNvPr>
            <p:cNvSpPr txBox="1"/>
            <p:nvPr/>
          </p:nvSpPr>
          <p:spPr>
            <a:xfrm>
              <a:off x="938213" y="4735493"/>
              <a:ext cx="4447422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</a:rPr>
                <a:t>Per passare da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1 </a:t>
              </a:r>
              <a:r>
                <a:rPr lang="it-IT" sz="2800" b="1" dirty="0">
                  <a:solidFill>
                    <a:srgbClr val="0000FF"/>
                  </a:solidFill>
                </a:rPr>
                <a:t>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2 </a:t>
              </a:r>
              <a:r>
                <a:rPr lang="it-IT" sz="2800" b="1" dirty="0">
                  <a:solidFill>
                    <a:srgbClr val="FF0000"/>
                  </a:solidFill>
                </a:rPr>
                <a:t>moltiplico</a:t>
              </a:r>
              <a:r>
                <a:rPr lang="it-IT" sz="2800" b="1" dirty="0">
                  <a:solidFill>
                    <a:srgbClr val="0000FF"/>
                  </a:solidFill>
                </a:rPr>
                <a:t> la potenza per 3.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EAF9A7-99FD-6241-B5DB-6755FE60C8A3}"/>
              </a:ext>
            </a:extLst>
          </p:cNvPr>
          <p:cNvSpPr txBox="1"/>
          <p:nvPr/>
        </p:nvSpPr>
        <p:spPr>
          <a:xfrm>
            <a:off x="1458463" y="245116"/>
            <a:ext cx="509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Arrivo all’esponente 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DDE64C-38BF-AF4C-A635-69596AA2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8607" y="645545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E0E08F-710E-C049-B5D5-0F1BB302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A2E02C8-63AE-164F-8D5B-3EAA079B0561}"/>
              </a:ext>
            </a:extLst>
          </p:cNvPr>
          <p:cNvGrpSpPr/>
          <p:nvPr/>
        </p:nvGrpSpPr>
        <p:grpSpPr>
          <a:xfrm>
            <a:off x="313440" y="985343"/>
            <a:ext cx="7417528" cy="5363811"/>
            <a:chOff x="313440" y="985343"/>
            <a:chExt cx="7417528" cy="5363811"/>
          </a:xfrm>
        </p:grpSpPr>
        <p:sp>
          <p:nvSpPr>
            <p:cNvPr id="21506" name="Rectangle 4">
              <a:extLst>
                <a:ext uri="{FF2B5EF4-FFF2-40B4-BE49-F238E27FC236}">
                  <a16:creationId xmlns:a16="http://schemas.microsoft.com/office/drawing/2014/main" id="{AF9295E7-B8E8-6249-B5D3-349F34FB3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32092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1507" name="Rectangle 5">
              <a:extLst>
                <a:ext uri="{FF2B5EF4-FFF2-40B4-BE49-F238E27FC236}">
                  <a16:creationId xmlns:a16="http://schemas.microsoft.com/office/drawing/2014/main" id="{43F8B92F-47F2-F441-B542-C76A3787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4415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pic>
          <p:nvPicPr>
            <p:cNvPr id="21508" name="Picture 5" descr="Immagine 2.png">
              <a:extLst>
                <a:ext uri="{FF2B5EF4-FFF2-40B4-BE49-F238E27FC236}">
                  <a16:creationId xmlns:a16="http://schemas.microsoft.com/office/drawing/2014/main" id="{B33B1C95-74F3-2D49-BD6B-A7D903E17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40" y="985343"/>
              <a:ext cx="5872207" cy="407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Box 6">
              <a:extLst>
                <a:ext uri="{FF2B5EF4-FFF2-40B4-BE49-F238E27FC236}">
                  <a16:creationId xmlns:a16="http://schemas.microsoft.com/office/drawing/2014/main" id="{0C1F5935-41E6-F846-A4EB-91601A729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422" y="5703041"/>
              <a:ext cx="4267200" cy="646113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b="1" dirty="0">
                  <a:latin typeface="Times New Roman" panose="02020603050405020304" pitchFamily="18" charset="0"/>
                </a:rPr>
                <a:t>Così trovo</a:t>
              </a:r>
              <a:r>
                <a:rPr lang="it-IT" altLang="it-IT" sz="3600" dirty="0">
                  <a:latin typeface="Times New Roman" panose="02020603050405020304" pitchFamily="18" charset="0"/>
                </a:rPr>
                <a:t>    </a:t>
              </a:r>
              <a:r>
                <a:rPr lang="it-IT" altLang="it-IT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  <a:r>
                <a:rPr lang="it-IT" altLang="it-IT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3600" dirty="0">
                  <a:latin typeface="Times New Roman" panose="02020603050405020304" pitchFamily="18" charset="0"/>
                </a:rPr>
                <a:t> = </a:t>
              </a:r>
              <a:r>
                <a:rPr lang="it-IT" altLang="it-IT" sz="3600" b="1" dirty="0">
                  <a:latin typeface="Times New Roman" panose="02020603050405020304" pitchFamily="18" charset="0"/>
                </a:rPr>
                <a:t>1</a:t>
              </a:r>
              <a:r>
                <a:rPr lang="it-IT" altLang="it-IT" sz="3600" dirty="0">
                  <a:latin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ED158BE-6424-CC45-A35B-F6DDB6B21560}"/>
                </a:ext>
              </a:extLst>
            </p:cNvPr>
            <p:cNvSpPr/>
            <p:nvPr/>
          </p:nvSpPr>
          <p:spPr bwMode="auto">
            <a:xfrm>
              <a:off x="516367" y="4313430"/>
              <a:ext cx="1226372" cy="43030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EA2F509-3A48-0C49-98CD-7F6C1FF3B442}"/>
                </a:ext>
              </a:extLst>
            </p:cNvPr>
            <p:cNvSpPr txBox="1"/>
            <p:nvPr/>
          </p:nvSpPr>
          <p:spPr>
            <a:xfrm>
              <a:off x="4005831" y="4324935"/>
              <a:ext cx="3725137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</a:rPr>
                <a:t>Per passare da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1 </a:t>
              </a:r>
              <a:r>
                <a:rPr lang="it-IT" sz="2800" b="1" dirty="0">
                  <a:solidFill>
                    <a:srgbClr val="0000FF"/>
                  </a:solidFill>
                </a:rPr>
                <a:t>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0 </a:t>
              </a:r>
              <a:r>
                <a:rPr lang="it-IT" sz="2800" b="1" dirty="0">
                  <a:solidFill>
                    <a:srgbClr val="FF0000"/>
                  </a:solidFill>
                </a:rPr>
                <a:t>divido</a:t>
              </a:r>
              <a:r>
                <a:rPr lang="it-IT" sz="2800" b="1" dirty="0">
                  <a:solidFill>
                    <a:srgbClr val="0000FF"/>
                  </a:solidFill>
                </a:rPr>
                <a:t> la potenza per 3</a:t>
              </a:r>
              <a:r>
                <a:rPr lang="it-IT" sz="2800" b="1" dirty="0"/>
                <a:t>.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2DFE41-A93A-BC4D-A10C-D366D12B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B0667AF9-8748-474E-8468-44A88D00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0A188624-AFD0-BD47-970A-79ADD311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800100"/>
            <a:ext cx="7704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Ripeto  il ragionamento con altre basi.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A076B8B2-8187-564B-84B1-1EF333E3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33650"/>
            <a:ext cx="764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  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    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  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0,1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</a:t>
            </a:r>
            <a:r>
              <a:rPr lang="it-IT" altLang="it-IT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888B4BA9-D7CB-C242-BABC-19146C64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536700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Times New Roman" panose="02020603050405020304" pitchFamily="18" charset="0"/>
              </a:rPr>
              <a:t>E trovo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3253ECE4-B988-F84B-880B-C7A1B9C61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000500"/>
            <a:ext cx="7818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Times New Roman" panose="02020603050405020304" pitchFamily="18" charset="0"/>
              </a:rPr>
              <a:t>Ma posso scegliere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b="1">
                <a:latin typeface="Times New Roman" panose="02020603050405020304" pitchFamily="18" charset="0"/>
              </a:rPr>
              <a:t> anche come base?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F2F380-CDD3-C142-A0B9-C57263A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90B50E-BB57-8846-A13A-26761E4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6DE185B-5FE3-3A4D-9CCC-C1354C78E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06400"/>
            <a:ext cx="8667750" cy="6096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Riprendo le potenze di 0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A5CA6E4-8106-8B4D-8874-DA638D1B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FB131BCE-2E77-EE44-8506-AF8D06429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5605" name="Picture 5" descr="Immagine 3.png">
            <a:extLst>
              <a:ext uri="{FF2B5EF4-FFF2-40B4-BE49-F238E27FC236}">
                <a16:creationId xmlns:a16="http://schemas.microsoft.com/office/drawing/2014/main" id="{A31546E9-70A3-1142-9708-C1EC294A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39850"/>
            <a:ext cx="65151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DE70BA3-4AEF-F140-AA58-C4DB2760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C68A8BE-1E02-C149-973E-44213BC1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FEBC0386-51CD-FC47-BD28-D2960870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A47DBC7C-ED38-464A-A583-508F14E4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7652" name="Picture 7" descr="Immagine 4.png">
            <a:extLst>
              <a:ext uri="{FF2B5EF4-FFF2-40B4-BE49-F238E27FC236}">
                <a16:creationId xmlns:a16="http://schemas.microsoft.com/office/drawing/2014/main" id="{24077E04-9F9F-6C4A-9407-A45C63844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4" y="1238423"/>
            <a:ext cx="6024868" cy="385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9">
            <a:extLst>
              <a:ext uri="{FF2B5EF4-FFF2-40B4-BE49-F238E27FC236}">
                <a16:creationId xmlns:a16="http://schemas.microsoft.com/office/drawing/2014/main" id="{45A3073B-B6EB-8049-BA91-C3B13F2A7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49471"/>
            <a:ext cx="4038600" cy="646113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 non ha risultato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99C336-1F33-294B-BF5B-9498359A5B82}"/>
              </a:ext>
            </a:extLst>
          </p:cNvPr>
          <p:cNvSpPr txBox="1"/>
          <p:nvPr/>
        </p:nvSpPr>
        <p:spPr>
          <a:xfrm>
            <a:off x="495837" y="404785"/>
            <a:ext cx="815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0 il ragionamento non procede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105E59-9A1E-BE48-BB84-1152CF513E86}"/>
              </a:ext>
            </a:extLst>
          </p:cNvPr>
          <p:cNvSpPr txBox="1"/>
          <p:nvPr/>
        </p:nvSpPr>
        <p:spPr>
          <a:xfrm>
            <a:off x="6467813" y="2141772"/>
            <a:ext cx="2365323" cy="2308324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Per passare da 0</a:t>
            </a:r>
            <a:r>
              <a:rPr lang="it-IT" sz="2400" b="1" baseline="30000" dirty="0"/>
              <a:t>1 </a:t>
            </a:r>
            <a:r>
              <a:rPr lang="it-IT" sz="2400" b="1" dirty="0"/>
              <a:t>a 0</a:t>
            </a:r>
            <a:r>
              <a:rPr lang="it-IT" sz="2400" b="1" baseline="30000" dirty="0"/>
              <a:t>0 </a:t>
            </a:r>
            <a:r>
              <a:rPr lang="it-IT" sz="2400" b="1" dirty="0"/>
              <a:t>dovrei dividere per 0 la potenza.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Ma non posso dividere per 0.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3624E-2D18-2748-8D51-AA06FDB2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FBEA6D-A382-7747-A45A-32973DFB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14560</TotalTime>
  <Words>612</Words>
  <Application>Microsoft Macintosh PowerPoint</Application>
  <PresentationFormat>Presentazione su schermo (4:3)</PresentationFormat>
  <Paragraphs>162</Paragraphs>
  <Slides>19</Slides>
  <Notes>19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  <vt:variant>
        <vt:lpstr>Presentazioni personalizzate</vt:lpstr>
      </vt:variant>
      <vt:variant>
        <vt:i4>4</vt:i4>
      </vt:variant>
    </vt:vector>
  </HeadingPairs>
  <TitlesOfParts>
    <vt:vector size="29" baseType="lpstr">
      <vt:lpstr>ＭＳ Ｐゴシック</vt:lpstr>
      <vt:lpstr>Arial</vt:lpstr>
      <vt:lpstr>Arial Narrow</vt:lpstr>
      <vt:lpstr>Cambria Math</vt:lpstr>
      <vt:lpstr>Times New Roman</vt:lpstr>
      <vt:lpstr>Boomerang</vt:lpstr>
      <vt:lpstr>Potenze con esponente intero</vt:lpstr>
      <vt:lpstr>L’elevazione a potenza</vt:lpstr>
      <vt:lpstr>L’elevazione a potenza. Esempi</vt:lpstr>
      <vt:lpstr>L’elevazione a potenza. Verso l’esponente 0</vt:lpstr>
      <vt:lpstr>Ecco come si può ragionare</vt:lpstr>
      <vt:lpstr>Presentazione standard di PowerPoint</vt:lpstr>
      <vt:lpstr>Presentazione standard di PowerPoint</vt:lpstr>
      <vt:lpstr>Riprendo le potenze di 0</vt:lpstr>
      <vt:lpstr>Presentazione standard di PowerPoint</vt:lpstr>
      <vt:lpstr>Attività</vt:lpstr>
      <vt:lpstr>Che cosa hai trovato</vt:lpstr>
      <vt:lpstr>Esponente intero negativo</vt:lpstr>
      <vt:lpstr>Presentazione standard di PowerPoint</vt:lpstr>
      <vt:lpstr>Esponente intero negativo e base 0</vt:lpstr>
      <vt:lpstr>Potenze di 10 ad esponente intero</vt:lpstr>
      <vt:lpstr>Potenze con esponente intero negativo</vt:lpstr>
      <vt:lpstr>Potenze con esponente intero negativo</vt:lpstr>
      <vt:lpstr>Una riflessione sulle potenze con esponente intero negativo</vt:lpstr>
      <vt:lpstr>L’esponente ⎼1</vt:lpstr>
      <vt:lpstr>Bolzano</vt:lpstr>
      <vt:lpstr>Cantor</vt:lpstr>
      <vt:lpstr>Hilbert</vt:lpstr>
      <vt:lpstr>Archimede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662</cp:revision>
  <cp:lastPrinted>2008-09-19T18:47:32Z</cp:lastPrinted>
  <dcterms:created xsi:type="dcterms:W3CDTF">2012-02-07T18:22:27Z</dcterms:created>
  <dcterms:modified xsi:type="dcterms:W3CDTF">2023-10-10T10:40:52Z</dcterms:modified>
</cp:coreProperties>
</file>