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5" r:id="rId3"/>
    <p:sldId id="364" r:id="rId4"/>
    <p:sldId id="365" r:id="rId5"/>
    <p:sldId id="366" r:id="rId6"/>
    <p:sldId id="357" r:id="rId7"/>
    <p:sldId id="356" r:id="rId8"/>
    <p:sldId id="359" r:id="rId9"/>
    <p:sldId id="358" r:id="rId10"/>
    <p:sldId id="360" r:id="rId11"/>
    <p:sldId id="363" r:id="rId12"/>
    <p:sldId id="362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55EF0"/>
    <a:srgbClr val="FFFEE8"/>
    <a:srgbClr val="107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2410"/>
  </p:normalViewPr>
  <p:slideViewPr>
    <p:cSldViewPr>
      <p:cViewPr varScale="1">
        <p:scale>
          <a:sx n="116" d="100"/>
          <a:sy n="116" d="100"/>
        </p:scale>
        <p:origin x="9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4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500D37-B315-5840-B7DE-A788530958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583E1-6F95-874E-AA86-5AB90479A7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AE5CABD-D138-0B42-890D-5DB93F8326A9}" type="datetime1">
              <a:rPr lang="it-IT" altLang="it-IT"/>
              <a:pPr/>
              <a:t>12/10/22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4A8B-2F90-554E-9888-BAC9E1F37E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51416-EE36-5F4A-9032-4EBCA99CA9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B51812F-B97A-6943-8E9C-5E5DC48C740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536A1C-CB56-A648-BB51-B86D495C3B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A8782-43BB-1D42-98DE-61900E6EAB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146B1C1-1A08-DA47-9CE4-40550937ED58}" type="datetime1">
              <a:rPr lang="it-IT" altLang="it-IT"/>
              <a:pPr/>
              <a:t>12/10/22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BB14C65-726E-D04B-B19C-CE4DC317C2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7B2823-AA64-AF4B-84F7-F00683987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4F385-222C-8147-8026-4E09D3E20D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6F6D9-BAD4-DE4B-9059-16981DD52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7012D9-ADA8-284E-86C7-111DF2DB8F5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FCE162-5174-E74C-87F6-1A84206E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CE5E4-22B5-F94C-950B-49302B691BA5}" type="datetime1">
              <a:rPr lang="it-IT" altLang="it-IT" smtClean="0"/>
              <a:t>12/10/22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B5461F-8A57-A34C-8FB5-C0CB6AA0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DD650B-378A-1C40-A0E2-D5F8B5C5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37C16-B944-9048-AB88-AA05942107C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009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B0D13F-3097-044B-9775-16CB5329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1CA942-037D-1B4C-8108-B5AF85987440}" type="datetime1">
              <a:rPr lang="it-IT" altLang="it-IT" smtClean="0"/>
              <a:t>12/10/22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EC325E-C1CE-3E43-8CCF-BFF087A3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577808-BD06-554F-B89B-750DDAC2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342FA-9674-0947-AFDF-3E21F0651D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476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86BFC1-DDEB-174B-B1CE-A0711ACD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EE1CB-4AA3-1A40-A1BC-309603ECF613}" type="datetime1">
              <a:rPr lang="it-IT" altLang="it-IT" smtClean="0"/>
              <a:t>12/10/22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E01525-B201-DC45-9070-A400CAF3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BA781F-116D-6A42-8A79-503C207F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053DB-1122-2748-A799-E62583ED73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86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D9103E-1D73-0644-800F-F2935007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F7270-B99D-DA48-8628-D9E4ECE43615}" type="datetime1">
              <a:rPr lang="it-IT" altLang="it-IT" smtClean="0"/>
              <a:t>12/10/22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BCABD6-FE23-724F-B9CE-A4EBAB5C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4F04C1-F35D-0542-9C7B-A1FFC22C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663EC-6A5E-E144-80E1-D8B481D96FE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535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18B95E-FBDF-4D4B-A07F-294F02CF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11F7F-B9CD-C440-966F-4966E8E10699}" type="datetime1">
              <a:rPr lang="it-IT" altLang="it-IT" smtClean="0"/>
              <a:t>12/10/22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1C8A34-3DB5-5B4B-A9DF-F61D396A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B595D9-14BA-A64D-8476-0C73D4C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B2BF8-6E17-FA4B-AB59-8C1FF8FEF70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084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4F3051F-AC66-CE41-8887-8466FDA5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2931CD-D8C0-2E42-B0B8-775C59EEB815}" type="datetime1">
              <a:rPr lang="it-IT" altLang="it-IT" smtClean="0"/>
              <a:t>12/10/22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984813A-74C8-2348-A147-017457EA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2AF60C9-FDA2-2D46-B366-326CDBD4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D531C-AF93-4C42-ADA1-7C05B49EBB4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761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FE838BDA-64C7-924F-8EC1-BBBD91FF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6121D-9262-2F48-B3B4-7387A1DBF9FF}" type="datetime1">
              <a:rPr lang="it-IT" altLang="it-IT" smtClean="0"/>
              <a:t>12/10/22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C328A7C-E5D3-BE4D-9DF6-936858D2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F980E33B-E9F5-9E4B-B0B7-59026BF5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BC836-2B7F-744D-B482-B2D8D6ED7A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733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EB076EA-8B09-4347-9936-4E01F3A2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B2DB0-2945-9242-B4DD-79DE5885BFF6}" type="datetime1">
              <a:rPr lang="it-IT" altLang="it-IT" smtClean="0"/>
              <a:t>12/10/22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844675E8-B722-FF4D-ABFB-387D0D37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50CB7D6F-CFFF-F64E-A760-7A0F9384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0BD13-CC1F-B041-A119-2D1A21F135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005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E94C8AE3-5E9E-9F41-B7BA-3D53004C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0FF9D-E7DB-BE4F-92BF-CB0CE5EA1667}" type="datetime1">
              <a:rPr lang="it-IT" altLang="it-IT" smtClean="0"/>
              <a:t>12/10/22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82945B42-7942-D141-9D81-2800C624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663DB68B-75AF-D04A-AB71-2524C7C4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F9AE0-BAD2-AF45-854F-91B034E331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315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7EEB532-3253-5545-AF05-3879ACE3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031D3E-3D82-524C-937C-E8599597C5DD}" type="datetime1">
              <a:rPr lang="it-IT" altLang="it-IT" smtClean="0"/>
              <a:t>12/10/22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30FFCF2C-B1E6-9F4C-BA0F-C2507968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33BBC2B7-C95E-BC4A-A801-1307C5D8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9607C-6329-B44D-9CBF-5BB65ECD1B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03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FEEAAB9-6E30-E742-8106-FF3336F5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88B23-19FA-904D-80AE-339C3ADAB989}" type="datetime1">
              <a:rPr lang="it-IT" altLang="it-IT" smtClean="0"/>
              <a:t>12/10/22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A57C09B-4774-F145-A2C3-205DF05B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D49B42F-B6D7-764A-8B7E-A8723B54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5B172-07EB-EF44-B606-CF648DA47C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777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530F7087-D1DC-E542-B135-C9150DEA97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E2EE0005-8A34-1845-9652-5769744E6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BA1C6-3326-1B4B-926A-17D669D83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136F981-19B1-1B42-B2DD-46BB7F4A770E}" type="datetime1">
              <a:rPr lang="it-IT" altLang="it-IT" smtClean="0"/>
              <a:t>12/10/22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AEE85C-F11A-3147-A8A7-E4D8F4ABF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820938-641D-FD4B-A5B9-CBA4F611C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6C56A8F-D5F0-664A-AC63-8102D822105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26D55995-C5C8-454D-A68C-7FA98A177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480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Derivate e grafici di funzione</a:t>
            </a:r>
          </a:p>
        </p:txBody>
      </p:sp>
      <p:sp>
        <p:nvSpPr>
          <p:cNvPr id="15363" name="Sottotitolo 2">
            <a:extLst>
              <a:ext uri="{FF2B5EF4-FFF2-40B4-BE49-F238E27FC236}">
                <a16:creationId xmlns:a16="http://schemas.microsoft.com/office/drawing/2014/main" id="{F5C18506-DE3B-BF4E-B8EB-37F545FC8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7315200" cy="762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Risposte e commenti all’attività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77DF4-6415-6A41-8DF0-16A60F72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B28CB7-65CB-984C-B7D5-32302EE572E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5" name="Footer Placeholder 4">
            <a:extLst>
              <a:ext uri="{FF2B5EF4-FFF2-40B4-BE49-F238E27FC236}">
                <a16:creationId xmlns:a16="http://schemas.microsoft.com/office/drawing/2014/main" id="{D3E0750C-A8CB-074E-A048-EF5A468C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1403648" y="1916832"/>
            <a:ext cx="74168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800" b="1" dirty="0">
                <a:solidFill>
                  <a:srgbClr val="FF0000"/>
                </a:solidFill>
                <a:latin typeface="+mj-lt"/>
              </a:rPr>
              <a:t>Osservazioni sulla risposta errata 3 al II quesito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</p:spTree>
    <p:extLst>
      <p:ext uri="{BB962C8B-B14F-4D97-AF65-F5344CB8AC3E}">
        <p14:creationId xmlns:p14="http://schemas.microsoft.com/office/powerpoint/2010/main" val="240928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683568" y="476672"/>
            <a:ext cx="800323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it-IT" sz="4000" b="1" dirty="0">
                <a:solidFill>
                  <a:srgbClr val="0000FF"/>
                </a:solidFill>
                <a:latin typeface="+mj-lt"/>
              </a:rPr>
              <a:t>Attenzione alle caratteristiche di un flesso orizzontale</a:t>
            </a:r>
            <a:endParaRPr lang="it-IT" sz="40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B86A200-5B61-8846-B4A9-BF876EAA2B8B}"/>
              </a:ext>
            </a:extLst>
          </p:cNvPr>
          <p:cNvGrpSpPr/>
          <p:nvPr/>
        </p:nvGrpSpPr>
        <p:grpSpPr>
          <a:xfrm>
            <a:off x="683568" y="2060848"/>
            <a:ext cx="7979208" cy="4005767"/>
            <a:chOff x="683568" y="2366883"/>
            <a:chExt cx="7979208" cy="4005767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9716CA79-84BF-F54D-BC6C-47A485D20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414210"/>
              <a:ext cx="3391718" cy="3958440"/>
            </a:xfrm>
            <a:prstGeom prst="rect">
              <a:avLst/>
            </a:prstGeom>
          </p:spPr>
        </p:pic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9368AE06-E9CD-694D-9C63-6C51A349C6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01980" y="4655783"/>
              <a:ext cx="803673" cy="60296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914163B8-1CEC-2E4A-BE4E-31BB4DAEE84C}"/>
                </a:ext>
              </a:extLst>
            </p:cNvPr>
            <p:cNvSpPr txBox="1"/>
            <p:nvPr/>
          </p:nvSpPr>
          <p:spPr>
            <a:xfrm>
              <a:off x="4685184" y="2366883"/>
              <a:ext cx="3977592" cy="2369880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190500" indent="-161925">
                <a:buFont typeface="Arial" panose="020B0604020202020204" pitchFamily="34" charset="0"/>
                <a:buChar char="•"/>
              </a:pPr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È un flesso perciò trovo</a:t>
              </a:r>
            </a:p>
            <a:p>
              <a:pPr algn="ctr"/>
              <a:r>
                <a:rPr lang="it-IT" sz="28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’’(2) =  0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La tangente ha pendenza 0, perciò trovo </a:t>
              </a:r>
              <a:r>
                <a:rPr lang="it-IT" sz="28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anche</a:t>
              </a:r>
            </a:p>
            <a:p>
              <a:pPr algn="ctr"/>
              <a:r>
                <a:rPr lang="it-IT" sz="28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’(2) =  0</a:t>
              </a:r>
            </a:p>
            <a:p>
              <a:pPr algn="ctr"/>
              <a:endParaRPr lang="it-IT" sz="800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39D9584-9097-C944-8DD8-CEF9CE17ADAA}"/>
                </a:ext>
              </a:extLst>
            </p:cNvPr>
            <p:cNvSpPr txBox="1"/>
            <p:nvPr/>
          </p:nvSpPr>
          <p:spPr>
            <a:xfrm>
              <a:off x="2767762" y="5274389"/>
              <a:ext cx="1533892" cy="646331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F</a:t>
              </a:r>
              <a:r>
                <a:rPr lang="it-IT" b="1" baseline="-25000" dirty="0"/>
                <a:t>2</a:t>
              </a:r>
              <a:r>
                <a:rPr lang="it-IT" b="1" dirty="0"/>
                <a:t> flesso orizzontale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1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353974" y="371515"/>
            <a:ext cx="8498189" cy="144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01687" indent="-742950">
              <a:buFont typeface="+mj-lt"/>
              <a:buAutoNum type="arabicPeriod" startAt="2"/>
            </a:pPr>
            <a:r>
              <a:rPr lang="it-IT" sz="4000" b="1" dirty="0">
                <a:solidFill>
                  <a:srgbClr val="0000FF"/>
                </a:solidFill>
                <a:latin typeface="+mj-lt"/>
              </a:rPr>
              <a:t>Attenzione nel collegare il grafico di </a:t>
            </a:r>
            <a:r>
              <a:rPr lang="it-IT" sz="4000" b="1" dirty="0" err="1">
                <a:solidFill>
                  <a:srgbClr val="0000FF"/>
                </a:solidFill>
                <a:latin typeface="+mj-lt"/>
              </a:rPr>
              <a:t>f</a:t>
            </a:r>
            <a:r>
              <a:rPr lang="it-IT" sz="4000" b="1" dirty="0">
                <a:solidFill>
                  <a:srgbClr val="0000FF"/>
                </a:solidFill>
                <a:latin typeface="+mj-lt"/>
              </a:rPr>
              <a:t>(x) con il segno delle sue derivate</a:t>
            </a:r>
            <a:endParaRPr lang="it-IT" sz="40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8110064-7ACD-2C44-8063-8B6593E94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87" y="2105700"/>
            <a:ext cx="3022085" cy="3527045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019A92F-C127-A14B-A0B9-3E737E5CFC65}"/>
              </a:ext>
            </a:extLst>
          </p:cNvPr>
          <p:cNvCxnSpPr>
            <a:cxnSpLocks/>
          </p:cNvCxnSpPr>
          <p:nvPr/>
        </p:nvCxnSpPr>
        <p:spPr>
          <a:xfrm flipH="1" flipV="1">
            <a:off x="7218163" y="4073871"/>
            <a:ext cx="803673" cy="60296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EA9FE93-B903-8740-8356-EC4047B772DB}"/>
              </a:ext>
            </a:extLst>
          </p:cNvPr>
          <p:cNvSpPr txBox="1"/>
          <p:nvPr/>
        </p:nvSpPr>
        <p:spPr>
          <a:xfrm>
            <a:off x="5496768" y="5777642"/>
            <a:ext cx="2736304" cy="954107"/>
          </a:xfrm>
          <a:prstGeom prst="rect">
            <a:avLst/>
          </a:prstGeom>
          <a:solidFill>
            <a:srgbClr val="FFFEE8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Deve essere</a:t>
            </a:r>
          </a:p>
          <a:p>
            <a:pPr algn="ctr"/>
            <a:r>
              <a:rPr lang="it-IT" sz="24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’(2) =  0 </a:t>
            </a:r>
            <a:r>
              <a:rPr lang="it-IT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  </a:t>
            </a:r>
            <a:r>
              <a:rPr lang="it-IT" sz="2400" b="1" dirty="0" err="1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’’(2) =  0</a:t>
            </a:r>
          </a:p>
          <a:p>
            <a:pPr algn="ctr"/>
            <a:endParaRPr lang="it-IT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C866426-5E10-8444-B842-0D2377729B76}"/>
              </a:ext>
            </a:extLst>
          </p:cNvPr>
          <p:cNvSpPr txBox="1"/>
          <p:nvPr/>
        </p:nvSpPr>
        <p:spPr>
          <a:xfrm>
            <a:off x="7144534" y="4676835"/>
            <a:ext cx="1533892" cy="646331"/>
          </a:xfrm>
          <a:prstGeom prst="rect">
            <a:avLst/>
          </a:prstGeom>
          <a:solidFill>
            <a:srgbClr val="FFFEE8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F</a:t>
            </a:r>
            <a:r>
              <a:rPr lang="it-IT" b="1" baseline="-25000" dirty="0"/>
              <a:t>2</a:t>
            </a:r>
            <a:r>
              <a:rPr lang="it-IT" b="1" dirty="0"/>
              <a:t> flesso orizzontale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DE23DF4-195D-D146-A424-81A47604EB9E}"/>
              </a:ext>
            </a:extLst>
          </p:cNvPr>
          <p:cNvSpPr txBox="1"/>
          <p:nvPr/>
        </p:nvSpPr>
        <p:spPr>
          <a:xfrm>
            <a:off x="594081" y="5767368"/>
            <a:ext cx="3265770" cy="954107"/>
          </a:xfrm>
          <a:prstGeom prst="rect">
            <a:avLst/>
          </a:prstGeom>
          <a:solidFill>
            <a:srgbClr val="FFFEE8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Nello schema trovo</a:t>
            </a:r>
          </a:p>
          <a:p>
            <a:pPr algn="ctr"/>
            <a:r>
              <a:rPr lang="it-IT" sz="24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’’(2) =  0 </a:t>
            </a:r>
            <a:r>
              <a:rPr lang="it-IT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  </a:t>
            </a:r>
            <a:r>
              <a:rPr lang="it-IT" sz="2400" b="1" dirty="0" err="1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sz="24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’(2) &gt;  0</a:t>
            </a:r>
          </a:p>
          <a:p>
            <a:pPr algn="ctr"/>
            <a:endParaRPr lang="it-IT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DAC29E9-30C2-374A-A891-ADD1C7C6760E}"/>
              </a:ext>
            </a:extLst>
          </p:cNvPr>
          <p:cNvGrpSpPr/>
          <p:nvPr/>
        </p:nvGrpSpPr>
        <p:grpSpPr>
          <a:xfrm>
            <a:off x="537585" y="2177100"/>
            <a:ext cx="4282893" cy="3384245"/>
            <a:chOff x="434021" y="1814569"/>
            <a:chExt cx="4443318" cy="3863086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D20A39A1-E9E8-FE42-B257-05C4DC9E56B8}"/>
                </a:ext>
              </a:extLst>
            </p:cNvPr>
            <p:cNvPicPr/>
            <p:nvPr/>
          </p:nvPicPr>
          <p:blipFill rotWithShape="1">
            <a:blip r:embed="rId3"/>
            <a:srcRect l="1" r="1399"/>
            <a:stretch/>
          </p:blipFill>
          <p:spPr bwMode="auto">
            <a:xfrm>
              <a:off x="434021" y="1814569"/>
              <a:ext cx="4443318" cy="3863086"/>
            </a:xfrm>
            <a:prstGeom prst="rect">
              <a:avLst/>
            </a:prstGeom>
            <a:ln w="12700"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30F9FD9F-77EB-3F43-A4B4-EDAF8A5CE0CA}"/>
                </a:ext>
              </a:extLst>
            </p:cNvPr>
            <p:cNvSpPr txBox="1"/>
            <p:nvPr/>
          </p:nvSpPr>
          <p:spPr>
            <a:xfrm>
              <a:off x="3142033" y="1903694"/>
              <a:ext cx="15097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/>
                <a:t>Figura 3</a:t>
              </a:r>
            </a:p>
          </p:txBody>
        </p:sp>
      </p:grp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4B5520D-8BF6-0344-8502-462E24DBA730}"/>
              </a:ext>
            </a:extLst>
          </p:cNvPr>
          <p:cNvCxnSpPr>
            <a:cxnSpLocks/>
          </p:cNvCxnSpPr>
          <p:nvPr/>
        </p:nvCxnSpPr>
        <p:spPr>
          <a:xfrm flipH="1" flipV="1">
            <a:off x="2861641" y="3869223"/>
            <a:ext cx="846263" cy="18981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1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 quesito, colonna 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0F8FAC-996A-9B45-9CF5-F9AEB8BD1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9" y="1441891"/>
            <a:ext cx="2546748" cy="52962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123C3E7-D77B-6347-B400-74C33681B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79891"/>
            <a:ext cx="8610600" cy="7239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6318E6-29CA-8E45-8750-8634949546D8}"/>
              </a:ext>
            </a:extLst>
          </p:cNvPr>
          <p:cNvSpPr txBox="1"/>
          <p:nvPr/>
        </p:nvSpPr>
        <p:spPr>
          <a:xfrm>
            <a:off x="2555776" y="365594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B87D241-4AA6-C344-A0AD-7DBE41820AEC}"/>
              </a:ext>
            </a:extLst>
          </p:cNvPr>
          <p:cNvSpPr/>
          <p:nvPr/>
        </p:nvSpPr>
        <p:spPr>
          <a:xfrm>
            <a:off x="2623997" y="3966416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Cambria" panose="02040503050406030204" pitchFamily="18" charset="0"/>
              </a:rPr>
              <a:t>_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673AE9F-B5FD-C54D-A540-748EEA5A1FD9}"/>
              </a:ext>
            </a:extLst>
          </p:cNvPr>
          <p:cNvSpPr/>
          <p:nvPr/>
        </p:nvSpPr>
        <p:spPr>
          <a:xfrm>
            <a:off x="2457842" y="5417632"/>
            <a:ext cx="281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F15E278-F0DD-6C42-959C-C77CA85FA207}"/>
              </a:ext>
            </a:extLst>
          </p:cNvPr>
          <p:cNvSpPr/>
          <p:nvPr/>
        </p:nvSpPr>
        <p:spPr>
          <a:xfrm>
            <a:off x="2509138" y="5648464"/>
            <a:ext cx="229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Cambria" panose="02040503050406030204" pitchFamily="18" charset="0"/>
              </a:rPr>
              <a:t>_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ECDAC05-8516-CF4E-82AD-CD3E439CC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9" y="1844824"/>
            <a:ext cx="5254291" cy="25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4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 quesito, colonna 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9908BA4-6F79-0249-907B-E09DE7BAF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92216"/>
            <a:ext cx="2794236" cy="52021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95A0CA1-D264-A84D-B6D6-2A2791FB8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33202"/>
            <a:ext cx="8610600" cy="7239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D8B93B6-658B-C946-AB6A-BF59F36DB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42" y="2348880"/>
            <a:ext cx="5753950" cy="280831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CBECCAE-E046-1044-A9D9-913E051AC446}"/>
              </a:ext>
            </a:extLst>
          </p:cNvPr>
          <p:cNvSpPr txBox="1"/>
          <p:nvPr/>
        </p:nvSpPr>
        <p:spPr>
          <a:xfrm>
            <a:off x="2555776" y="365594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E32421A-8526-C04E-9309-FAA3844430FE}"/>
              </a:ext>
            </a:extLst>
          </p:cNvPr>
          <p:cNvSpPr/>
          <p:nvPr/>
        </p:nvSpPr>
        <p:spPr>
          <a:xfrm>
            <a:off x="2623997" y="3966416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Cambria" panose="02040503050406030204" pitchFamily="18" charset="0"/>
              </a:rPr>
              <a:t>_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A7E1524-838D-A24D-B013-62419D878674}"/>
              </a:ext>
            </a:extLst>
          </p:cNvPr>
          <p:cNvSpPr txBox="1"/>
          <p:nvPr/>
        </p:nvSpPr>
        <p:spPr>
          <a:xfrm>
            <a:off x="2339752" y="535415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165B74F-C935-9847-A35A-2D7724882706}"/>
              </a:ext>
            </a:extLst>
          </p:cNvPr>
          <p:cNvSpPr/>
          <p:nvPr/>
        </p:nvSpPr>
        <p:spPr>
          <a:xfrm>
            <a:off x="2407973" y="5664625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Cambria" panose="02040503050406030204" pitchFamily="18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44884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 quesito, colonna 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B49B6DD-B102-A047-AA60-799BDA2BE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1" y="1428232"/>
            <a:ext cx="2700271" cy="529601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F1D4EAD-0434-F24A-9CDE-A61FAA6D0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33202"/>
            <a:ext cx="8610600" cy="7239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D3EDD2B-57A3-624E-B181-23D3891B3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21507"/>
            <a:ext cx="5498697" cy="256362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2F3542-7BC9-D044-9D0B-6E28457F96F5}"/>
              </a:ext>
            </a:extLst>
          </p:cNvPr>
          <p:cNvSpPr txBox="1"/>
          <p:nvPr/>
        </p:nvSpPr>
        <p:spPr>
          <a:xfrm>
            <a:off x="2637206" y="393840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EE5C310-49D3-0149-A67C-3CB65B4DE244}"/>
              </a:ext>
            </a:extLst>
          </p:cNvPr>
          <p:cNvSpPr txBox="1"/>
          <p:nvPr/>
        </p:nvSpPr>
        <p:spPr>
          <a:xfrm>
            <a:off x="2583656" y="518513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EF1FA06-F442-CE4E-8B46-02A522F78CA8}"/>
              </a:ext>
            </a:extLst>
          </p:cNvPr>
          <p:cNvSpPr/>
          <p:nvPr/>
        </p:nvSpPr>
        <p:spPr>
          <a:xfrm>
            <a:off x="2646840" y="5539190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Cambria" panose="02040503050406030204" pitchFamily="18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11250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395536" y="45124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 quesito, colonna 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2F2942-23C9-EC4D-9843-4570A389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8" y="1401784"/>
            <a:ext cx="2564572" cy="530120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0569DF4-27CA-F64D-A636-0E8F2C032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7884"/>
            <a:ext cx="8610600" cy="7239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E474CEB-CB00-CA4B-89B9-36FE45B7C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60" y="2605103"/>
            <a:ext cx="5593679" cy="268445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5EFAFE-F586-FB4D-94A5-18F0B88809F6}"/>
              </a:ext>
            </a:extLst>
          </p:cNvPr>
          <p:cNvSpPr txBox="1"/>
          <p:nvPr/>
        </p:nvSpPr>
        <p:spPr>
          <a:xfrm>
            <a:off x="2525508" y="54452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E46D3FB-1812-2F4C-83C7-80D051B50ED7}"/>
              </a:ext>
            </a:extLst>
          </p:cNvPr>
          <p:cNvSpPr txBox="1"/>
          <p:nvPr/>
        </p:nvSpPr>
        <p:spPr>
          <a:xfrm>
            <a:off x="2552577" y="350395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ambria" panose="02040503050406030204" pitchFamily="18" charset="0"/>
              </a:rPr>
              <a:t>+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E5C2134-152A-5244-A2C6-516B96E093BF}"/>
              </a:ext>
            </a:extLst>
          </p:cNvPr>
          <p:cNvSpPr/>
          <p:nvPr/>
        </p:nvSpPr>
        <p:spPr>
          <a:xfrm>
            <a:off x="2553820" y="3934094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  <a:latin typeface="Cambria" panose="02040503050406030204" pitchFamily="18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416291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607722" y="62609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II quesito: risposta corretta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4469239-9FA2-964A-968B-F24FCB1B706C}"/>
              </a:ext>
            </a:extLst>
          </p:cNvPr>
          <p:cNvGrpSpPr/>
          <p:nvPr/>
        </p:nvGrpSpPr>
        <p:grpSpPr>
          <a:xfrm>
            <a:off x="223436" y="906174"/>
            <a:ext cx="8915400" cy="5875786"/>
            <a:chOff x="223436" y="906174"/>
            <a:chExt cx="8915400" cy="5875786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3609564-8758-2242-A891-0029D9435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184" y="1947799"/>
              <a:ext cx="3046586" cy="3630427"/>
            </a:xfrm>
            <a:prstGeom prst="rect">
              <a:avLst/>
            </a:prstGeom>
          </p:spPr>
        </p:pic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EA053C8C-8C77-F846-B5F6-5A28A1C94FCF}"/>
                </a:ext>
              </a:extLst>
            </p:cNvPr>
            <p:cNvGrpSpPr/>
            <p:nvPr/>
          </p:nvGrpSpPr>
          <p:grpSpPr>
            <a:xfrm>
              <a:off x="223436" y="906174"/>
              <a:ext cx="8915400" cy="5875786"/>
              <a:chOff x="223436" y="906174"/>
              <a:chExt cx="8915400" cy="5875786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C3246002-8183-5D43-9331-1D4D9A204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436" y="906174"/>
                <a:ext cx="8915400" cy="901700"/>
              </a:xfrm>
              <a:prstGeom prst="rect">
                <a:avLst/>
              </a:prstGeom>
            </p:spPr>
          </p:pic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id="{CBB02CC2-EC42-2D42-9C3E-F21151F45528}"/>
                  </a:ext>
                </a:extLst>
              </p:cNvPr>
              <p:cNvCxnSpPr/>
              <p:nvPr/>
            </p:nvCxnSpPr>
            <p:spPr>
              <a:xfrm flipV="1">
                <a:off x="5247401" y="5017766"/>
                <a:ext cx="511077" cy="34960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F6E5A29-1497-1B4B-A093-411BE02BCAD8}"/>
                  </a:ext>
                </a:extLst>
              </p:cNvPr>
              <p:cNvSpPr txBox="1"/>
              <p:nvPr/>
            </p:nvSpPr>
            <p:spPr>
              <a:xfrm>
                <a:off x="5430451" y="5574494"/>
                <a:ext cx="1368152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55E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rgbClr val="055EF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Crescente e concavità verso l’alto</a:t>
                </a:r>
              </a:p>
            </p:txBody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2527B09-6362-4E4F-89C0-559998BE558F}"/>
                  </a:ext>
                </a:extLst>
              </p:cNvPr>
              <p:cNvSpPr txBox="1"/>
              <p:nvPr/>
            </p:nvSpPr>
            <p:spPr>
              <a:xfrm>
                <a:off x="6999293" y="5354442"/>
                <a:ext cx="1500437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Crescente e concavità verso il basso</a:t>
                </a:r>
              </a:p>
            </p:txBody>
          </p:sp>
          <p:cxnSp>
            <p:nvCxnSpPr>
              <p:cNvPr id="22" name="Connettore 2 21">
                <a:extLst>
                  <a:ext uri="{FF2B5EF4-FFF2-40B4-BE49-F238E27FC236}">
                    <a16:creationId xmlns:a16="http://schemas.microsoft.com/office/drawing/2014/main" id="{642E04EC-3D36-BE40-9CF2-2EA32E974FEA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H="1" flipV="1">
                <a:off x="6766732" y="4148514"/>
                <a:ext cx="982780" cy="12059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A664B229-AA61-F346-A0C8-EA29E4273A06}"/>
                  </a:ext>
                </a:extLst>
              </p:cNvPr>
              <p:cNvSpPr txBox="1"/>
              <p:nvPr/>
            </p:nvSpPr>
            <p:spPr>
              <a:xfrm>
                <a:off x="7807197" y="2903118"/>
                <a:ext cx="1224136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10776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rgbClr val="107768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Crescente e concavità verso l’alto</a:t>
                </a:r>
              </a:p>
            </p:txBody>
          </p:sp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7DB65347-A6C4-1E40-AE0D-62DB527BCE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67421" y="2300154"/>
                <a:ext cx="814215" cy="602964"/>
              </a:xfrm>
              <a:prstGeom prst="straightConnector1">
                <a:avLst/>
              </a:prstGeom>
              <a:ln w="38100">
                <a:solidFill>
                  <a:srgbClr val="10776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9199EA0-87DF-E948-8EBA-C5FA6586B312}"/>
                  </a:ext>
                </a:extLst>
              </p:cNvPr>
              <p:cNvSpPr txBox="1"/>
              <p:nvPr/>
            </p:nvSpPr>
            <p:spPr>
              <a:xfrm>
                <a:off x="249361" y="5858630"/>
                <a:ext cx="3143870" cy="923330"/>
              </a:xfrm>
              <a:prstGeom prst="rect">
                <a:avLst/>
              </a:prstGeom>
              <a:solidFill>
                <a:srgbClr val="FFFEE8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>
                    <a:solidFill>
                      <a:srgbClr val="FF0000"/>
                    </a:solidFill>
                  </a:rPr>
                  <a:t>N</a:t>
                </a:r>
                <a:r>
                  <a:rPr lang="it-IT" b="1" dirty="0"/>
                  <a:t> punto di minimo relativo</a:t>
                </a:r>
              </a:p>
              <a:p>
                <a:r>
                  <a:rPr lang="it-IT" b="1" dirty="0">
                    <a:solidFill>
                      <a:srgbClr val="055EF0"/>
                    </a:solidFill>
                  </a:rPr>
                  <a:t>F</a:t>
                </a:r>
                <a:r>
                  <a:rPr lang="it-IT" b="1" baseline="-25000" dirty="0">
                    <a:solidFill>
                      <a:srgbClr val="055EF0"/>
                    </a:solidFill>
                  </a:rPr>
                  <a:t>1</a:t>
                </a:r>
                <a:r>
                  <a:rPr lang="it-IT" b="1" dirty="0"/>
                  <a:t> flesso</a:t>
                </a:r>
              </a:p>
              <a:p>
                <a:r>
                  <a:rPr lang="it-IT" b="1" dirty="0">
                    <a:solidFill>
                      <a:srgbClr val="055EF0"/>
                    </a:solidFill>
                  </a:rPr>
                  <a:t>F</a:t>
                </a:r>
                <a:r>
                  <a:rPr lang="it-IT" b="1" baseline="-25000" dirty="0">
                    <a:solidFill>
                      <a:srgbClr val="055EF0"/>
                    </a:solidFill>
                  </a:rPr>
                  <a:t>2</a:t>
                </a:r>
                <a:r>
                  <a:rPr lang="it-IT" b="1" dirty="0"/>
                  <a:t> flesso orizzontale</a:t>
                </a:r>
              </a:p>
            </p:txBody>
          </p:sp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66E2D6A4-BEDC-0748-893E-7952120730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75"/>
              <a:stretch/>
            </p:blipFill>
            <p:spPr>
              <a:xfrm>
                <a:off x="249361" y="1912040"/>
                <a:ext cx="3869284" cy="3878335"/>
              </a:xfrm>
              <a:prstGeom prst="rect">
                <a:avLst/>
              </a:prstGeom>
              <a:ln w="28575">
                <a:solidFill>
                  <a:srgbClr val="FFC000"/>
                </a:solidFill>
              </a:ln>
            </p:spPr>
          </p:pic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5FF0E3CB-B1B3-FF43-A982-6CB0B9EC8BE8}"/>
                  </a:ext>
                </a:extLst>
              </p:cNvPr>
              <p:cNvSpPr txBox="1"/>
              <p:nvPr/>
            </p:nvSpPr>
            <p:spPr>
              <a:xfrm>
                <a:off x="3829738" y="5351799"/>
                <a:ext cx="1368152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Decrescente e concavità verso l’alto</a:t>
                </a:r>
              </a:p>
            </p:txBody>
          </p:sp>
        </p:grpSp>
      </p:grp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55C82BE2-8B33-B147-AD09-21E1B9F19738}"/>
              </a:ext>
            </a:extLst>
          </p:cNvPr>
          <p:cNvCxnSpPr>
            <a:cxnSpLocks/>
          </p:cNvCxnSpPr>
          <p:nvPr/>
        </p:nvCxnSpPr>
        <p:spPr>
          <a:xfrm flipH="1" flipV="1">
            <a:off x="6192179" y="5043961"/>
            <a:ext cx="401761" cy="534265"/>
          </a:xfrm>
          <a:prstGeom prst="straightConnector1">
            <a:avLst/>
          </a:prstGeom>
          <a:ln w="38100">
            <a:solidFill>
              <a:srgbClr val="055E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9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413852" y="-95839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II quesito: risposta errata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180CE961-4577-6E44-8490-E841D1044123}"/>
              </a:ext>
            </a:extLst>
          </p:cNvPr>
          <p:cNvGrpSpPr/>
          <p:nvPr/>
        </p:nvGrpSpPr>
        <p:grpSpPr>
          <a:xfrm>
            <a:off x="114300" y="666161"/>
            <a:ext cx="8915400" cy="6126916"/>
            <a:chOff x="114300" y="666161"/>
            <a:chExt cx="8915400" cy="6126916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3609564-8758-2242-A891-0029D9435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714" y="1707786"/>
              <a:ext cx="3046586" cy="3630427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3246002-8183-5D43-9331-1D4D9A204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666161"/>
              <a:ext cx="8915400" cy="901700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A664B229-AA61-F346-A0C8-EA29E4273A06}"/>
                </a:ext>
              </a:extLst>
            </p:cNvPr>
            <p:cNvSpPr txBox="1"/>
            <p:nvPr/>
          </p:nvSpPr>
          <p:spPr>
            <a:xfrm>
              <a:off x="7698061" y="2663105"/>
              <a:ext cx="1224136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077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107768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Crescente e concavità verso l’alto</a:t>
              </a:r>
            </a:p>
          </p:txBody>
        </p: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7DB65347-A6C4-1E40-AE0D-62DB527BCE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8285" y="2060141"/>
              <a:ext cx="814215" cy="602964"/>
            </a:xfrm>
            <a:prstGeom prst="straightConnector1">
              <a:avLst/>
            </a:prstGeom>
            <a:ln w="38100">
              <a:solidFill>
                <a:srgbClr val="1077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49199EA0-87DF-E948-8EBA-C5FA6586B312}"/>
                </a:ext>
              </a:extLst>
            </p:cNvPr>
            <p:cNvSpPr txBox="1"/>
            <p:nvPr/>
          </p:nvSpPr>
          <p:spPr>
            <a:xfrm>
              <a:off x="187545" y="5869747"/>
              <a:ext cx="3328733" cy="923330"/>
            </a:xfrm>
            <a:prstGeom prst="rect">
              <a:avLst/>
            </a:prstGeom>
            <a:solidFill>
              <a:srgbClr val="FFFEE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rgbClr val="FF0000"/>
                  </a:solidFill>
                </a:rPr>
                <a:t>N</a:t>
              </a:r>
              <a:r>
                <a:rPr lang="it-IT" b="1" dirty="0"/>
                <a:t> punto di </a:t>
              </a:r>
              <a:r>
                <a:rPr lang="it-IT" b="1" dirty="0">
                  <a:solidFill>
                    <a:srgbClr val="FF0000"/>
                  </a:solidFill>
                </a:rPr>
                <a:t>massimo</a:t>
              </a:r>
              <a:r>
                <a:rPr lang="it-IT" b="1" dirty="0"/>
                <a:t> relativo</a:t>
              </a:r>
            </a:p>
            <a:p>
              <a:r>
                <a:rPr lang="it-IT" b="1" dirty="0">
                  <a:solidFill>
                    <a:srgbClr val="055EF0"/>
                  </a:solidFill>
                </a:rPr>
                <a:t>F</a:t>
              </a:r>
              <a:r>
                <a:rPr lang="it-IT" b="1" baseline="-25000" dirty="0">
                  <a:solidFill>
                    <a:srgbClr val="055EF0"/>
                  </a:solidFill>
                </a:rPr>
                <a:t>1</a:t>
              </a:r>
              <a:r>
                <a:rPr lang="it-IT" b="1" dirty="0"/>
                <a:t> flesso</a:t>
              </a:r>
            </a:p>
            <a:p>
              <a:r>
                <a:rPr lang="it-IT" b="1" dirty="0">
                  <a:solidFill>
                    <a:srgbClr val="055EF0"/>
                  </a:solidFill>
                </a:rPr>
                <a:t>F</a:t>
              </a:r>
              <a:r>
                <a:rPr lang="it-IT" b="1" baseline="-25000" dirty="0">
                  <a:solidFill>
                    <a:srgbClr val="055EF0"/>
                  </a:solidFill>
                </a:rPr>
                <a:t>2</a:t>
              </a:r>
              <a:r>
                <a:rPr lang="it-IT" b="1" dirty="0"/>
                <a:t> flesso orizzontale</a:t>
              </a:r>
            </a:p>
          </p:txBody>
        </p:sp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E8BF61CC-2648-B448-89FA-66538C948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19" y="1820823"/>
              <a:ext cx="4470400" cy="3924300"/>
            </a:xfrm>
            <a:prstGeom prst="rect">
              <a:avLst/>
            </a:prstGeom>
          </p:spPr>
        </p:pic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6B38039B-08E8-E54E-B475-FBC868053E19}"/>
                </a:ext>
              </a:extLst>
            </p:cNvPr>
            <p:cNvSpPr txBox="1"/>
            <p:nvPr/>
          </p:nvSpPr>
          <p:spPr>
            <a:xfrm>
              <a:off x="3256041" y="1590617"/>
              <a:ext cx="1650957" cy="646331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’(x) &lt; 0 </a:t>
              </a:r>
            </a:p>
            <a:p>
              <a:pPr algn="ctr"/>
              <a:r>
                <a:rPr lang="it-IT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(x) decrescente</a:t>
              </a:r>
            </a:p>
          </p:txBody>
        </p:sp>
        <p:cxnSp>
          <p:nvCxnSpPr>
            <p:cNvPr id="31" name="Connettore 2 30">
              <a:extLst>
                <a:ext uri="{FF2B5EF4-FFF2-40B4-BE49-F238E27FC236}">
                  <a16:creationId xmlns:a16="http://schemas.microsoft.com/office/drawing/2014/main" id="{91C1315D-A3FC-B241-971C-8D0490CF00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153" y="2229911"/>
              <a:ext cx="1010664" cy="174341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CE056EE2-33DE-1443-ADF5-3CB5292647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5893" y="5096394"/>
              <a:ext cx="902821" cy="75706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2527B09-6362-4E4F-89C0-559998BE558F}"/>
              </a:ext>
            </a:extLst>
          </p:cNvPr>
          <p:cNvSpPr txBox="1"/>
          <p:nvPr/>
        </p:nvSpPr>
        <p:spPr>
          <a:xfrm>
            <a:off x="4022210" y="5569545"/>
            <a:ext cx="1904083" cy="923330"/>
          </a:xfrm>
          <a:prstGeom prst="rect">
            <a:avLst/>
          </a:prstGeom>
          <a:solidFill>
            <a:srgbClr val="FFFEE8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’’(x) &lt; 0 </a:t>
            </a:r>
          </a:p>
          <a:p>
            <a:pPr algn="ctr"/>
            <a:r>
              <a:rPr lang="it-IT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</a:t>
            </a: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(x) con</a:t>
            </a:r>
            <a:r>
              <a:rPr lang="it-IT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concavità verso il basso</a:t>
            </a:r>
          </a:p>
        </p:txBody>
      </p:sp>
    </p:spTree>
    <p:extLst>
      <p:ext uri="{BB962C8B-B14F-4D97-AF65-F5344CB8AC3E}">
        <p14:creationId xmlns:p14="http://schemas.microsoft.com/office/powerpoint/2010/main" val="180996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300010" y="-26203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II quesito: risposta errata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105400" y="637454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522875-AE1C-2D4C-8C6E-3988DAF11AF9}"/>
              </a:ext>
            </a:extLst>
          </p:cNvPr>
          <p:cNvGrpSpPr/>
          <p:nvPr/>
        </p:nvGrpSpPr>
        <p:grpSpPr>
          <a:xfrm>
            <a:off x="458" y="594559"/>
            <a:ext cx="8915400" cy="6215143"/>
            <a:chOff x="458" y="594559"/>
            <a:chExt cx="8915400" cy="6215143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3609564-8758-2242-A891-0029D9435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365" y="1668240"/>
              <a:ext cx="3240360" cy="3861335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3246002-8183-5D43-9331-1D4D9A204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" y="594559"/>
              <a:ext cx="8915400" cy="901700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49199EA0-87DF-E948-8EBA-C5FA6586B312}"/>
                </a:ext>
              </a:extLst>
            </p:cNvPr>
            <p:cNvSpPr txBox="1"/>
            <p:nvPr/>
          </p:nvSpPr>
          <p:spPr>
            <a:xfrm>
              <a:off x="380783" y="5424707"/>
              <a:ext cx="3743979" cy="1384995"/>
            </a:xfrm>
            <a:prstGeom prst="rect">
              <a:avLst/>
            </a:prstGeom>
            <a:solidFill>
              <a:srgbClr val="FFFEE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00FF"/>
                  </a:solidFill>
                </a:rPr>
                <a:t>Scambiata </a:t>
              </a:r>
              <a:r>
                <a:rPr lang="it-IT" sz="2400" b="1" dirty="0" err="1">
                  <a:solidFill>
                    <a:srgbClr val="0000FF"/>
                  </a:solidFill>
                </a:rPr>
                <a:t>f</a:t>
              </a:r>
              <a:r>
                <a:rPr lang="it-IT" sz="2400" b="1" dirty="0">
                  <a:solidFill>
                    <a:srgbClr val="0000FF"/>
                  </a:solidFill>
                </a:rPr>
                <a:t>’(x) con </a:t>
              </a:r>
              <a:r>
                <a:rPr lang="it-IT" sz="2400" b="1" dirty="0" err="1">
                  <a:solidFill>
                    <a:srgbClr val="0000FF"/>
                  </a:solidFill>
                </a:rPr>
                <a:t>f</a:t>
              </a:r>
              <a:r>
                <a:rPr lang="it-IT" sz="2400" b="1" dirty="0">
                  <a:solidFill>
                    <a:srgbClr val="0000FF"/>
                  </a:solidFill>
                </a:rPr>
                <a:t>’’(x)</a:t>
              </a:r>
            </a:p>
            <a:p>
              <a:r>
                <a:rPr lang="it-IT" sz="2000" b="1" dirty="0" err="1">
                  <a:solidFill>
                    <a:srgbClr val="FF0000"/>
                  </a:solidFill>
                </a:rPr>
                <a:t>N</a:t>
              </a:r>
              <a:r>
                <a:rPr lang="it-IT" sz="2000" b="1" dirty="0"/>
                <a:t> </a:t>
              </a:r>
              <a:r>
                <a:rPr lang="it-IT" sz="2000" b="1" dirty="0">
                  <a:solidFill>
                    <a:srgbClr val="FF0000"/>
                  </a:solidFill>
                </a:rPr>
                <a:t>flesso</a:t>
              </a:r>
            </a:p>
            <a:p>
              <a:r>
                <a:rPr lang="it-IT" sz="2000" b="1" dirty="0">
                  <a:solidFill>
                    <a:srgbClr val="055EF0"/>
                  </a:solidFill>
                </a:rPr>
                <a:t>F</a:t>
              </a:r>
              <a:r>
                <a:rPr lang="it-IT" sz="2000" b="1" baseline="-25000" dirty="0">
                  <a:solidFill>
                    <a:srgbClr val="055EF0"/>
                  </a:solidFill>
                </a:rPr>
                <a:t>1</a:t>
              </a:r>
              <a:r>
                <a:rPr lang="it-IT" sz="2000" b="1" dirty="0"/>
                <a:t> punto </a:t>
              </a:r>
              <a:r>
                <a:rPr lang="it-IT" sz="2000" b="1" dirty="0">
                  <a:solidFill>
                    <a:srgbClr val="FF0000"/>
                  </a:solidFill>
                </a:rPr>
                <a:t>di massimo relativo, con concavità verso l’alto??</a:t>
              </a: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D5062F6-66EC-7749-9AFB-C724574035C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25943" y="1668240"/>
              <a:ext cx="4560022" cy="3637605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4C93C38B-1404-1A44-9431-DA7CD37D2C3C}"/>
                </a:ext>
              </a:extLst>
            </p:cNvPr>
            <p:cNvSpPr txBox="1"/>
            <p:nvPr/>
          </p:nvSpPr>
          <p:spPr>
            <a:xfrm>
              <a:off x="3300310" y="1668240"/>
              <a:ext cx="15097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/>
                <a:t>Figura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37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1D42CFAC-4514-7944-B3FE-1331EC7A39F9}"/>
              </a:ext>
            </a:extLst>
          </p:cNvPr>
          <p:cNvSpPr txBox="1">
            <a:spLocks/>
          </p:cNvSpPr>
          <p:nvPr/>
        </p:nvSpPr>
        <p:spPr bwMode="auto">
          <a:xfrm>
            <a:off x="683978" y="4473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II quesito: risposta errata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7A69A-B467-6248-9C56-EB5ACD8E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1165" y="6335810"/>
            <a:ext cx="226368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AD7AE-6A54-C741-8A46-A37EFE8A02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6C51E54E-4C2B-9A4D-82AB-5B486CAB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21576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Daniela Valenti, 2022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5753EBBF-61A3-1449-A29D-3355F300E984}"/>
              </a:ext>
            </a:extLst>
          </p:cNvPr>
          <p:cNvGrpSpPr/>
          <p:nvPr/>
        </p:nvGrpSpPr>
        <p:grpSpPr>
          <a:xfrm>
            <a:off x="132133" y="661948"/>
            <a:ext cx="8915400" cy="6038987"/>
            <a:chOff x="114300" y="691099"/>
            <a:chExt cx="8915400" cy="6038987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3609564-8758-2242-A891-0029D9435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714" y="1732724"/>
              <a:ext cx="3391718" cy="3958440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3246002-8183-5D43-9331-1D4D9A204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691099"/>
              <a:ext cx="8915400" cy="901700"/>
            </a:xfrm>
            <a:prstGeom prst="rect">
              <a:avLst/>
            </a:prstGeom>
          </p:spPr>
        </p:pic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CE056EE2-33DE-1443-ADF5-3CB5292647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87126" y="3974297"/>
              <a:ext cx="803673" cy="60296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FA1D50F-997C-7A44-A892-6D7BA50EB6CE}"/>
                </a:ext>
              </a:extLst>
            </p:cNvPr>
            <p:cNvSpPr txBox="1"/>
            <p:nvPr/>
          </p:nvSpPr>
          <p:spPr>
            <a:xfrm>
              <a:off x="5741603" y="5769347"/>
              <a:ext cx="2736304" cy="954107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00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Deve essere</a:t>
              </a:r>
            </a:p>
            <a:p>
              <a:pPr algn="ctr"/>
              <a:r>
                <a:rPr lang="it-IT" sz="24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’(2) =  0 </a:t>
              </a:r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 </a:t>
              </a:r>
              <a:r>
                <a:rPr 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400" b="1" dirty="0">
                  <a:solidFill>
                    <a:srgbClr val="0000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’’(2) =  0</a:t>
              </a:r>
            </a:p>
            <a:p>
              <a:pPr algn="ctr"/>
              <a:endParaRPr lang="it-IT" sz="800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7C9F09A-0C9B-FA48-A4C0-EF83A5956851}"/>
                </a:ext>
              </a:extLst>
            </p:cNvPr>
            <p:cNvSpPr txBox="1"/>
            <p:nvPr/>
          </p:nvSpPr>
          <p:spPr>
            <a:xfrm>
              <a:off x="7152908" y="4592903"/>
              <a:ext cx="1533892" cy="646331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F</a:t>
              </a:r>
              <a:r>
                <a:rPr lang="it-IT" b="1" baseline="-25000" dirty="0"/>
                <a:t>2</a:t>
              </a:r>
              <a:r>
                <a:rPr lang="it-IT" b="1" dirty="0"/>
                <a:t> flesso orizzontale</a:t>
              </a:r>
            </a:p>
          </p:txBody>
        </p:sp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400562A3-B611-E74B-BDD0-0F909D971BB2}"/>
                </a:ext>
              </a:extLst>
            </p:cNvPr>
            <p:cNvPicPr/>
            <p:nvPr/>
          </p:nvPicPr>
          <p:blipFill rotWithShape="1">
            <a:blip r:embed="rId4"/>
            <a:srcRect l="1" r="1399"/>
            <a:stretch/>
          </p:blipFill>
          <p:spPr bwMode="auto">
            <a:xfrm>
              <a:off x="416188" y="1843720"/>
              <a:ext cx="4443318" cy="3863086"/>
            </a:xfrm>
            <a:prstGeom prst="rect">
              <a:avLst/>
            </a:prstGeom>
            <a:ln w="12700"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D13082FD-3275-3543-B69B-E70DAD9153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3808" y="3898374"/>
              <a:ext cx="1364218" cy="23480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1DAC8476-29B6-DE45-A8D7-E2AF2FCF70A9}"/>
                </a:ext>
              </a:extLst>
            </p:cNvPr>
            <p:cNvSpPr txBox="1"/>
            <p:nvPr/>
          </p:nvSpPr>
          <p:spPr>
            <a:xfrm>
              <a:off x="942256" y="5775979"/>
              <a:ext cx="3265770" cy="954107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Nello schema trovo</a:t>
              </a:r>
            </a:p>
            <a:p>
              <a:pPr algn="ctr"/>
              <a:r>
                <a:rPr lang="it-IT" sz="24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’’(2) =  0 </a:t>
              </a:r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ma  </a:t>
              </a:r>
              <a:r>
                <a:rPr lang="it-IT" sz="2400" b="1" dirty="0" err="1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’(2) &gt;  0</a:t>
              </a:r>
            </a:p>
            <a:p>
              <a:pPr algn="ctr"/>
              <a:endParaRPr lang="it-IT" sz="800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D33C6D8A-1492-E444-9555-8CABF724C0C0}"/>
                </a:ext>
              </a:extLst>
            </p:cNvPr>
            <p:cNvSpPr txBox="1"/>
            <p:nvPr/>
          </p:nvSpPr>
          <p:spPr>
            <a:xfrm>
              <a:off x="3124200" y="1932845"/>
              <a:ext cx="15097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/>
                <a:t>Figura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531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14817</TotalTime>
  <Words>355</Words>
  <Application>Microsoft Macintosh PowerPoint</Application>
  <PresentationFormat>Presentazione su schermo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Arial Narrow</vt:lpstr>
      <vt:lpstr>Calibri</vt:lpstr>
      <vt:lpstr>Cambria</vt:lpstr>
      <vt:lpstr>Tema di Office</vt:lpstr>
      <vt:lpstr>Derivate e grafici di funzione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subject/>
  <dc:creator>User</dc:creator>
  <cp:keywords/>
  <dc:description/>
  <cp:lastModifiedBy>Microsoft Office User</cp:lastModifiedBy>
  <cp:revision>487</cp:revision>
  <dcterms:created xsi:type="dcterms:W3CDTF">2016-05-13T06:40:42Z</dcterms:created>
  <dcterms:modified xsi:type="dcterms:W3CDTF">2022-10-12T12:38:20Z</dcterms:modified>
  <cp:category/>
</cp:coreProperties>
</file>