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0" r:id="rId2"/>
    <p:sldId id="364" r:id="rId3"/>
    <p:sldId id="336" r:id="rId4"/>
    <p:sldId id="361" r:id="rId5"/>
    <p:sldId id="357" r:id="rId6"/>
    <p:sldId id="343" r:id="rId7"/>
    <p:sldId id="365" r:id="rId8"/>
    <p:sldId id="344" r:id="rId9"/>
    <p:sldId id="346" r:id="rId10"/>
    <p:sldId id="337" r:id="rId11"/>
    <p:sldId id="366" r:id="rId12"/>
    <p:sldId id="367" r:id="rId13"/>
    <p:sldId id="363" r:id="rId14"/>
    <p:sldId id="362" r:id="rId15"/>
    <p:sldId id="368" r:id="rId16"/>
    <p:sldId id="369" r:id="rId17"/>
    <p:sldId id="370" r:id="rId18"/>
    <p:sldId id="371" r:id="rId19"/>
    <p:sldId id="351" r:id="rId20"/>
    <p:sldId id="352" r:id="rId21"/>
    <p:sldId id="374" r:id="rId22"/>
    <p:sldId id="335" r:id="rId23"/>
    <p:sldId id="372" r:id="rId24"/>
    <p:sldId id="373" r:id="rId25"/>
    <p:sldId id="376" r:id="rId26"/>
    <p:sldId id="378" r:id="rId27"/>
    <p:sldId id="379" r:id="rId28"/>
    <p:sldId id="436" r:id="rId29"/>
    <p:sldId id="571" r:id="rId30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AF7FC"/>
    <a:srgbClr val="F7FFF4"/>
    <a:srgbClr val="0000FF"/>
    <a:srgbClr val="E9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5"/>
    <p:restoredTop sz="94674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6.xml"/><Relationship Id="rId3" Type="http://schemas.openxmlformats.org/officeDocument/2006/relationships/slide" Target="slides/slide5.xml"/><Relationship Id="rId7" Type="http://schemas.openxmlformats.org/officeDocument/2006/relationships/slide" Target="slides/slide20.xml"/><Relationship Id="rId12" Type="http://schemas.openxmlformats.org/officeDocument/2006/relationships/slide" Target="slides/slide2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11" Type="http://schemas.openxmlformats.org/officeDocument/2006/relationships/slide" Target="slides/slide24.xml"/><Relationship Id="rId5" Type="http://schemas.openxmlformats.org/officeDocument/2006/relationships/slide" Target="slides/slide11.xml"/><Relationship Id="rId15" Type="http://schemas.openxmlformats.org/officeDocument/2006/relationships/slide" Target="slides/slide28.xml"/><Relationship Id="rId10" Type="http://schemas.openxmlformats.org/officeDocument/2006/relationships/slide" Target="slides/slide23.xml"/><Relationship Id="rId4" Type="http://schemas.openxmlformats.org/officeDocument/2006/relationships/slide" Target="slides/slide10.xml"/><Relationship Id="rId9" Type="http://schemas.openxmlformats.org/officeDocument/2006/relationships/slide" Target="slides/slide22.xml"/><Relationship Id="rId14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8D5B016-EB50-D149-B626-58D9B9788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DBD882E-8ECA-1E45-B3AB-10676B4DB2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6280FA40-1320-DA41-ACB7-D25DADB997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7F10090-A64C-5C40-92F4-15E5BAC4D6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FA9C0-B8A9-7B45-9226-6DA45ED6F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94D155-0919-DD43-9636-6C2262E773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072D4DB-037D-014D-B30B-5FF73DD329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208953-C0C0-414C-9AA5-5AB9AC58AA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11CCF8-90C1-A543-B0CF-2ACD9674F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3A3449C-7B18-B443-B0CB-1276114FE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800CA920-D497-3941-89F5-95835D1D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BA96D7-369A-BB43-8132-D7898426C3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C08CA0EB-8FC1-9A49-B2A5-189FF5593016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745CE39-C060-3C4B-A466-E019D100B0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48A03474-85A3-7544-8AC7-241BA8B64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17A0F87-D118-394A-A0F9-F7E6BA86A7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7CF055A-734B-9B45-AFD6-36B25DDEEA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C119C63-C1C3-E04F-B2E8-CDD5BBA499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64917D07-3FFE-DD49-8A90-6B9EC972D5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42F3B52-008B-7F45-8921-4105B7F39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5220EC1-B73F-C141-93C7-78D4F8DC79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905D23F-5FC9-8C4B-9A82-3D36CA4F6C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54F5D93B-5FE7-4D4F-83A4-9393CCF73A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4DBEACE-A48E-0049-AD70-60BA2F2DFC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D646DEAB-207D-C940-AB56-D6E0DF149C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7AE9715-E265-0B4B-AAF4-2AD480881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E672B41-DFE3-364E-9193-71C41E4FF8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3EE13C3-2829-1A4D-900D-402037A7F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07871C45-8C13-D14C-BB25-8B8F1FE39B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AC02D91-EDFD-3349-8444-771E79DC53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B35BF7B-2D2E-2A42-AA8F-092A3A534A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8B4A5B1D-236C-874C-8345-0BC14A140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3992ADEC-299C-EF42-8677-597F05330D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E524D1B-1A2F-5843-B5DB-534D790818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BA59319-41E3-2A4D-AF1E-B2DA2D7794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0C45C356-3004-EB4A-89A5-BE17AFCED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20B376BC-3CAE-E24F-BA97-6344A966D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AF2855E-5873-A140-84B0-E88BBBABC0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445DF10-9B3A-4D4A-87F7-4DBF396F68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2140C25-F45A-3849-B40B-3B64BC270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AD8A980-54E4-E348-BA2D-27A98E10CF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183DEDBE-C6DD-B642-B10D-5E1B3CB07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5D37E0F-19B5-234D-9AFC-AA5E87530F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8A7EC146-CF48-3943-AE1C-3578CEA91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91CB0D8-10D8-B740-9B32-4D7A8CF90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76CE607B-A878-CF45-9A7C-9462844C54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DFD2A51-429D-2C4E-B3A5-4D3A56715D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F064BD7-E49C-F343-BAC4-A2271F5D8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AA1DF5AA-FA87-EE48-8D86-C8DB5F3AF4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A2D8834-9009-0D4C-AF09-432808358B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19275E3D-E058-CD47-B666-DD4822FAB2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1A3E24BB-BB77-0540-BA92-67CB97C37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E3992351-18EC-594B-BE1E-B0257BE228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51CC3CD-5825-654B-B67E-4601728D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840D2449-8DA7-8047-8BD8-37E25AC375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103298B-2E83-E548-8461-5A1AE9A4B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415CAD1-728E-BE44-BEDE-CC179E02DC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CBFA8DC-44E8-AD47-8279-B181147E02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F3515C6-9F2B-F84D-8146-B90AAF4BC0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0746DE48-E27D-904A-B7D8-470B811FC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87FE4F3-0984-4640-9F78-9D4C0AD3A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52BAA7C-3E66-8549-AB68-6F24DCD9B8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DEB6C9AE-B96E-4F40-A680-E9CAE5EF71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9B537862-E61D-B249-96B1-92BA344E24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FA8C9A6C-8D8F-D649-8C35-6050DC5317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5890503E-F1F5-6141-B751-F570800E48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01CB4819-994B-CF40-80C3-484C4E64A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61DA9C27-FBAB-A146-93E2-4B010A63B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8895DEAA-C79D-0043-B57E-0FA2DE6220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6B51917A-3894-F74C-8997-7EDA224CC2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41EEDA06-7EAE-504A-AD6E-E65847561A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146EB37F-50C3-DE4F-8137-F47EBC115A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519AC54D-4ADE-E94D-B417-CFB0C6A28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F237290-6450-0745-964F-6A5E432E4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66C2973-1B31-B24A-A4D3-B76E5384C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497EDAA1-65A6-7440-A618-57E268A5CF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1C692E96-0C51-8C41-ACAB-2C3F9F057A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0DFE71C2-FC09-5B4E-947F-E222D44F21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51E1979-B2D1-5B4A-9168-66E899928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F5EE0E32-7D21-8347-AF87-6656AF331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1F3C7DE-69C5-9A48-8339-D0B38729FE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B363312C-1298-634C-BA2D-ECE344CD6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EC505D8-4634-D148-97A6-35071B4DED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027D7748-001B-1D49-A70D-FE047716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6FF5C6A0-0969-374A-8598-7E245343EB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B3054861-A426-5848-A105-396190456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DE8D1F6-102C-DF4E-B631-FC1BA45A6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77B4EDE5-8C25-CA4C-A45C-63DE28D50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3936B0CD-E8A0-1B4E-9FC6-B1470B58E5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18C9075-83F4-EB43-9091-A0FD39D024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1CE8A4A0-67C7-CA4D-BF0C-848C95851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98175DC1-A5E6-884C-8CD7-00A860A084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05A098C5-2B2A-774A-B7A3-2503CC8A68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7A233E3F-D5F1-0D47-B829-450421C723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747F53EC-5DD9-9C41-BFD1-47F35E1FDA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4D0EC5A-3F18-E74C-BB52-C63B59F673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4"/>
              <a:ext cx="5577" cy="1276"/>
              <a:chOff x="76" y="1884"/>
              <a:chExt cx="5577" cy="1276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EC0377EA-73C9-A44E-A388-5D9ECDEF6D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F6E237A-0D1E-F64A-9667-A99C938F3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DCD14279-4608-1347-BDA9-A09A3FE76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F1BD4641-B6B4-4D4D-B929-A784BCB6A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DBA0810C-561E-E844-8C2F-52D45A43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8D65046-4F32-B046-92D0-F119E041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52682AE-4A2A-A44D-A0C9-B29C49280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B3705F80-C7BA-0A48-9CDD-00381584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1"/>
                <a:ext cx="1025" cy="952"/>
                <a:chOff x="1091" y="915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8FB10798-29DD-9247-B8CD-D588881C1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940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F19D8557-0A90-2A4B-BB59-2F89B43B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958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26047DEC-1E50-7449-87B0-D8D88EBB9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91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1F1D9CC7-E6F3-4D41-B162-8106E2571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618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3F72B81F-B517-FD44-90BA-B8C412724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1439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52CF9DB1-FBE8-754F-A7A8-69947E8F61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08E668D-89B6-9349-98A4-3F2F2DEA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11DE509-F0DD-E045-98FA-CF65F710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EEF54-937D-2649-A1A2-37A53E0113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9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56A5-00AA-3C47-B7E9-60D77F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E006-853C-CB47-B3A9-E7298C4E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9553-FB22-8A4E-B1D0-9458D7F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29049-7841-FE4F-BC2D-5677BD1C6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9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0786-01F4-804C-A721-828A556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57D9-1FA5-2846-8B75-AE504C42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04CF-EF4E-E84B-ABFB-3426BD73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9D5DB-A04D-414C-A85E-F0CDCE1181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D540-DC7C-764F-B245-D3BB66D1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5CA9-0146-4646-822D-EAE70E19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ACE1-584F-B44B-999F-CC83AE19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60A7E-ECFA-BA4E-B1B9-B4A4A3ED2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6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586D-F949-4448-A12C-A6FBF4B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2CE8-122F-7A4F-81C0-DEDE575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C0F1-5512-3547-BF46-2F976969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37C1B-42DA-304B-96E8-6B8CFCD828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89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4EAC7-ED8C-C14E-801A-90B5A38A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9C30-B6F1-A346-B001-8FCAA298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0C238-A976-BC42-BC49-E77BCA69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4B098-178C-FF45-BB64-AC046A45B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9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7B4A-74EB-BF49-9C44-0BF01AFD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BA319-F22A-0040-BDAB-0960DB52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8ACA-5C89-AF40-969D-D46CB7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50AC1-F479-1A40-ABEB-9D12FCCE2F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4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BB7DC-E3B1-D846-8785-174E2FD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979D-112F-F648-AA74-BD39812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ABFEE-1457-8C43-B1F8-4477272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C0C7A-BCB1-894C-82B6-2D39FDCE3C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FCDE2-5FBC-4649-92D9-EEB31EE7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0571A-BB26-054E-94AD-914514E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BA5DB-0A86-6E4E-9BAE-2F2C8A0E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AD6A8-E847-B04B-8A19-8401FEE4C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3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FD866-4BC5-1A4A-B126-19B762C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F2524-70D5-3842-A52E-3F2055A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9F036-ACC1-7442-AC9A-986AABC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D4C70-71C2-EE4C-9426-ECE15A5BC1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6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2C655-8AEA-204D-B51A-E2033965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000A-AE64-924D-804A-B4FC8D3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03599-2D88-F04F-B7CF-9A75DCAF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50914-A67F-D140-9646-495FAE143C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0FEBB526-3281-E841-B119-E89A3E5A50CE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1D5F5F5-E52B-C542-B0F3-982630495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FD3C8BFD-8DCD-5549-890D-6D98A08E13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AD9E10FE-F0F5-0A48-9875-020D67B76A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ACFDA50C-2986-1A4F-AA71-F0C95C4A9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1BC6408-C854-3041-9632-6D4694EE3B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DD6BA76-8472-E94E-BDC7-B3D5AD8C2C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4DB2538F-96EB-1B4F-9CCF-F2770889D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32F50E53-62F8-7241-AA95-6192763DF2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682BED-EECD-AD40-8ED1-DE84D3EEF1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0B26E6FB-6B5B-EC45-95D1-CEC1E6DB94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AF9466C-11C4-9B47-BCB2-DE203E3CD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BA6A13A-3259-9F4C-9A8C-D8A9764BF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1877A50D-B5CE-B54E-9E28-0E4AA6E4AF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CBE3338E-1AC3-5048-B6C2-BA95DD6BE4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55D7D9DB-5F96-B242-AA65-08E0077E7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7EE6444-9AB3-6940-9AAF-0D04CB15A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1651E09B-9BDF-FD4D-953F-385A02F2A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0E2E105B-B179-A644-B9B9-131311F086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C2D7AD95-219B-E544-AC55-EA3592162D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9E52449E-BF69-E54C-A3F1-0806DD5D0F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68190242-0C0D-5044-9EB1-5470D61B0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D72DB586-7E57-364E-988D-7B321820C3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9B9A7E2-C0C7-8641-98F8-DAC8810B84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EEFC7AB0-1823-7F4F-A7F5-44811EB091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EF8B3096-AB3F-814C-8926-D990252B47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22C01C32-858E-ED48-8A2B-E8769DD58C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00B8F815-0088-6748-8B08-7515DDFF1B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494B38F-9776-FB4B-AD26-5DAC747623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D876A65-DB06-F840-92B2-C294074782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CCD3BB1-C6C3-EF42-A069-BF7B6ED333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E47411E3-ADB5-E24C-89FF-E703CD0A72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EA30CDFF-2AD5-4941-8CB5-1453A90F2C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073B79BA-6F77-D348-A343-B0CBBAC5DD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94793CA6-3CC9-174F-8169-921FB32E22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80637A6-15AA-E54E-8268-9DE549D014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1D273D3-AED3-E643-8202-CFD5941D3E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CF4334F-3556-7A47-8483-6B996DD20D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B0A06B7C-4770-2B47-B92F-9B2B06276E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BC8A5EF-DBC6-8A4A-8070-8337380C2A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CC21BF5-FDD4-624E-9A76-933C51C00D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B6C0B197-08CA-544B-929D-692FD1525D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8E6AA50F-FEB8-6E4A-AA1A-E734007455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25D7E80E-30F3-5F4A-A6D8-BB0FBB1C0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F9F5B108-7E49-E54D-A5C0-B0577CA987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C9066FDD-0BAE-F349-9541-5A38716C3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4ED607A5-BFDE-1C48-A805-C3EE3377CD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21946085-8216-0941-B770-3E79735BF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5252DE43-CA73-744C-93CF-6B4B2CCF4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5B528D3C-A279-0746-B32D-9D9A7CEAA1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B0809CCB-31EF-E846-91DC-633945F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DA354E22-FBAA-A845-82E9-AB7BCB427C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FB42051-1090-7E4D-A00B-D0969F583D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D2D2E027-AAE7-814A-A1D3-023F1AD669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49DB6FA4-5C95-D547-996C-9240B128A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982FEC1D-C033-504C-935C-1F99B2AF6C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FAB55850-A3FF-1F43-9AAF-54666F3062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3ACA99C-8F94-8242-A1F4-2FD479B79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D504FA3C-1B7C-EA45-A020-C361D59FB2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54A6F3FC-8772-9745-B986-A4076018A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C9350CAF-2630-E547-8923-B9728B4718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2ED6633-A18A-A946-A78F-FB7EE41EF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41CD086B-5AEF-6D42-943E-9085107AAF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8F40996-5662-CA46-99B4-5DEFC353CD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73DF31D4-E8A5-7D43-8684-421C9F4063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EC6B2C50-9ABF-674C-817C-2A895B845E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1415DF4-5206-C74E-A37F-73549E24C2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43880541-6EF6-1946-847C-7684FC215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7A8A1ECF-A1F5-6640-93F6-02B535830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AE379840-721D-CE41-8D4A-521DBFCAC9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545D6D73-A20F-BE46-8FA7-C3A473ACE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EB56EB3-59DB-9D46-A00E-BE95040D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8E44ED-D94E-6E4E-ADA4-E249610F76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39BB4713-3300-844C-850C-9642FA8DE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E66165AC-BC66-DF4B-87FA-248312D4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7031CBAA-0650-1E4A-AF46-A61B0E5A6F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320D4B5B-FA6C-E843-89CE-1EE954F12C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01A30D09-9978-674F-89BE-4B01D0A09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47C48C04-C3A9-C949-BF36-132B7C17D0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4875A150-9679-664D-B4DB-E0F3870663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B110C79-5C9B-574D-9366-90972C1985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E2F75193-32C3-CF4D-A42E-FA413051E2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35D831D6-A7E7-E743-BBCA-6DAB90EBDA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CF8B196A-CB50-4D44-8F11-4FFFC10036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6F796D07-5674-1840-8BB6-742B67BCB19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43D225C6-A39E-1342-B98E-AEB905B0DBA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DC449E23-80F7-C442-B3B7-2113B85F6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063D4F8-86D0-334D-B17C-2DC251A6D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0622CF34-0B1D-2045-8EB4-AAD92266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9BE5DE-10F9-304F-8F07-D2AB7D597B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D3FD1D10-E20A-2F42-93B5-4B30FF5B80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73EA8C0C-973C-684E-9E74-25FCEF62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05F35819-D93B-CF47-90BA-647442472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8FCC7C5B-1355-3F45-9FCE-96494102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06AA6975-C9F1-484F-A97A-C99D8A9A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0E521740-28E2-5646-AB28-BB06F980C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6FE0BF46-1833-6D4D-B15A-97107D096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DC8AA70F-B08C-5940-83C6-F484D5F5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AACC5F3D-EF2F-8944-9E39-70BC198070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CDA52106-DE5E-5041-A858-6685F499D0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D1B3D0C-9040-2D44-B4F4-0531E10A7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CD3DD-E43B-0846-A552-E6DD47CBD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1004" y="694295"/>
            <a:ext cx="6207162" cy="1158558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Radicali con la calcolatrice </a:t>
            </a:r>
            <a:br>
              <a:rPr lang="it-IT" altLang="it-IT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approssimazioni</a:t>
            </a:r>
            <a:endParaRPr lang="it-IT" altLang="it-IT" sz="3200" b="1" dirty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7" descr="tagliare-albero3.jpg">
            <a:extLst>
              <a:ext uri="{FF2B5EF4-FFF2-40B4-BE49-F238E27FC236}">
                <a16:creationId xmlns:a16="http://schemas.microsoft.com/office/drawing/2014/main" id="{A5B70457-5A42-6144-8C5E-CC982ADC6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48" y="1992616"/>
            <a:ext cx="28797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2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88" y="1461461"/>
            <a:ext cx="82806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 tipi più comuni di calcolatrice scientifica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E8BA903-3253-DC48-AD4B-C5CE1875CB9F}"/>
              </a:ext>
            </a:extLst>
          </p:cNvPr>
          <p:cNvSpPr/>
          <p:nvPr/>
        </p:nvSpPr>
        <p:spPr>
          <a:xfrm>
            <a:off x="562089" y="396549"/>
            <a:ext cx="819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kern="0" dirty="0">
                <a:solidFill>
                  <a:srgbClr val="FF0000"/>
                </a:solidFill>
                <a:latin typeface="+mj-lt"/>
              </a:rPr>
              <a:t>Calcolo di radici quadrate con la calcolatrice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/>
              <p:nvPr/>
            </p:nvSpPr>
            <p:spPr>
              <a:xfrm>
                <a:off x="562088" y="2074812"/>
                <a:ext cx="8463578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 calcolare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altLang="it-IT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digito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poi il tasto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⎷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8" y="2074812"/>
                <a:ext cx="8463578" cy="565155"/>
              </a:xfrm>
              <a:prstGeom prst="rect">
                <a:avLst/>
              </a:prstGeom>
              <a:blipFill>
                <a:blip r:embed="rId2"/>
                <a:stretch>
                  <a:fillRect l="-1347" t="-2174" b="-282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BE48D620-8239-D04C-91A9-7F4D98B5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52" y="2813583"/>
            <a:ext cx="2941170" cy="37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88" y="1157791"/>
            <a:ext cx="82806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 tipi più comuni di calcolatrice scientifica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E8BA903-3253-DC48-AD4B-C5CE1875CB9F}"/>
              </a:ext>
            </a:extLst>
          </p:cNvPr>
          <p:cNvSpPr/>
          <p:nvPr/>
        </p:nvSpPr>
        <p:spPr>
          <a:xfrm>
            <a:off x="562088" y="371257"/>
            <a:ext cx="870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kern="0" dirty="0">
                <a:solidFill>
                  <a:srgbClr val="FF0000"/>
                </a:solidFill>
                <a:latin typeface="+mj-lt"/>
              </a:rPr>
              <a:t>Calcolo di radici quadrate con la calcolatrice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/>
              <p:nvPr/>
            </p:nvSpPr>
            <p:spPr>
              <a:xfrm>
                <a:off x="399378" y="1658906"/>
                <a:ext cx="8345244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 calcolare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altLang="it-IT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digito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 il tasto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⎷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poi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8" y="1658906"/>
                <a:ext cx="8345244" cy="565155"/>
              </a:xfrm>
              <a:prstGeom prst="rect">
                <a:avLst/>
              </a:prstGeom>
              <a:blipFill>
                <a:blip r:embed="rId2"/>
                <a:stretch>
                  <a:fillRect l="-1366" t="-4444" r="-1062" b="-2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82ABEB15-ADEC-0643-B63F-6942B3AF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35" y="2386675"/>
            <a:ext cx="6600340" cy="33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TextBox 9">
                <a:extLst>
                  <a:ext uri="{FF2B5EF4-FFF2-40B4-BE49-F238E27FC236}">
                    <a16:creationId xmlns:a16="http://schemas.microsoft.com/office/drawing/2014/main" id="{8C9933A4-3C5E-FD4A-80D3-1A9A28E3A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09" y="1722367"/>
                <a:ext cx="8347935" cy="2778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risultato della calcolatrice è un numero decimale.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8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matematica dice che il numero decimale approssima il risultato esatto espresso con il radicale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6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it-IT" altLang="it-IT" sz="26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8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cosa succede se calcolo con la calcolatrice il quadrato di questo decimale?</a:t>
                </a:r>
              </a:p>
            </p:txBody>
          </p:sp>
        </mc:Choice>
        <mc:Fallback xmlns="">
          <p:sp>
            <p:nvSpPr>
              <p:cNvPr id="19463" name="TextBox 9">
                <a:extLst>
                  <a:ext uri="{FF2B5EF4-FFF2-40B4-BE49-F238E27FC236}">
                    <a16:creationId xmlns:a16="http://schemas.microsoft.com/office/drawing/2014/main" id="{8C9933A4-3C5E-FD4A-80D3-1A9A28E3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609" y="1722367"/>
                <a:ext cx="8347935" cy="2778196"/>
              </a:xfrm>
              <a:prstGeom prst="rect">
                <a:avLst/>
              </a:prstGeom>
              <a:blipFill>
                <a:blip r:embed="rId2"/>
                <a:stretch>
                  <a:fillRect l="-1216" t="-1826" r="-456" b="-45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4E8BA903-3253-DC48-AD4B-C5CE1875CB9F}"/>
              </a:ext>
            </a:extLst>
          </p:cNvPr>
          <p:cNvSpPr/>
          <p:nvPr/>
        </p:nvSpPr>
        <p:spPr>
          <a:xfrm>
            <a:off x="1677745" y="801539"/>
            <a:ext cx="5593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kern="0" dirty="0">
                <a:solidFill>
                  <a:srgbClr val="FF0000"/>
                </a:solidFill>
                <a:latin typeface="+mj-lt"/>
              </a:rPr>
              <a:t>Il risultato decimale è esatto?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02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739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47E5074-2B46-2540-980D-B709A92D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62" y="0"/>
            <a:ext cx="8423238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Il quadrato del decimale sulla calcolatrice 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4C39BC-5F25-354D-93A7-2E323DC07F35}"/>
              </a:ext>
            </a:extLst>
          </p:cNvPr>
          <p:cNvSpPr txBox="1"/>
          <p:nvPr/>
        </p:nvSpPr>
        <p:spPr>
          <a:xfrm>
            <a:off x="6864275" y="3165445"/>
            <a:ext cx="1968649" cy="461665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1</a:t>
            </a:r>
          </a:p>
        </p:txBody>
      </p:sp>
      <p:pic>
        <p:nvPicPr>
          <p:cNvPr id="5" name="NumA12Video1.mp4">
            <a:hlinkClick r:id="" action="ppaction://media"/>
            <a:extLst>
              <a:ext uri="{FF2B5EF4-FFF2-40B4-BE49-F238E27FC236}">
                <a16:creationId xmlns:a16="http://schemas.microsoft.com/office/drawing/2014/main" id="{BC37A5C5-324C-F64C-8B34-7C3077FECC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007" y="813371"/>
            <a:ext cx="4157295" cy="58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00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317498" y="377866"/>
            <a:ext cx="82511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Il quadrato del decimale con la calcolatrice 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B0C930-6922-284D-8984-B38B2550A74C}"/>
              </a:ext>
            </a:extLst>
          </p:cNvPr>
          <p:cNvSpPr txBox="1"/>
          <p:nvPr/>
        </p:nvSpPr>
        <p:spPr>
          <a:xfrm>
            <a:off x="3632270" y="6167735"/>
            <a:ext cx="2037009" cy="461665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2</a:t>
            </a:r>
          </a:p>
        </p:txBody>
      </p:sp>
      <p:pic>
        <p:nvPicPr>
          <p:cNvPr id="3" name="NumA12Video2.mp4">
            <a:hlinkClick r:id="" action="ppaction://media"/>
            <a:extLst>
              <a:ext uri="{FF2B5EF4-FFF2-40B4-BE49-F238E27FC236}">
                <a16:creationId xmlns:a16="http://schemas.microsoft.com/office/drawing/2014/main" id="{F1C7A91B-10C0-4042-82B4-9EB0AA3D3C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4427" r="37010"/>
          <a:stretch/>
        </p:blipFill>
        <p:spPr>
          <a:xfrm rot="5400000">
            <a:off x="3018233" y="419725"/>
            <a:ext cx="3108220" cy="61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751242" y="250115"/>
            <a:ext cx="82511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Il quadrato del decimale con le calcolatrici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CB4883-C482-1447-9665-F50FFA8C0336}"/>
              </a:ext>
            </a:extLst>
          </p:cNvPr>
          <p:cNvSpPr txBox="1"/>
          <p:nvPr/>
        </p:nvSpPr>
        <p:spPr>
          <a:xfrm>
            <a:off x="751242" y="1395374"/>
            <a:ext cx="8143539" cy="954107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Ho ottenuto in tutti e due i casi che il quadrato del numero decimale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è esattamente 2.</a:t>
            </a:r>
            <a:r>
              <a:rPr lang="it-IT" sz="2800" b="1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424094-C8C0-EA45-AA0C-75EC293A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589268"/>
            <a:ext cx="4559300" cy="2794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E9839D-8E25-714B-8E70-A527D6088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6"/>
          <a:stretch/>
        </p:blipFill>
        <p:spPr>
          <a:xfrm>
            <a:off x="5335793" y="3258652"/>
            <a:ext cx="3375212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89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105" y="6387352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317500" y="169433"/>
            <a:ext cx="8632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Altre calcolatrici danno una risposta diversa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D5B4FC-23E1-B340-9B78-233E8D79C22F}"/>
              </a:ext>
            </a:extLst>
          </p:cNvPr>
          <p:cNvSpPr txBox="1"/>
          <p:nvPr/>
        </p:nvSpPr>
        <p:spPr>
          <a:xfrm>
            <a:off x="707390" y="5356440"/>
            <a:ext cx="800368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Il decimale con 15 cifre è il risultato esatto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0FD6F2-2627-1E43-B674-BD094B2463CA}"/>
              </a:ext>
            </a:extLst>
          </p:cNvPr>
          <p:cNvSpPr txBox="1"/>
          <p:nvPr/>
        </p:nvSpPr>
        <p:spPr>
          <a:xfrm>
            <a:off x="7818634" y="3347062"/>
            <a:ext cx="1205464" cy="461665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3</a:t>
            </a:r>
          </a:p>
        </p:txBody>
      </p:sp>
      <p:pic>
        <p:nvPicPr>
          <p:cNvPr id="3" name="NumA12Video3.mp4">
            <a:hlinkClick r:id="" action="ppaction://media"/>
            <a:extLst>
              <a:ext uri="{FF2B5EF4-FFF2-40B4-BE49-F238E27FC236}">
                <a16:creationId xmlns:a16="http://schemas.microsoft.com/office/drawing/2014/main" id="{F16BB574-D610-8A46-8506-E14E5A38B3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72" y="1207190"/>
            <a:ext cx="7053029" cy="39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02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694091" y="165930"/>
            <a:ext cx="7764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Lavoro con un’altra calcolatrice per capire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4312AC-0527-EF41-AC51-3E5D20CEBCD1}"/>
              </a:ext>
            </a:extLst>
          </p:cNvPr>
          <p:cNvSpPr txBox="1"/>
          <p:nvPr/>
        </p:nvSpPr>
        <p:spPr>
          <a:xfrm>
            <a:off x="7336717" y="3199071"/>
            <a:ext cx="1559858" cy="461665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4</a:t>
            </a:r>
          </a:p>
        </p:txBody>
      </p:sp>
      <p:pic>
        <p:nvPicPr>
          <p:cNvPr id="2" name="NumA12Video4.mp4">
            <a:hlinkClick r:id="" action="ppaction://media"/>
            <a:extLst>
              <a:ext uri="{FF2B5EF4-FFF2-40B4-BE49-F238E27FC236}">
                <a16:creationId xmlns:a16="http://schemas.microsoft.com/office/drawing/2014/main" id="{1363EBDF-677E-6949-A885-5663803B8E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0488" y="1169456"/>
            <a:ext cx="4590151" cy="52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1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705072" y="0"/>
            <a:ext cx="7764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Lavoro con un’altra calcolatrice per capire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4DEF4FC-E1FE-D64D-8421-3213BF219147}"/>
              </a:ext>
            </a:extLst>
          </p:cNvPr>
          <p:cNvGrpSpPr/>
          <p:nvPr/>
        </p:nvGrpSpPr>
        <p:grpSpPr>
          <a:xfrm>
            <a:off x="93008" y="1393239"/>
            <a:ext cx="8695990" cy="4476623"/>
            <a:chOff x="93008" y="1393239"/>
            <a:chExt cx="8695990" cy="447662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D9CE874-C9F7-6748-B9F6-E5CBE97ED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115" y="1393239"/>
              <a:ext cx="4241800" cy="11049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306C1FA-59D5-894C-B614-0416A6C331A2}"/>
                </a:ext>
              </a:extLst>
            </p:cNvPr>
            <p:cNvSpPr txBox="1"/>
            <p:nvPr/>
          </p:nvSpPr>
          <p:spPr>
            <a:xfrm>
              <a:off x="93008" y="2652351"/>
              <a:ext cx="2026248" cy="1200329"/>
            </a:xfrm>
            <a:prstGeom prst="rect">
              <a:avLst/>
            </a:prstGeom>
            <a:solidFill>
              <a:srgbClr val="F7FFF4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Quadrato di un numero con 15 cifre decimali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C1A335-66E5-1145-94E2-BA866B6E35C8}"/>
                </a:ext>
              </a:extLst>
            </p:cNvPr>
            <p:cNvSpPr txBox="1"/>
            <p:nvPr/>
          </p:nvSpPr>
          <p:spPr>
            <a:xfrm>
              <a:off x="6279966" y="1437373"/>
              <a:ext cx="25090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Il risultato ha più di 15 cifre decimali.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01D83F-9318-AB49-BE65-257CDE62714A}"/>
                </a:ext>
              </a:extLst>
            </p:cNvPr>
            <p:cNvSpPr/>
            <p:nvPr/>
          </p:nvSpPr>
          <p:spPr bwMode="auto">
            <a:xfrm>
              <a:off x="4361217" y="2068794"/>
              <a:ext cx="451821" cy="39915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1046BF89-543D-7145-BB34-E226538ABA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0821" y="1814666"/>
              <a:ext cx="1387737" cy="8176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83F607-BBD0-F04B-AFD4-17F2F46BCB44}"/>
                </a:ext>
              </a:extLst>
            </p:cNvPr>
            <p:cNvSpPr txBox="1"/>
            <p:nvPr/>
          </p:nvSpPr>
          <p:spPr>
            <a:xfrm>
              <a:off x="2621055" y="3541412"/>
              <a:ext cx="4383966" cy="954107"/>
            </a:xfrm>
            <a:prstGeom prst="rect">
              <a:avLst/>
            </a:prstGeom>
            <a:solidFill>
              <a:srgbClr val="F7FFF4"/>
            </a:solidFill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Questa calcolatrice mostra il risultato con 18 cifre decimali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9ECF5182-63C8-AC45-87D6-19013F4502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26541" y="2398955"/>
              <a:ext cx="649604" cy="11295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F0FD3E7-9319-1A4D-8BA4-27BDDAF9D1CE}"/>
                </a:ext>
              </a:extLst>
            </p:cNvPr>
            <p:cNvSpPr txBox="1"/>
            <p:nvPr/>
          </p:nvSpPr>
          <p:spPr>
            <a:xfrm>
              <a:off x="1214827" y="4854199"/>
              <a:ext cx="7047046" cy="1015663"/>
            </a:xfrm>
            <a:prstGeom prst="rect">
              <a:avLst/>
            </a:prstGeom>
            <a:solidFill>
              <a:srgbClr val="F7FFF4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3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altre calcolatrici arrotondano il risultato per mostrarlo con 15 cifre, perciò vedo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2555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093" y="536388"/>
            <a:ext cx="8498541" cy="1270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Attività: esploro calcoli con decimali e radicali</a:t>
            </a:r>
            <a:endParaRPr lang="it-IT" altLang="it-IT" sz="3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507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7" y="63246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9BB02DA8-10DE-1F40-AAD5-5FA526B6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93" y="1999207"/>
            <a:ext cx="82511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L’attività ti guida ad esplorare la tua calcolatrice e a confrontare vari procedimenti per calcolare espressioni con radici e potenze.</a:t>
            </a:r>
          </a:p>
        </p:txBody>
      </p:sp>
    </p:spTree>
    <p:extLst>
      <p:ext uri="{BB962C8B-B14F-4D97-AF65-F5344CB8AC3E}">
        <p14:creationId xmlns:p14="http://schemas.microsoft.com/office/powerpoint/2010/main" val="30284033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107" y="0"/>
            <a:ext cx="8369300" cy="133068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radicali nella storia</a:t>
            </a:r>
            <a:endParaRPr lang="it-IT" altLang="it-IT" sz="32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34DB80-05B7-0743-AD21-B2D2192917A2}"/>
              </a:ext>
            </a:extLst>
          </p:cNvPr>
          <p:cNvSpPr txBox="1"/>
          <p:nvPr/>
        </p:nvSpPr>
        <p:spPr>
          <a:xfrm>
            <a:off x="876823" y="875851"/>
            <a:ext cx="7250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Fino agli anni 70 del secolo scorso uno studente di 15 – 16 anni eseguiva i calcoli con radicali solo con questi strumenti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EDCA7B-27EB-2540-9208-6B41A591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83" y="2310581"/>
            <a:ext cx="3638928" cy="23909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C41695-A9C7-974E-86CA-4F1A8538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25" y="2299823"/>
            <a:ext cx="3187950" cy="23909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3DD769-A256-F74E-B5D8-794A02378A82}"/>
              </a:ext>
            </a:extLst>
          </p:cNvPr>
          <p:cNvSpPr txBox="1"/>
          <p:nvPr/>
        </p:nvSpPr>
        <p:spPr>
          <a:xfrm>
            <a:off x="1231899" y="4809368"/>
            <a:ext cx="7226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Da allora le calcolatrici tascabili sono gradualmente entrate anche nella scuola. </a:t>
            </a:r>
          </a:p>
        </p:txBody>
      </p:sp>
    </p:spTree>
    <p:extLst>
      <p:ext uri="{BB962C8B-B14F-4D97-AF65-F5344CB8AC3E}">
        <p14:creationId xmlns:p14="http://schemas.microsoft.com/office/powerpoint/2010/main" val="27933432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8">
            <a:extLst>
              <a:ext uri="{FF2B5EF4-FFF2-40B4-BE49-F238E27FC236}">
                <a16:creationId xmlns:a16="http://schemas.microsoft.com/office/drawing/2014/main" id="{051FBA4F-D171-0F45-96B6-7CCEAA89E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1973" y="2343150"/>
            <a:ext cx="6260054" cy="819150"/>
          </a:xfrm>
        </p:spPr>
        <p:txBody>
          <a:bodyPr/>
          <a:lstStyle/>
          <a:p>
            <a:pPr marL="1612900" indent="-1612900"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ottenuto</a:t>
            </a:r>
          </a:p>
        </p:txBody>
      </p:sp>
      <p:sp>
        <p:nvSpPr>
          <p:cNvPr id="16386" name="Rectangle 1032">
            <a:extLst>
              <a:ext uri="{FF2B5EF4-FFF2-40B4-BE49-F238E27FC236}">
                <a16:creationId xmlns:a16="http://schemas.microsoft.com/office/drawing/2014/main" id="{D8F0E4A9-8E1E-6D4E-A616-3CF05D33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7" name="Rectangle 1034">
            <a:extLst>
              <a:ext uri="{FF2B5EF4-FFF2-40B4-BE49-F238E27FC236}">
                <a16:creationId xmlns:a16="http://schemas.microsoft.com/office/drawing/2014/main" id="{DACF8DFF-9889-0A4F-9262-5B6BEAEF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AB17973B-3561-9C43-8B2A-7151DA87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6389" name="Slide Number Placeholder 9">
            <a:extLst>
              <a:ext uri="{FF2B5EF4-FFF2-40B4-BE49-F238E27FC236}">
                <a16:creationId xmlns:a16="http://schemas.microsoft.com/office/drawing/2014/main" id="{3ADC2542-F571-134F-98B9-60AECA88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E62E9-EA06-EC4E-8C9E-1F36F57A873B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2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4319" y="222828"/>
            <a:ext cx="2042011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  <a:endParaRPr lang="it-IT" altLang="it-IT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BEBD52-B8C9-544E-B261-B6E9C0D2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9" y="967656"/>
            <a:ext cx="8275789" cy="45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4319" y="222828"/>
            <a:ext cx="2042011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  <a:endParaRPr lang="it-IT" altLang="it-IT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5E1515-AB3F-0E44-B7BA-53CC925F2E3A}"/>
              </a:ext>
            </a:extLst>
          </p:cNvPr>
          <p:cNvSpPr txBox="1"/>
          <p:nvPr/>
        </p:nvSpPr>
        <p:spPr>
          <a:xfrm>
            <a:off x="1832720" y="3707507"/>
            <a:ext cx="534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spieghi questi risultati?</a:t>
            </a:r>
            <a:r>
              <a:rPr lang="it-IT" sz="28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3807AB-E162-8C4F-B4A2-1FBD8C42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6" y="1219639"/>
            <a:ext cx="8466268" cy="2351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1590" y="168119"/>
            <a:ext cx="2357083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2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14396E-4128-EB48-94B5-5D12535E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38" y="779497"/>
            <a:ext cx="6642240" cy="53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4319" y="222828"/>
            <a:ext cx="2042011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  <a:endParaRPr lang="it-IT" altLang="it-IT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96FD6A-565E-354F-A400-0FD1DE91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2" y="1004320"/>
            <a:ext cx="8485991" cy="3672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152FA0-254F-4047-9F11-9C146BA9000C}"/>
              </a:ext>
            </a:extLst>
          </p:cNvPr>
          <p:cNvSpPr txBox="1"/>
          <p:nvPr/>
        </p:nvSpPr>
        <p:spPr>
          <a:xfrm>
            <a:off x="536804" y="2262660"/>
            <a:ext cx="646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 risposte possibili, ad esempio: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1185C8-598B-D844-A53C-9B585C0EC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85" t="12078" r="2785" b="-3054"/>
          <a:stretch/>
        </p:blipFill>
        <p:spPr>
          <a:xfrm>
            <a:off x="3133137" y="1450704"/>
            <a:ext cx="2393193" cy="8451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4C5EB4-A69F-8B45-B898-821BF7CE37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38" b="52831"/>
          <a:stretch/>
        </p:blipFill>
        <p:spPr>
          <a:xfrm>
            <a:off x="1549868" y="2819544"/>
            <a:ext cx="5559730" cy="6052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0D7700-07BE-5E4E-A9E4-34F5FC809C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65" b="50000"/>
          <a:stretch/>
        </p:blipFill>
        <p:spPr>
          <a:xfrm>
            <a:off x="1442419" y="3569576"/>
            <a:ext cx="5909013" cy="62537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D507AD-CD42-B54E-A4A9-ABB4400924B0}"/>
              </a:ext>
            </a:extLst>
          </p:cNvPr>
          <p:cNvSpPr txBox="1"/>
          <p:nvPr/>
        </p:nvSpPr>
        <p:spPr>
          <a:xfrm>
            <a:off x="855063" y="4390160"/>
            <a:ext cx="7300522" cy="954107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Con il tasto </a:t>
            </a:r>
            <a:r>
              <a:rPr lang="it-IT" sz="2800" b="1" i="1" dirty="0" err="1">
                <a:cs typeface="Times New Roman" panose="02020603050405020304" pitchFamily="18" charset="0"/>
              </a:rPr>
              <a:t>y</a:t>
            </a:r>
            <a:r>
              <a:rPr lang="it-IT" sz="2800" b="1" i="1" baseline="30000" dirty="0" err="1"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puoi calcolare le potenze, con la possibilità di scegliere la base (</a:t>
            </a:r>
            <a:r>
              <a:rPr lang="it-IT" sz="2800" b="1" i="1" dirty="0">
                <a:cs typeface="Times New Roman" panose="02020603050405020304" pitchFamily="18" charset="0"/>
              </a:rPr>
              <a:t>y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) e l’esponente (</a:t>
            </a:r>
            <a:r>
              <a:rPr lang="it-IT" sz="2800" b="1" i="1" dirty="0"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).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03646-543C-374D-95E2-E9A0EEEC5F0D}"/>
              </a:ext>
            </a:extLst>
          </p:cNvPr>
          <p:cNvSpPr txBox="1"/>
          <p:nvPr/>
        </p:nvSpPr>
        <p:spPr>
          <a:xfrm>
            <a:off x="338645" y="5527502"/>
            <a:ext cx="847186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varie calcolatrici il tasto </a:t>
            </a:r>
            <a:r>
              <a:rPr lang="it-IT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y</a:t>
            </a:r>
            <a:r>
              <a:rPr lang="it-IT" sz="2400" b="1" i="1" baseline="30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it-IT" sz="2400" b="1" i="1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compare con altri nomi, ad esempio </a:t>
            </a:r>
            <a:r>
              <a:rPr lang="it-IT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it-IT" sz="2400" b="1" i="1" baseline="30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</a:t>
            </a:r>
            <a:r>
              <a:rPr lang="it-IT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it-IT" sz="2400" b="1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89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0455" y="6121998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118" y="707308"/>
            <a:ext cx="5879054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Radici con la calcolatrice 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C90ECD-2A16-D847-A569-E017BE32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9" y="1473797"/>
            <a:ext cx="7657651" cy="27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8789" y="6477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5DE615-9D9C-DE45-8750-EB8FEB72163B}"/>
              </a:ext>
            </a:extLst>
          </p:cNvPr>
          <p:cNvSpPr txBox="1"/>
          <p:nvPr/>
        </p:nvSpPr>
        <p:spPr>
          <a:xfrm>
            <a:off x="1200376" y="1383362"/>
            <a:ext cx="64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 una diffusa </a:t>
            </a:r>
            <a:r>
              <a:rPr lang="it-IT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calcolatrice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564E3F1-EDB8-2E4C-8B02-FA1FAD5F1082}"/>
              </a:ext>
            </a:extLst>
          </p:cNvPr>
          <p:cNvGrpSpPr/>
          <p:nvPr/>
        </p:nvGrpSpPr>
        <p:grpSpPr>
          <a:xfrm>
            <a:off x="613407" y="2362729"/>
            <a:ext cx="7917185" cy="2268026"/>
            <a:chOff x="710005" y="1728028"/>
            <a:chExt cx="7917185" cy="2268026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3BFB2D87-BD15-2344-9259-E7A6E2B1D7A6}"/>
                </a:ext>
              </a:extLst>
            </p:cNvPr>
            <p:cNvSpPr txBox="1"/>
            <p:nvPr/>
          </p:nvSpPr>
          <p:spPr>
            <a:xfrm>
              <a:off x="710005" y="1814211"/>
              <a:ext cx="3573782" cy="8309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Trovi solo il tasto per calcolare la radice quadrata</a:t>
              </a: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1F792F2-BAD2-AA48-88ED-C3DB51AF7353}"/>
                </a:ext>
              </a:extLst>
            </p:cNvPr>
            <p:cNvGrpSpPr/>
            <p:nvPr/>
          </p:nvGrpSpPr>
          <p:grpSpPr>
            <a:xfrm>
              <a:off x="5081664" y="1728028"/>
              <a:ext cx="3545526" cy="2268026"/>
              <a:chOff x="2564374" y="1678482"/>
              <a:chExt cx="3545526" cy="2268026"/>
            </a:xfrm>
          </p:grpSpPr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161B71C7-7C3B-A04B-B842-58944D822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64374" y="1678482"/>
                <a:ext cx="3545526" cy="2268026"/>
              </a:xfrm>
              <a:prstGeom prst="rect">
                <a:avLst/>
              </a:prstGeom>
            </p:spPr>
          </p:pic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37D28B6-5165-F147-93CD-ACB7D9B4D81E}"/>
                  </a:ext>
                </a:extLst>
              </p:cNvPr>
              <p:cNvSpPr/>
              <p:nvPr/>
            </p:nvSpPr>
            <p:spPr bwMode="auto">
              <a:xfrm>
                <a:off x="3529345" y="1723274"/>
                <a:ext cx="504328" cy="419103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5B33DF88-36D8-C448-A4E8-B4CBE4F36443}"/>
                </a:ext>
              </a:extLst>
            </p:cNvPr>
            <p:cNvCxnSpPr>
              <a:cxnSpLocks/>
              <a:stCxn id="21" idx="3"/>
            </p:cNvCxnSpPr>
            <p:nvPr/>
          </p:nvCxnSpPr>
          <p:spPr bwMode="auto">
            <a:xfrm flipV="1">
              <a:off x="4283787" y="1772822"/>
              <a:ext cx="1762848" cy="4568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C400D2-371D-2049-ADC0-1DB35826C73D}"/>
              </a:ext>
            </a:extLst>
          </p:cNvPr>
          <p:cNvSpPr txBox="1"/>
          <p:nvPr/>
        </p:nvSpPr>
        <p:spPr>
          <a:xfrm>
            <a:off x="768823" y="4901604"/>
            <a:ext cx="7029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In questo caso puoi usare le potenze ad esponente frazionario e il tasto </a:t>
            </a:r>
            <a:r>
              <a:rPr lang="it-IT" sz="2800" b="1" i="1" dirty="0" err="1">
                <a:cs typeface="Times New Roman" panose="02020603050405020304" pitchFamily="18" charset="0"/>
              </a:rPr>
              <a:t>y</a:t>
            </a:r>
            <a:r>
              <a:rPr lang="it-IT" sz="2800" b="1" i="1" baseline="30000" dirty="0" err="1"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.</a:t>
            </a: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Ecco un esempio.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695DAB-2D33-7547-A710-56ADB0B8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3" y="337223"/>
            <a:ext cx="8458200" cy="8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4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8789" y="6477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5DE615-9D9C-DE45-8750-EB8FEB72163B}"/>
              </a:ext>
            </a:extLst>
          </p:cNvPr>
          <p:cNvSpPr txBox="1"/>
          <p:nvPr/>
        </p:nvSpPr>
        <p:spPr>
          <a:xfrm>
            <a:off x="3298568" y="1717760"/>
            <a:ext cx="202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E9846DF-33A4-7A4A-9FEA-BD595C57E2C8}"/>
              </a:ext>
            </a:extLst>
          </p:cNvPr>
          <p:cNvGrpSpPr/>
          <p:nvPr/>
        </p:nvGrpSpPr>
        <p:grpSpPr>
          <a:xfrm>
            <a:off x="247424" y="2558238"/>
            <a:ext cx="8692179" cy="2973850"/>
            <a:chOff x="247424" y="2558238"/>
            <a:chExt cx="8692179" cy="297385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A252173-C2D3-BC4D-9972-1519DDB15771}"/>
                </a:ext>
              </a:extLst>
            </p:cNvPr>
            <p:cNvSpPr txBox="1"/>
            <p:nvPr/>
          </p:nvSpPr>
          <p:spPr>
            <a:xfrm>
              <a:off x="2090571" y="4701091"/>
              <a:ext cx="4442908" cy="830997"/>
            </a:xfrm>
            <a:prstGeom prst="rect">
              <a:avLst/>
            </a:prstGeom>
            <a:solidFill>
              <a:srgbClr val="F7FFF4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Indispensabili le parentesi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per racchiudere l’esponente frazionario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A63C46B-D839-164D-90DC-03772241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424" y="2558238"/>
              <a:ext cx="8692179" cy="1649462"/>
            </a:xfrm>
            <a:prstGeom prst="rect">
              <a:avLst/>
            </a:prstGeom>
          </p:spPr>
        </p:pic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1C080B3B-F882-E84F-BC78-3E4F4E4A8DA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61995" y="3969573"/>
              <a:ext cx="182880" cy="7315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C07BA3E5-8016-094D-9840-1886A9A7DB27}"/>
                </a:ext>
              </a:extLst>
            </p:cNvPr>
            <p:cNvCxnSpPr>
              <a:cxnSpLocks/>
              <a:stCxn id="8" idx="0"/>
            </p:cNvCxnSpPr>
            <p:nvPr/>
          </p:nvCxnSpPr>
          <p:spPr bwMode="auto">
            <a:xfrm flipV="1">
              <a:off x="4312025" y="3969573"/>
              <a:ext cx="313762" cy="7315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54AF2EA9-0B4F-AC4E-A2C5-3C7A59FA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87" y="367175"/>
            <a:ext cx="8497199" cy="8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7154"/>
            <a:ext cx="1828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ADE7FBFB-7772-BD4D-A04A-D77E810F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30" y="91226"/>
            <a:ext cx="8240233" cy="9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Calcolo di radicali con la calcolatrice</a:t>
            </a:r>
            <a:endParaRPr lang="it-IT" altLang="it-IT" sz="3600" kern="0" dirty="0">
              <a:ea typeface="ＭＳ Ｐゴシック" panose="020B0600070205080204" pitchFamily="34" charset="-128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30" y="791847"/>
            <a:ext cx="86732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55EF0"/>
                </a:solidFill>
                <a:latin typeface="Chalkboard" panose="03050602040202020205" pitchFamily="66" charset="77"/>
              </a:rPr>
              <a:t>C’è però un altro tipo di calcolatrice che lavora con frazioni e radicali.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800" b="1" dirty="0">
              <a:latin typeface="Chalkboard" panose="03050602040202020205" pitchFamily="66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Perciò posso inserire espressioni con radicali e ottenere il risultato scritto con radicali o frazioni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EC892F-588A-AF47-B467-B523E9617CBF}"/>
              </a:ext>
            </a:extLst>
          </p:cNvPr>
          <p:cNvSpPr/>
          <p:nvPr/>
        </p:nvSpPr>
        <p:spPr>
          <a:xfrm>
            <a:off x="1828800" y="6192759"/>
            <a:ext cx="4197565" cy="461665"/>
          </a:xfrm>
          <a:prstGeom prst="rect">
            <a:avLst/>
          </a:prstGeom>
          <a:solidFill>
            <a:srgbClr val="F7FFF4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Tasti</a:t>
            </a:r>
            <a:r>
              <a:rPr lang="it-IT" altLang="it-IT" sz="2400" b="1" dirty="0">
                <a:latin typeface="Chalkboard" panose="03050602040202020205" pitchFamily="66" charset="77"/>
              </a:rPr>
              <a:t> per inserire radicali</a:t>
            </a:r>
            <a:endParaRPr lang="it-IT" sz="2400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719931D-ACAB-CD48-BCCD-39C3AAB7B458}"/>
              </a:ext>
            </a:extLst>
          </p:cNvPr>
          <p:cNvGrpSpPr/>
          <p:nvPr/>
        </p:nvGrpSpPr>
        <p:grpSpPr>
          <a:xfrm>
            <a:off x="1695075" y="2994795"/>
            <a:ext cx="6351645" cy="2812808"/>
            <a:chOff x="1695075" y="2994795"/>
            <a:chExt cx="6351645" cy="281280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5B4970D-599E-7F4D-BABB-70102861F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723"/>
            <a:stretch/>
          </p:blipFill>
          <p:spPr>
            <a:xfrm>
              <a:off x="5133752" y="2994795"/>
              <a:ext cx="2912968" cy="2812808"/>
            </a:xfrm>
            <a:prstGeom prst="rect">
              <a:avLst/>
            </a:prstGeom>
          </p:spPr>
        </p:pic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07A0CCE4-0592-5B44-ABD8-A3CADFFCDCA3}"/>
                </a:ext>
              </a:extLst>
            </p:cNvPr>
            <p:cNvGrpSpPr/>
            <p:nvPr/>
          </p:nvGrpSpPr>
          <p:grpSpPr>
            <a:xfrm>
              <a:off x="1695075" y="3001885"/>
              <a:ext cx="2952285" cy="2805718"/>
              <a:chOff x="1695075" y="3001885"/>
              <a:chExt cx="2952285" cy="2805718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76B9514E-9460-2A48-B5A8-D424C95816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410"/>
              <a:stretch/>
            </p:blipFill>
            <p:spPr>
              <a:xfrm>
                <a:off x="1695075" y="3001885"/>
                <a:ext cx="2952285" cy="2805718"/>
              </a:xfrm>
              <a:prstGeom prst="rect">
                <a:avLst/>
              </a:prstGeom>
            </p:spPr>
          </p:pic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99934965-5742-E24F-9C24-A1454291EC9F}"/>
                  </a:ext>
                </a:extLst>
              </p:cNvPr>
              <p:cNvSpPr/>
              <p:nvPr/>
            </p:nvSpPr>
            <p:spPr bwMode="auto">
              <a:xfrm>
                <a:off x="2433639" y="5056095"/>
                <a:ext cx="419548" cy="43362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17A2EA0D-5D5C-4E4A-A7F4-EEA9DA4AC08C}"/>
                  </a:ext>
                </a:extLst>
              </p:cNvPr>
              <p:cNvSpPr/>
              <p:nvPr/>
            </p:nvSpPr>
            <p:spPr bwMode="auto">
              <a:xfrm>
                <a:off x="3218891" y="5056096"/>
                <a:ext cx="419548" cy="43362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9B0027FA-7BF6-8840-89DD-562CABF0A4B0}"/>
              </a:ext>
            </a:extLst>
          </p:cNvPr>
          <p:cNvCxnSpPr>
            <a:cxnSpLocks/>
          </p:cNvCxnSpPr>
          <p:nvPr/>
        </p:nvCxnSpPr>
        <p:spPr bwMode="auto">
          <a:xfrm>
            <a:off x="2667746" y="5456171"/>
            <a:ext cx="364958" cy="736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E2F95A36-A535-EF46-8589-B8F587D45D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2704" y="5539274"/>
            <a:ext cx="395962" cy="65348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073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552" y="656769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843" y="6462609"/>
            <a:ext cx="514400" cy="349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29</a:t>
            </a:fld>
            <a:endParaRPr lang="it-IT" altLang="it-IT" sz="1400" dirty="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44" y="924362"/>
            <a:ext cx="8062856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Radicali, esponenti frazionari e calcolatrice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6B054-4795-BD44-8C2E-7E179581479D}"/>
              </a:ext>
            </a:extLst>
          </p:cNvPr>
          <p:cNvSpPr txBox="1"/>
          <p:nvPr/>
        </p:nvSpPr>
        <p:spPr>
          <a:xfrm>
            <a:off x="623944" y="1697458"/>
            <a:ext cx="8363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così aggiungi l’uso competente e ragionato della calcolatrice alle abilità che stai maturando durante lo studio della matematica.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DC1DCF-95AE-8C4C-A48A-40545B56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4" y="3457741"/>
            <a:ext cx="3638928" cy="23909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5CB025-49E4-D840-8D25-1B613ED6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92" y="3441951"/>
            <a:ext cx="3737708" cy="23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39" y="2195403"/>
            <a:ext cx="2322381" cy="2666992"/>
          </a:xfrm>
          <a:prstGeom prst="rect">
            <a:avLst/>
          </a:prstGeom>
        </p:spPr>
      </p:pic>
      <p:sp>
        <p:nvSpPr>
          <p:cNvPr id="29" name="Title 11">
            <a:extLst>
              <a:ext uri="{FF2B5EF4-FFF2-40B4-BE49-F238E27FC236}">
                <a16:creationId xmlns:a16="http://schemas.microsoft.com/office/drawing/2014/main" id="{F1CD031F-DB02-A642-9CE2-9DF74810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598" y="414115"/>
            <a:ext cx="7620000" cy="11430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Significato delle parole</a:t>
            </a:r>
            <a:endParaRPr lang="it-IT" altLang="it-IT" sz="36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7202548C-E7BA-5F48-9A50-75E601BD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10" y="5054991"/>
            <a:ext cx="2101959" cy="892552"/>
          </a:xfrm>
          <a:prstGeom prst="rect">
            <a:avLst/>
          </a:prstGeom>
          <a:solidFill>
            <a:srgbClr val="FAF7F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Chalkboard" panose="03050602040202020205" pitchFamily="66" charset="77"/>
              </a:rPr>
              <a:t>Calcolatrice, Tascabile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FD490215-8D1A-3C4C-81F0-998CF815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421" y="5147817"/>
            <a:ext cx="4981052" cy="4924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 err="1">
                <a:latin typeface="Chalkboard" panose="03050602040202020205" pitchFamily="66" charset="77"/>
              </a:rPr>
              <a:t>App</a:t>
            </a:r>
            <a:r>
              <a:rPr lang="it-IT" altLang="it-IT" sz="2600" b="1" dirty="0">
                <a:latin typeface="Chalkboard" panose="03050602040202020205" pitchFamily="66" charset="77"/>
              </a:rPr>
              <a:t> per cellulare, Calcolatrice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9A7B462-F0FD-4046-A3CE-A407E98C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8" y="1639136"/>
            <a:ext cx="1758781" cy="335767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4F4947C-F140-B84F-A7FE-645EE77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74" y="2707557"/>
            <a:ext cx="2816960" cy="18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4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38C28DAE-E117-E24F-A1E8-C911F20D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567" y="558800"/>
            <a:ext cx="8240233" cy="440916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Calcolatrice o </a:t>
            </a:r>
            <a:r>
              <a:rPr lang="it-IT" altLang="it-IT" sz="36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app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per cellulare:</a:t>
            </a:r>
            <a:b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ti serve una calcolatrice scientifica</a:t>
            </a:r>
            <a:br>
              <a:rPr lang="it-IT" altLang="it-IT" sz="36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18439" name="TextBox 9">
            <a:extLst>
              <a:ext uri="{FF2B5EF4-FFF2-40B4-BE49-F238E27FC236}">
                <a16:creationId xmlns:a16="http://schemas.microsoft.com/office/drawing/2014/main" id="{0D49062A-B62B-7A41-86C1-2A714DC3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5" y="4694374"/>
            <a:ext cx="2773822" cy="1200329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halkboard" panose="03050602040202020205" pitchFamily="66" charset="77"/>
              </a:rPr>
              <a:t>Calcolatrice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non scientifica</a:t>
            </a:r>
            <a:r>
              <a:rPr lang="it-IT" altLang="it-IT" sz="2400" b="1" dirty="0">
                <a:latin typeface="Chalkboard" panose="03050602040202020205" pitchFamily="66" charset="77"/>
              </a:rPr>
              <a:t>: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non ha le parentesi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5" r="23387"/>
          <a:stretch/>
        </p:blipFill>
        <p:spPr>
          <a:xfrm>
            <a:off x="188380" y="1133283"/>
            <a:ext cx="2006991" cy="3364785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02C4034-46E5-6C47-9949-116105F68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37" y="5312775"/>
            <a:ext cx="3564563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halkboard" panose="03050602040202020205" pitchFamily="66" charset="77"/>
              </a:rPr>
              <a:t>Calcolatrice </a:t>
            </a: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scientifica</a:t>
            </a:r>
            <a:r>
              <a:rPr lang="it-IT" altLang="it-IT" sz="2400" b="1" dirty="0">
                <a:latin typeface="Chalkboard" panose="03050602040202020205" pitchFamily="66" charset="77"/>
              </a:rPr>
              <a:t>: </a:t>
            </a: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ha le parentesi </a:t>
            </a:r>
            <a:r>
              <a:rPr lang="it-IT" altLang="it-IT" sz="2400" b="1" dirty="0">
                <a:latin typeface="Chalkboard" panose="03050602040202020205" pitchFamily="66" charset="77"/>
              </a:rPr>
              <a:t>e molte altre funzioni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979B29F-5DEE-324A-9CD7-084DF93D9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148" y="1166420"/>
            <a:ext cx="1826657" cy="461665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Parentesi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A8A2D34-EC12-854A-8AF9-FE3E32A6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849" y="1215653"/>
            <a:ext cx="2687173" cy="461665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Radice quadrata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799DA2F-2F75-D240-B1BB-14CB9FA0A38C}"/>
              </a:ext>
            </a:extLst>
          </p:cNvPr>
          <p:cNvSpPr/>
          <p:nvPr/>
        </p:nvSpPr>
        <p:spPr bwMode="auto">
          <a:xfrm>
            <a:off x="4189665" y="4381186"/>
            <a:ext cx="484094" cy="373829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B953DFD3-7FB0-D54E-984F-47919745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23" y="5431821"/>
            <a:ext cx="1608975" cy="830997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Elevare al quadrato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90A587E-189B-B24B-8B49-855584A2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39" y="2032088"/>
            <a:ext cx="4864100" cy="3111500"/>
          </a:xfrm>
          <a:prstGeom prst="rect">
            <a:avLst/>
          </a:prstGeom>
        </p:spPr>
      </p:pic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89110CA4-EC51-D74E-B034-F8F59E8C1544}"/>
              </a:ext>
            </a:extLst>
          </p:cNvPr>
          <p:cNvCxnSpPr>
            <a:cxnSpLocks/>
          </p:cNvCxnSpPr>
          <p:nvPr/>
        </p:nvCxnSpPr>
        <p:spPr bwMode="auto">
          <a:xfrm flipV="1">
            <a:off x="5325035" y="1628086"/>
            <a:ext cx="233922" cy="68225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AE992D12-59B9-AA4D-A7DE-8EB9A3615B4C}"/>
              </a:ext>
            </a:extLst>
          </p:cNvPr>
          <p:cNvCxnSpPr>
            <a:cxnSpLocks/>
          </p:cNvCxnSpPr>
          <p:nvPr/>
        </p:nvCxnSpPr>
        <p:spPr bwMode="auto">
          <a:xfrm flipV="1">
            <a:off x="7024744" y="1585574"/>
            <a:ext cx="942230" cy="8456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5D6B20CC-430E-404A-9A3A-21FE344321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1182" y="4381186"/>
            <a:ext cx="834639" cy="10504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390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88E04FE-DB11-F640-BDCF-691066618768}"/>
              </a:ext>
            </a:extLst>
          </p:cNvPr>
          <p:cNvGrpSpPr/>
          <p:nvPr/>
        </p:nvGrpSpPr>
        <p:grpSpPr>
          <a:xfrm>
            <a:off x="363398" y="2371583"/>
            <a:ext cx="8638835" cy="3410202"/>
            <a:chOff x="363398" y="1726124"/>
            <a:chExt cx="8638835" cy="3410202"/>
          </a:xfrm>
        </p:grpSpPr>
        <p:sp>
          <p:nvSpPr>
            <p:cNvPr id="18439" name="TextBox 9">
              <a:extLst>
                <a:ext uri="{FF2B5EF4-FFF2-40B4-BE49-F238E27FC236}">
                  <a16:creationId xmlns:a16="http://schemas.microsoft.com/office/drawing/2014/main" id="{0D49062A-B62B-7A41-86C1-2A714DC3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1726124"/>
              <a:ext cx="55827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Chalkboard" panose="03050602040202020205" pitchFamily="66" charset="77"/>
                </a:rPr>
                <a:t>Caratteristiche delle calcolatrici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864869ED-0884-A24E-A212-2214D8122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960" y="2274004"/>
              <a:ext cx="5893273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800" b="1" dirty="0"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6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Il display mostra un numero finito di cifre (spesso da 8 a 15);</a:t>
              </a:r>
              <a:br>
                <a:rPr lang="it-IT" altLang="it-IT" sz="2600" b="1" dirty="0">
                  <a:latin typeface="Chalkboard" panose="03050602040202020205" pitchFamily="66" charset="77"/>
                </a:rPr>
              </a:br>
              <a:endParaRPr lang="it-IT" altLang="it-IT" sz="800" b="1" dirty="0"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Il numero da mostrare viene </a:t>
              </a:r>
              <a:r>
                <a:rPr lang="it-IT" altLang="it-IT" sz="2600" b="1" u="sng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approssimato</a:t>
              </a:r>
              <a: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, se ha più cifre di quelle disponibili nel display;</a:t>
              </a:r>
              <a:b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</a:br>
              <a:endParaRPr lang="it-IT" altLang="it-IT" sz="800" b="1" dirty="0">
                <a:solidFill>
                  <a:srgbClr val="0000FF"/>
                </a:solidFill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600" b="1" dirty="0">
                  <a:latin typeface="Chalkboard" panose="03050602040202020205" pitchFamily="66" charset="77"/>
                </a:rPr>
                <a:t>Il punto è al posto della virgola.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C676280-A904-374A-83D9-BAFDBE9EF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5862"/>
            <a:stretch/>
          </p:blipFill>
          <p:spPr>
            <a:xfrm>
              <a:off x="363398" y="1726124"/>
              <a:ext cx="2389973" cy="1026601"/>
            </a:xfrm>
            <a:prstGeom prst="rect">
              <a:avLst/>
            </a:prstGeom>
          </p:spPr>
        </p:pic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8B15F779-F7C7-3749-A8AE-50EB03CF21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0014" y="2382074"/>
              <a:ext cx="1120448" cy="110885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A0A00513-F534-424D-870A-FA9855D0E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8111" y="2382074"/>
              <a:ext cx="2202042" cy="238878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8" name="Titolo 7">
            <a:extLst>
              <a:ext uri="{FF2B5EF4-FFF2-40B4-BE49-F238E27FC236}">
                <a16:creationId xmlns:a16="http://schemas.microsoft.com/office/drawing/2014/main" id="{BF790AF6-B20B-DC45-9877-D01FE25E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11" y="396502"/>
            <a:ext cx="7620000" cy="1143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Calcolo di espressioni con radicali con calcolatrice o con cellulare + </a:t>
            </a:r>
            <a:r>
              <a:rPr lang="it-IT" altLang="it-IT" sz="36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app</a:t>
            </a:r>
            <a:endParaRPr lang="it-IT" sz="3600" dirty="0"/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955B7A4A-9CCB-5B48-8FD3-553BE292A345}"/>
              </a:ext>
            </a:extLst>
          </p:cNvPr>
          <p:cNvCxnSpPr>
            <a:cxnSpLocks/>
          </p:cNvCxnSpPr>
          <p:nvPr/>
        </p:nvCxnSpPr>
        <p:spPr bwMode="auto">
          <a:xfrm>
            <a:off x="2312894" y="2894803"/>
            <a:ext cx="925606" cy="39703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035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12" y="809363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Approssimare un numero decimale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2FB54D-D6BB-9F4C-8304-9EA751379C16}"/>
              </a:ext>
            </a:extLst>
          </p:cNvPr>
          <p:cNvSpPr txBox="1"/>
          <p:nvPr/>
        </p:nvSpPr>
        <p:spPr>
          <a:xfrm>
            <a:off x="677732" y="1936376"/>
            <a:ext cx="8183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Hai già incontrato il problema di approssimare un numero decimale, quando hai usato la calcolatrice per i calcoli con frazioni.</a:t>
            </a: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Ecco come avevi ragionato.</a:t>
            </a:r>
          </a:p>
        </p:txBody>
      </p:sp>
    </p:spTree>
    <p:extLst>
      <p:ext uri="{BB962C8B-B14F-4D97-AF65-F5344CB8AC3E}">
        <p14:creationId xmlns:p14="http://schemas.microsoft.com/office/powerpoint/2010/main" val="309742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83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5604" name="TextBox 6">
            <a:extLst>
              <a:ext uri="{FF2B5EF4-FFF2-40B4-BE49-F238E27FC236}">
                <a16:creationId xmlns:a16="http://schemas.microsoft.com/office/drawing/2014/main" id="{A6CA376F-AEB4-1B48-AD1D-526905FD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0242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3 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0,33333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>
              <a:latin typeface="Times New Roman" panose="02020603050405020304" pitchFamily="18" charset="0"/>
            </a:endParaRPr>
          </a:p>
        </p:txBody>
      </p:sp>
      <p:pic>
        <p:nvPicPr>
          <p:cNvPr id="25605" name="Picture 7" descr="tagliare-albero3.jpg">
            <a:extLst>
              <a:ext uri="{FF2B5EF4-FFF2-40B4-BE49-F238E27FC236}">
                <a16:creationId xmlns:a16="http://schemas.microsoft.com/office/drawing/2014/main" id="{0867AF2E-CA2C-8146-A02E-C1F197EC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879600"/>
            <a:ext cx="28797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8D189C08-F917-5640-B00E-334AE82E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33" y="2170093"/>
            <a:ext cx="4548692" cy="3539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è chiaro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 so che il decimale ha infiniti 3 dopo la virgola, ma la calcolatrice può mostrare solo le prime cifre, perciò arresta la divisione quando le ha ottenute tutte.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cifre successive  non sono visualizzate, come se fossero tagliate via, o meglio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troncate.</a:t>
            </a:r>
          </a:p>
        </p:txBody>
      </p:sp>
    </p:spTree>
    <p:extLst>
      <p:ext uri="{BB962C8B-B14F-4D97-AF65-F5344CB8AC3E}">
        <p14:creationId xmlns:p14="http://schemas.microsoft.com/office/powerpoint/2010/main" val="297406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E2E4947-64A9-864D-9641-7DDF139CA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Arrotondare</a:t>
            </a:r>
          </a:p>
        </p:txBody>
      </p:sp>
      <p:sp>
        <p:nvSpPr>
          <p:cNvPr id="26626" name="Slide Number Placeholder 8">
            <a:extLst>
              <a:ext uri="{FF2B5EF4-FFF2-40B4-BE49-F238E27FC236}">
                <a16:creationId xmlns:a16="http://schemas.microsoft.com/office/drawing/2014/main" id="{6E9728D2-D6FF-EA4B-BC92-64DE3A2C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7CEEB-F37D-C74B-8314-EE8958F0A1B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6627" name="Footer Placeholder 9">
            <a:extLst>
              <a:ext uri="{FF2B5EF4-FFF2-40B4-BE49-F238E27FC236}">
                <a16:creationId xmlns:a16="http://schemas.microsoft.com/office/drawing/2014/main" id="{2A2F5EE8-CEDD-1B44-B884-4BBD1D9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91013D09-CBA0-D14D-A71A-CE187AD8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8" y="738327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: 3 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0,6666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>
              <a:latin typeface="Times New Roman" panose="02020603050405020304" pitchFamily="18" charset="0"/>
            </a:endParaRP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65543033-1C70-354E-99CA-6D79C3D3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061429"/>
            <a:ext cx="861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81300" indent="-2781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cs typeface="Arial Narrow" panose="020B0604020202020204" pitchFamily="34" charset="0"/>
              </a:rPr>
              <a:t>Ecco la spiegazione</a:t>
            </a:r>
            <a:r>
              <a:rPr lang="it-IT" altLang="it-IT" sz="2400" b="1" dirty="0">
                <a:cs typeface="Arial Narrow" panose="020B0604020202020204" pitchFamily="34" charset="0"/>
              </a:rPr>
              <a:t>.</a:t>
            </a:r>
          </a:p>
          <a:p>
            <a:pPr marL="55563" indent="-55563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 Narrow" panose="020B0604020202020204" pitchFamily="34" charset="0"/>
              </a:rPr>
              <a:t>La calcolatrice ha arrotondato il numero per un motivo facile da capire se penso di </a:t>
            </a:r>
            <a:r>
              <a:rPr lang="it-IT" altLang="it-IT" sz="2400" b="1" dirty="0">
                <a:solidFill>
                  <a:srgbClr val="FF0000"/>
                </a:solidFill>
                <a:cs typeface="Arial Narrow" panose="020B0604020202020204" pitchFamily="34" charset="0"/>
              </a:rPr>
              <a:t>mantenere una sola cifra decimale</a:t>
            </a:r>
            <a:r>
              <a:rPr lang="it-IT" altLang="it-IT" sz="2400" b="1" dirty="0">
                <a:cs typeface="Arial Narrow" panose="020B0604020202020204" pitchFamily="34" charset="0"/>
              </a:rPr>
              <a:t>:</a:t>
            </a:r>
          </a:p>
          <a:p>
            <a:pPr marL="55563" indent="-55563"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cs typeface="Arial Narrow" panose="020B0604020202020204" pitchFamily="34" charset="0"/>
            </a:endParaRPr>
          </a:p>
          <a:p>
            <a:pPr marL="96838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 Narrow" panose="020B0604020202020204" pitchFamily="34" charset="0"/>
              </a:rPr>
              <a:t>0,66 è più vicino a 0,70 che a 0,60, quindi scrivo 0,7</a:t>
            </a:r>
          </a:p>
          <a:p>
            <a:pPr marL="96838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 Narrow" panose="020B0604020202020204" pitchFamily="34" charset="0"/>
              </a:rPr>
              <a:t>0,33 è più vicino a 0,30 che a 0,40, quindi scrivo 0,3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5897908-25A9-B848-87C0-101BBE2185BD}"/>
              </a:ext>
            </a:extLst>
          </p:cNvPr>
          <p:cNvSpPr/>
          <p:nvPr/>
        </p:nvSpPr>
        <p:spPr>
          <a:xfrm>
            <a:off x="266698" y="1230432"/>
            <a:ext cx="8726693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9525" eaLnBrk="1" hangingPunct="1"/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non è chiaro: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 che il decimale ha infiniti 6 dopo la virgola e non ha nessun 7!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FB6A6B-761D-274A-AE05-3C6A72AD4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2" y="4513206"/>
            <a:ext cx="8259856" cy="16448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545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04DFBE7-8CD8-AB46-8954-075BC0995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36" y="240562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 e arrotondare</a:t>
            </a:r>
          </a:p>
        </p:txBody>
      </p:sp>
      <p:sp>
        <p:nvSpPr>
          <p:cNvPr id="27650" name="Slide Number Placeholder 8">
            <a:extLst>
              <a:ext uri="{FF2B5EF4-FFF2-40B4-BE49-F238E27FC236}">
                <a16:creationId xmlns:a16="http://schemas.microsoft.com/office/drawing/2014/main" id="{EAC829FB-92BE-1149-91C8-2C2E20CB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AEA9-26D6-9E43-88CD-FFAD16E5844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27651" name="Footer Placeholder 9">
            <a:extLst>
              <a:ext uri="{FF2B5EF4-FFF2-40B4-BE49-F238E27FC236}">
                <a16:creationId xmlns:a16="http://schemas.microsoft.com/office/drawing/2014/main" id="{25A532D9-8C48-7C47-AFFD-A22928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Daniela Valenti, 2021</a:t>
            </a:r>
            <a:endParaRPr lang="it-IT" altLang="it-IT" sz="1400" dirty="0">
              <a:latin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5C30A10-2B42-0243-B65C-25913D86D185}"/>
              </a:ext>
            </a:extLst>
          </p:cNvPr>
          <p:cNvGrpSpPr/>
          <p:nvPr/>
        </p:nvGrpSpPr>
        <p:grpSpPr>
          <a:xfrm>
            <a:off x="445545" y="1092158"/>
            <a:ext cx="8534400" cy="5179291"/>
            <a:chOff x="445545" y="1092158"/>
            <a:chExt cx="8534400" cy="5179291"/>
          </a:xfrm>
        </p:grpSpPr>
        <p:pic>
          <p:nvPicPr>
            <p:cNvPr id="27652" name="Picture 8" descr="Immagine 6.png">
              <a:extLst>
                <a:ext uri="{FF2B5EF4-FFF2-40B4-BE49-F238E27FC236}">
                  <a16:creationId xmlns:a16="http://schemas.microsoft.com/office/drawing/2014/main" id="{BA60F65C-68FF-994A-986E-EB32A086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99" y="3606036"/>
              <a:ext cx="7770292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FA6C6BA5-0B06-0349-81B5-4CE9D1F80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45" y="1092158"/>
              <a:ext cx="8534400" cy="1692771"/>
            </a:xfrm>
            <a:prstGeom prst="rect">
              <a:avLst/>
            </a:prstGeom>
            <a:solidFill>
              <a:srgbClr val="FFFFCC"/>
            </a:solidFill>
            <a:ln w="349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solidFill>
                    <a:srgbClr val="0000FF"/>
                  </a:solidFill>
                  <a:latin typeface="+mn-lt"/>
                </a:rPr>
                <a:t>Procedimento per arrotondare un numero decimale</a:t>
              </a:r>
            </a:p>
            <a:p>
              <a:pPr marL="180975" indent="-1714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altLang="it-IT" sz="2600" b="1" i="1" dirty="0">
                  <a:latin typeface="+mn-lt"/>
                </a:rPr>
                <a:t>se la prima cifra da cancellare è 0, 1, 2, 3 o 4, tronco il numero;</a:t>
              </a:r>
            </a:p>
            <a:p>
              <a:pPr marL="180975" indent="-1714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altLang="it-IT" sz="2600" b="1" i="1" dirty="0">
                  <a:latin typeface="+mn-lt"/>
                </a:rPr>
                <a:t>altrimenti tronco il numero, ma aumento di un’unità l’ultima cifra rimasta</a:t>
              </a:r>
              <a:r>
                <a:rPr lang="it-IT" altLang="it-IT" sz="2600" i="1" dirty="0">
                  <a:latin typeface="+mn-lt"/>
                </a:rPr>
                <a:t>.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223FBDD-BA64-AB4C-A908-1028B70AD629}"/>
                </a:ext>
              </a:extLst>
            </p:cNvPr>
            <p:cNvSpPr txBox="1"/>
            <p:nvPr/>
          </p:nvSpPr>
          <p:spPr>
            <a:xfrm>
              <a:off x="3388659" y="2910961"/>
              <a:ext cx="1731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ESEMPI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509373"/>
      </p:ext>
    </p:extLst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Custom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17930</TotalTime>
  <Words>903</Words>
  <Application>Microsoft Macintosh PowerPoint</Application>
  <PresentationFormat>Presentazione su schermo (4:3)</PresentationFormat>
  <Paragraphs>151</Paragraphs>
  <Slides>29</Slides>
  <Notes>0</Notes>
  <HiddenSlides>0</HiddenSlides>
  <MMClips>4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  <vt:variant>
        <vt:lpstr>Presentazioni personalizzate</vt:lpstr>
      </vt:variant>
      <vt:variant>
        <vt:i4>4</vt:i4>
      </vt:variant>
    </vt:vector>
  </HeadingPairs>
  <TitlesOfParts>
    <vt:vector size="41" baseType="lpstr">
      <vt:lpstr>ＭＳ Ｐゴシック</vt:lpstr>
      <vt:lpstr>Arial</vt:lpstr>
      <vt:lpstr>Arial Narrow</vt:lpstr>
      <vt:lpstr>Cambria Math</vt:lpstr>
      <vt:lpstr>Chalkboard</vt:lpstr>
      <vt:lpstr>Times New Roman</vt:lpstr>
      <vt:lpstr>Wingdings</vt:lpstr>
      <vt:lpstr>Boomerang</vt:lpstr>
      <vt:lpstr>Radicali con la calcolatrice  e approssimazioni</vt:lpstr>
      <vt:lpstr>Calcoli con radicali nella storia</vt:lpstr>
      <vt:lpstr>Significato delle parole</vt:lpstr>
      <vt:lpstr>Calcolatrice o app per cellulare: ti serve una calcolatrice scientifica </vt:lpstr>
      <vt:lpstr>Calcolo di espressioni con radicali con calcolatrice o con cellulare + app</vt:lpstr>
      <vt:lpstr>Approssimare un numero decimale</vt:lpstr>
      <vt:lpstr>Troncare</vt:lpstr>
      <vt:lpstr>Arrotondare</vt:lpstr>
      <vt:lpstr>Troncare e arrotondare</vt:lpstr>
      <vt:lpstr>Presentazione standard di PowerPoint</vt:lpstr>
      <vt:lpstr>Presentazione standard di PowerPoint</vt:lpstr>
      <vt:lpstr>Presentazione standard di PowerPoint</vt:lpstr>
      <vt:lpstr>Il quadrato del decimale sulla calcolatrice 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Attività: esploro calcoli con decimali e radicali</vt:lpstr>
      <vt:lpstr>Che cosa hai ottenuto</vt:lpstr>
      <vt:lpstr>Quesito 1</vt:lpstr>
      <vt:lpstr>Quesito 2</vt:lpstr>
      <vt:lpstr>Quesito 2</vt:lpstr>
      <vt:lpstr>Quesito 2</vt:lpstr>
      <vt:lpstr>Radici con la calcolatrice </vt:lpstr>
      <vt:lpstr>Presentazione standard di PowerPoint</vt:lpstr>
      <vt:lpstr>Presentazione standard di PowerPoint</vt:lpstr>
      <vt:lpstr>Presentazione standard di PowerPoint</vt:lpstr>
      <vt:lpstr>Radicali, esponenti frazionari e calcolatrice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558</cp:revision>
  <cp:lastPrinted>2020-09-08T15:18:20Z</cp:lastPrinted>
  <dcterms:created xsi:type="dcterms:W3CDTF">2013-03-24T18:58:51Z</dcterms:created>
  <dcterms:modified xsi:type="dcterms:W3CDTF">2023-10-10T12:25:07Z</dcterms:modified>
</cp:coreProperties>
</file>