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67" r:id="rId2"/>
    <p:sldId id="515" r:id="rId3"/>
    <p:sldId id="471" r:id="rId4"/>
    <p:sldId id="472" r:id="rId5"/>
    <p:sldId id="473" r:id="rId6"/>
    <p:sldId id="474" r:id="rId7"/>
    <p:sldId id="475" r:id="rId8"/>
    <p:sldId id="476" r:id="rId9"/>
    <p:sldId id="511" r:id="rId10"/>
    <p:sldId id="517" r:id="rId11"/>
    <p:sldId id="477" r:id="rId12"/>
    <p:sldId id="483" r:id="rId13"/>
    <p:sldId id="513" r:id="rId14"/>
    <p:sldId id="514" r:id="rId15"/>
    <p:sldId id="516" r:id="rId16"/>
    <p:sldId id="492" r:id="rId17"/>
    <p:sldId id="489" r:id="rId18"/>
    <p:sldId id="493" r:id="rId19"/>
    <p:sldId id="490" r:id="rId20"/>
    <p:sldId id="509" r:id="rId21"/>
    <p:sldId id="518" r:id="rId22"/>
  </p:sldIdLst>
  <p:sldSz cx="9144000" cy="6858000" type="screen4x3"/>
  <p:notesSz cx="6650038" cy="97837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A"/>
    <a:srgbClr val="0000FF"/>
    <a:srgbClr val="3A7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/>
    <p:restoredTop sz="94607"/>
  </p:normalViewPr>
  <p:slideViewPr>
    <p:cSldViewPr>
      <p:cViewPr varScale="1">
        <p:scale>
          <a:sx n="119" d="100"/>
          <a:sy n="119" d="100"/>
        </p:scale>
        <p:origin x="16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834EB0-E901-654E-A450-45CAF999E8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6F0ED3-933F-7B4F-B952-793893EBF7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2D71CB-B159-0F41-AF51-B3E50823012D}" type="datetime1">
              <a:rPr lang="it-IT" altLang="it-IT"/>
              <a:pPr/>
              <a:t>02/10/23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771C9-C58C-FD4D-B195-AC445620CA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B41E8-4B67-6243-B140-D619563B07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2D69D1-9298-1C4D-9FAA-6AF979E1A5E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E1D68B-4031-4A40-BD61-D68815CE37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949F63-8209-D74A-85DE-9FA0D2E058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20E840-6F04-8940-BDBA-72CE652283C4}" type="datetime1">
              <a:rPr lang="it-IT" altLang="it-IT"/>
              <a:pPr/>
              <a:t>02/10/23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8DBBE6B-9CED-D743-A397-A11C58AC6F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93D19DB-2174-3749-B97B-34D036474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17799-B17C-8240-871D-FEE0AB4789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79BD8-362C-FF4A-986B-3DFC350AE4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499C75-24B5-9B4E-A012-A4A7AD11CCB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1AD6DD-1417-FD46-9BE0-7017E819D2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C677FC3-511E-8E4C-92DE-E8AD806DF1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0F3C3A-05E3-294F-8543-A03B29484C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CBA29F3-7368-9B4E-9074-A42BE0B13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B29F37-0269-7543-A031-3AF3A0772C54}" type="slidenum">
              <a:rPr lang="it-IT" altLang="it-IT" sz="1200"/>
              <a:pPr eaLnBrk="1" hangingPunct="1"/>
              <a:t>1</a:t>
            </a:fld>
            <a:endParaRPr lang="it-IT" altLang="it-IT" sz="1200"/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D0E4C3DB-9FCD-6B4F-A534-FF1657831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3" name="Rectangle 3">
            <a:extLst>
              <a:ext uri="{FF2B5EF4-FFF2-40B4-BE49-F238E27FC236}">
                <a16:creationId xmlns:a16="http://schemas.microsoft.com/office/drawing/2014/main" id="{A87B00AE-BC97-8449-AB19-15054437B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8805FBD-CF5C-7043-9977-EE584299C9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483AA81-BA76-F741-84E5-8589214988B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416D00-7A2D-8642-9210-8217C54AFB1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3BEBD35-0FDD-F142-8407-DFF6243D38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BD5BF4E-7A0E-3E44-B30C-C6F2FADA0870}" type="slidenum">
              <a:rPr lang="it-IT" altLang="it-IT" sz="1200"/>
              <a:pPr eaLnBrk="1" hangingPunct="1"/>
              <a:t>11</a:t>
            </a:fld>
            <a:endParaRPr lang="it-IT" altLang="it-IT" sz="1200"/>
          </a:p>
        </p:txBody>
      </p:sp>
      <p:sp>
        <p:nvSpPr>
          <p:cNvPr id="36870" name="Rectangle 2">
            <a:extLst>
              <a:ext uri="{FF2B5EF4-FFF2-40B4-BE49-F238E27FC236}">
                <a16:creationId xmlns:a16="http://schemas.microsoft.com/office/drawing/2014/main" id="{AEBA9C41-FCCC-E844-AC0B-40E4CFCE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71" name="Rectangle 3">
            <a:extLst>
              <a:ext uri="{FF2B5EF4-FFF2-40B4-BE49-F238E27FC236}">
                <a16:creationId xmlns:a16="http://schemas.microsoft.com/office/drawing/2014/main" id="{854C87C1-914A-3743-9ED0-6FB1189A3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95F69A9-DB49-2947-A7C7-F9D088751D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6AA2398-889B-E34B-B7C2-5932C6C1724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CC6B5E-323F-4E4E-ADDF-D8445D73B26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2C26785-DE0E-4045-8A50-3769824A11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BB57F55-A93D-C74C-A9E6-F3D83B920326}" type="slidenum">
              <a:rPr lang="it-IT" altLang="it-IT" sz="1200"/>
              <a:pPr eaLnBrk="1" hangingPunct="1"/>
              <a:t>12</a:t>
            </a:fld>
            <a:endParaRPr lang="it-IT" altLang="it-IT" sz="1200"/>
          </a:p>
        </p:txBody>
      </p:sp>
      <p:sp>
        <p:nvSpPr>
          <p:cNvPr id="51206" name="Rectangle 2">
            <a:extLst>
              <a:ext uri="{FF2B5EF4-FFF2-40B4-BE49-F238E27FC236}">
                <a16:creationId xmlns:a16="http://schemas.microsoft.com/office/drawing/2014/main" id="{42A1FA1E-54CF-7A44-ADDB-D0CC90B600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7" name="Rectangle 3">
            <a:extLst>
              <a:ext uri="{FF2B5EF4-FFF2-40B4-BE49-F238E27FC236}">
                <a16:creationId xmlns:a16="http://schemas.microsoft.com/office/drawing/2014/main" id="{BCC5A55B-99EB-294C-960F-E7BEFA54D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51166EC-ABA4-C34B-A065-EF0A85070BA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5E1F142-5931-4547-8E27-646ABCB835B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AD2B65-4863-3D4A-970F-8AD473000E2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FAA32A5-304A-FE4E-86DC-1E612274E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777EBB-D86C-D843-9888-4FF1393EA912}" type="slidenum">
              <a:rPr lang="it-IT" altLang="it-IT" sz="1200"/>
              <a:pPr eaLnBrk="1" hangingPunct="1"/>
              <a:t>13</a:t>
            </a:fld>
            <a:endParaRPr lang="it-IT" altLang="it-IT" sz="1200"/>
          </a:p>
        </p:txBody>
      </p:sp>
      <p:sp>
        <p:nvSpPr>
          <p:cNvPr id="53254" name="Rectangle 2">
            <a:extLst>
              <a:ext uri="{FF2B5EF4-FFF2-40B4-BE49-F238E27FC236}">
                <a16:creationId xmlns:a16="http://schemas.microsoft.com/office/drawing/2014/main" id="{94FE3EA6-B594-3E40-BC17-9123AB5F85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5" name="Rectangle 3">
            <a:extLst>
              <a:ext uri="{FF2B5EF4-FFF2-40B4-BE49-F238E27FC236}">
                <a16:creationId xmlns:a16="http://schemas.microsoft.com/office/drawing/2014/main" id="{24DD8994-E0C1-344E-BC16-B638F40D4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75BB22E-0FB8-9147-8C14-AA5D217A57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3A46654-892C-D046-821C-A56A672BF0A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769C9E-7E58-6340-8C91-4CD4259BB0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7D35C53-6619-6F43-89E3-23C7C0EBB6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183DF9-DD65-214C-A0A5-ADCAA9A631C1}" type="slidenum">
              <a:rPr lang="it-IT" altLang="it-IT" sz="1200"/>
              <a:pPr eaLnBrk="1" hangingPunct="1"/>
              <a:t>14</a:t>
            </a:fld>
            <a:endParaRPr lang="it-IT" altLang="it-IT" sz="1200"/>
          </a:p>
        </p:txBody>
      </p:sp>
      <p:sp>
        <p:nvSpPr>
          <p:cNvPr id="55302" name="Rectangle 2">
            <a:extLst>
              <a:ext uri="{FF2B5EF4-FFF2-40B4-BE49-F238E27FC236}">
                <a16:creationId xmlns:a16="http://schemas.microsoft.com/office/drawing/2014/main" id="{35816648-4294-5A4B-B2FB-35C839A3B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3" name="Rectangle 3">
            <a:extLst>
              <a:ext uri="{FF2B5EF4-FFF2-40B4-BE49-F238E27FC236}">
                <a16:creationId xmlns:a16="http://schemas.microsoft.com/office/drawing/2014/main" id="{BC9DEEBD-C3FC-2446-90DF-43BE99AE3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75BB22E-0FB8-9147-8C14-AA5D217A57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3A46654-892C-D046-821C-A56A672BF0A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769C9E-7E58-6340-8C91-4CD4259BB0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7D35C53-6619-6F43-89E3-23C7C0EBB6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183DF9-DD65-214C-A0A5-ADCAA9A631C1}" type="slidenum">
              <a:rPr lang="it-IT" altLang="it-IT" sz="1200"/>
              <a:pPr eaLnBrk="1" hangingPunct="1"/>
              <a:t>15</a:t>
            </a:fld>
            <a:endParaRPr lang="it-IT" altLang="it-IT" sz="1200"/>
          </a:p>
        </p:txBody>
      </p:sp>
      <p:sp>
        <p:nvSpPr>
          <p:cNvPr id="55302" name="Rectangle 2">
            <a:extLst>
              <a:ext uri="{FF2B5EF4-FFF2-40B4-BE49-F238E27FC236}">
                <a16:creationId xmlns:a16="http://schemas.microsoft.com/office/drawing/2014/main" id="{35816648-4294-5A4B-B2FB-35C839A3B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3" name="Rectangle 3">
            <a:extLst>
              <a:ext uri="{FF2B5EF4-FFF2-40B4-BE49-F238E27FC236}">
                <a16:creationId xmlns:a16="http://schemas.microsoft.com/office/drawing/2014/main" id="{BC9DEEBD-C3FC-2446-90DF-43BE99AE3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1333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73B6047-5A9D-844E-8146-EB378877B2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7B0E4B5-E04E-1B4B-804A-D9BF9AA7586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099876-1FC9-5242-94D6-334AFA9318E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A45C176-A912-ED42-AB58-0D7486E1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F6645D2-9144-014E-810A-5E7496D6FC90}" type="slidenum">
              <a:rPr lang="it-IT" altLang="it-IT" sz="1200"/>
              <a:pPr eaLnBrk="1" hangingPunct="1"/>
              <a:t>16</a:t>
            </a:fld>
            <a:endParaRPr lang="it-IT" altLang="it-IT" sz="1200"/>
          </a:p>
        </p:txBody>
      </p:sp>
      <p:sp>
        <p:nvSpPr>
          <p:cNvPr id="63494" name="Rectangle 2">
            <a:extLst>
              <a:ext uri="{FF2B5EF4-FFF2-40B4-BE49-F238E27FC236}">
                <a16:creationId xmlns:a16="http://schemas.microsoft.com/office/drawing/2014/main" id="{2DEBE651-8FF1-3245-BD1C-3CB4E741C5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5" name="Rectangle 3">
            <a:extLst>
              <a:ext uri="{FF2B5EF4-FFF2-40B4-BE49-F238E27FC236}">
                <a16:creationId xmlns:a16="http://schemas.microsoft.com/office/drawing/2014/main" id="{90ED0A8C-D24C-6B4E-A89B-0F761FE46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E610AC2-0688-664A-A8C8-FB4E1BAD74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AF0F178-F05C-1242-87BD-19FB1AD7FEB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9D229A-7E2B-A94D-88AE-A62FEA4806A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77E0A8C-D549-FA40-8FC5-D56846D9C3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7E8269-7E0B-634D-9480-CB5DD379A8B9}" type="slidenum">
              <a:rPr lang="it-IT" altLang="it-IT" sz="1200"/>
              <a:pPr eaLnBrk="1" hangingPunct="1"/>
              <a:t>17</a:t>
            </a:fld>
            <a:endParaRPr lang="it-IT" altLang="it-IT" sz="1200"/>
          </a:p>
        </p:txBody>
      </p:sp>
      <p:sp>
        <p:nvSpPr>
          <p:cNvPr id="65542" name="Rectangle 2">
            <a:extLst>
              <a:ext uri="{FF2B5EF4-FFF2-40B4-BE49-F238E27FC236}">
                <a16:creationId xmlns:a16="http://schemas.microsoft.com/office/drawing/2014/main" id="{0118C0DD-90D6-D042-8C3B-E80D626731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3" name="Rectangle 3">
            <a:extLst>
              <a:ext uri="{FF2B5EF4-FFF2-40B4-BE49-F238E27FC236}">
                <a16:creationId xmlns:a16="http://schemas.microsoft.com/office/drawing/2014/main" id="{3FCAAC95-1462-2747-8DB2-6C491CC317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9F70156-3661-AB46-B88C-B7763E197B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93A7209-51F2-D444-964F-8451E264168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EF59AE-AD65-0049-A53D-F710054386B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C464914-6782-314C-9EB4-20D95D92E1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1DD7DB-30C1-1D4E-9617-F80CD5F96A34}" type="slidenum">
              <a:rPr lang="it-IT" altLang="it-IT" sz="1200"/>
              <a:pPr eaLnBrk="1" hangingPunct="1"/>
              <a:t>18</a:t>
            </a:fld>
            <a:endParaRPr lang="it-IT" altLang="it-IT" sz="1200"/>
          </a:p>
        </p:txBody>
      </p:sp>
      <p:sp>
        <p:nvSpPr>
          <p:cNvPr id="67590" name="Rectangle 2">
            <a:extLst>
              <a:ext uri="{FF2B5EF4-FFF2-40B4-BE49-F238E27FC236}">
                <a16:creationId xmlns:a16="http://schemas.microsoft.com/office/drawing/2014/main" id="{462EBB5A-31B3-1F49-84D3-E00A63124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91" name="Rectangle 3">
            <a:extLst>
              <a:ext uri="{FF2B5EF4-FFF2-40B4-BE49-F238E27FC236}">
                <a16:creationId xmlns:a16="http://schemas.microsoft.com/office/drawing/2014/main" id="{511B996C-BB28-F047-92EA-7B54DAC12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A92F95-2276-E04F-8D7A-8D2F6EED3D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8C4DD9D-8670-6E48-A88E-DD8D2E436AB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1A04EF-13C0-6D43-BDEC-7733F804EF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7069DA7-DAE8-9847-9071-820731EDA0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A17BFFD-8DE7-F848-831F-6B9BD172BCB5}" type="slidenum">
              <a:rPr lang="it-IT" altLang="it-IT" sz="1200"/>
              <a:pPr eaLnBrk="1" hangingPunct="1"/>
              <a:t>19</a:t>
            </a:fld>
            <a:endParaRPr lang="it-IT" altLang="it-IT" sz="1200"/>
          </a:p>
        </p:txBody>
      </p:sp>
      <p:sp>
        <p:nvSpPr>
          <p:cNvPr id="69638" name="Rectangle 2">
            <a:extLst>
              <a:ext uri="{FF2B5EF4-FFF2-40B4-BE49-F238E27FC236}">
                <a16:creationId xmlns:a16="http://schemas.microsoft.com/office/drawing/2014/main" id="{7E386388-969F-224A-BC41-D1EC106869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9" name="Rectangle 3">
            <a:extLst>
              <a:ext uri="{FF2B5EF4-FFF2-40B4-BE49-F238E27FC236}">
                <a16:creationId xmlns:a16="http://schemas.microsoft.com/office/drawing/2014/main" id="{18D8BCAE-0565-4F48-872C-12CE13692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9721A4C-591B-414F-BA79-413DA01C1A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6BA6489-0D06-8A4C-82EC-50C2D241328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0F5158-825D-6941-982D-4239A0BACC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7115657-3B07-5640-9DD9-541DAF1571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61F4FFE-9219-D246-B9DB-FEFB6A240F5A}" type="slidenum">
              <a:rPr lang="it-IT" altLang="it-IT" sz="1200"/>
              <a:pPr eaLnBrk="1" hangingPunct="1"/>
              <a:t>20</a:t>
            </a:fld>
            <a:endParaRPr lang="it-IT" altLang="it-IT" sz="1200"/>
          </a:p>
        </p:txBody>
      </p:sp>
      <p:sp>
        <p:nvSpPr>
          <p:cNvPr id="73734" name="Rectangle 2">
            <a:extLst>
              <a:ext uri="{FF2B5EF4-FFF2-40B4-BE49-F238E27FC236}">
                <a16:creationId xmlns:a16="http://schemas.microsoft.com/office/drawing/2014/main" id="{CC2F0A96-166F-924E-9A0C-3B9AAAC7EA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5" name="Rectangle 3">
            <a:extLst>
              <a:ext uri="{FF2B5EF4-FFF2-40B4-BE49-F238E27FC236}">
                <a16:creationId xmlns:a16="http://schemas.microsoft.com/office/drawing/2014/main" id="{EC708DA5-DE5C-8147-A82D-C3A910E78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7ABE0D2-D258-0642-B871-C5DA494D06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A3B9525-2591-2243-A7AE-A792CD35523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41F06D-E489-B943-A180-22F0C455D4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AB4D51C-10F3-1F4F-B76D-E08D88C70C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DA73936-17C4-FA4D-85EE-EDE09E2C3542}" type="slidenum">
              <a:rPr lang="it-IT" altLang="it-IT" sz="1200"/>
              <a:pPr eaLnBrk="1" hangingPunct="1"/>
              <a:t>3</a:t>
            </a:fld>
            <a:endParaRPr lang="it-IT" altLang="it-IT" sz="1200"/>
          </a:p>
        </p:txBody>
      </p:sp>
      <p:sp>
        <p:nvSpPr>
          <p:cNvPr id="22534" name="Rectangle 2">
            <a:extLst>
              <a:ext uri="{FF2B5EF4-FFF2-40B4-BE49-F238E27FC236}">
                <a16:creationId xmlns:a16="http://schemas.microsoft.com/office/drawing/2014/main" id="{A6F6D819-729D-484A-A738-017FC9F17F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5" name="Rectangle 3">
            <a:extLst>
              <a:ext uri="{FF2B5EF4-FFF2-40B4-BE49-F238E27FC236}">
                <a16:creationId xmlns:a16="http://schemas.microsoft.com/office/drawing/2014/main" id="{D609D40E-D67C-BD4E-B0D5-6696C5FB3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9721A4C-591B-414F-BA79-413DA01C1A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6BA6489-0D06-8A4C-82EC-50C2D241328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0F5158-825D-6941-982D-4239A0BACC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7115657-3B07-5640-9DD9-541DAF1571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61F4FFE-9219-D246-B9DB-FEFB6A240F5A}" type="slidenum">
              <a:rPr lang="it-IT" altLang="it-IT" sz="1200"/>
              <a:pPr eaLnBrk="1" hangingPunct="1"/>
              <a:t>21</a:t>
            </a:fld>
            <a:endParaRPr lang="it-IT" altLang="it-IT" sz="1200"/>
          </a:p>
        </p:txBody>
      </p:sp>
      <p:sp>
        <p:nvSpPr>
          <p:cNvPr id="73734" name="Rectangle 2">
            <a:extLst>
              <a:ext uri="{FF2B5EF4-FFF2-40B4-BE49-F238E27FC236}">
                <a16:creationId xmlns:a16="http://schemas.microsoft.com/office/drawing/2014/main" id="{CC2F0A96-166F-924E-9A0C-3B9AAAC7EA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5" name="Rectangle 3">
            <a:extLst>
              <a:ext uri="{FF2B5EF4-FFF2-40B4-BE49-F238E27FC236}">
                <a16:creationId xmlns:a16="http://schemas.microsoft.com/office/drawing/2014/main" id="{EC708DA5-DE5C-8147-A82D-C3A910E78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8426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C259334-48F3-BA45-A51C-F093A9C09F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ACBBF08-1B39-B94B-ABC2-147EDF3FD7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18A0E9-8F70-E348-9A29-A6878D9FD05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BD9EB4F-52CF-984A-8D99-C02035FD11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D8243BA-355D-C542-B741-F9F397EF8A17}" type="slidenum">
              <a:rPr lang="it-IT" altLang="it-IT" sz="1200"/>
              <a:pPr eaLnBrk="1" hangingPunct="1"/>
              <a:t>4</a:t>
            </a:fld>
            <a:endParaRPr lang="it-IT" altLang="it-IT" sz="1200"/>
          </a:p>
        </p:txBody>
      </p:sp>
      <p:sp>
        <p:nvSpPr>
          <p:cNvPr id="24582" name="Rectangle 2">
            <a:extLst>
              <a:ext uri="{FF2B5EF4-FFF2-40B4-BE49-F238E27FC236}">
                <a16:creationId xmlns:a16="http://schemas.microsoft.com/office/drawing/2014/main" id="{4783491F-9EF7-B342-A594-8EA5476FF9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3" name="Rectangle 3">
            <a:extLst>
              <a:ext uri="{FF2B5EF4-FFF2-40B4-BE49-F238E27FC236}">
                <a16:creationId xmlns:a16="http://schemas.microsoft.com/office/drawing/2014/main" id="{E8158BA4-421F-934B-959D-17464036E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CBB1E02-86ED-D643-B1D8-5CD9A7662F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7C3469C-7D92-D64C-8A02-AE77528E4D1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26B137-8A97-C94C-91E0-31C73D8B80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30FF791-593C-384B-9E59-BE9B535AE8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37C5E97-822A-214E-9CB1-0A4961D768A7}" type="slidenum">
              <a:rPr lang="it-IT" altLang="it-IT" sz="1200"/>
              <a:pPr eaLnBrk="1" hangingPunct="1"/>
              <a:t>5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2E5EAA8C-68F8-E046-BACD-D31F3F21BF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BA35084F-514B-AE47-877D-5BAABD7AB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1ADA732-D4FC-9044-B60E-9EFA038E8A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C173E0-9C0B-7542-96F8-C22F4F419FB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D1A73A-90BD-F049-9CD5-79DA35AB10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3831830-8DB2-954B-82DE-EB72E509B2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B1D9672-370E-8F4B-B52C-9A6FB82F9B53}" type="slidenum">
              <a:rPr lang="it-IT" altLang="it-IT" sz="1200"/>
              <a:pPr eaLnBrk="1" hangingPunct="1"/>
              <a:t>6</a:t>
            </a:fld>
            <a:endParaRPr lang="it-IT" altLang="it-IT" sz="1200"/>
          </a:p>
        </p:txBody>
      </p:sp>
      <p:sp>
        <p:nvSpPr>
          <p:cNvPr id="28678" name="Rectangle 2">
            <a:extLst>
              <a:ext uri="{FF2B5EF4-FFF2-40B4-BE49-F238E27FC236}">
                <a16:creationId xmlns:a16="http://schemas.microsoft.com/office/drawing/2014/main" id="{9FA5B3DC-5D37-AA41-BC68-40776874D0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9" name="Rectangle 3">
            <a:extLst>
              <a:ext uri="{FF2B5EF4-FFF2-40B4-BE49-F238E27FC236}">
                <a16:creationId xmlns:a16="http://schemas.microsoft.com/office/drawing/2014/main" id="{1E67A63A-9B8D-4849-83B3-00F2B9466A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0C106CF-55A7-6F45-A4B5-329BEBA0892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C7594D0-887C-AF4F-92A2-0F5DC94E9B6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97A2DC-B1CD-FC4D-9ACD-0601C3D8E9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E8C7EEA-536F-A544-9FA2-FC1A195170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752E99C-3B19-6243-B012-0870B3FFBB49}" type="slidenum">
              <a:rPr lang="it-IT" altLang="it-IT" sz="1200"/>
              <a:pPr eaLnBrk="1" hangingPunct="1"/>
              <a:t>7</a:t>
            </a:fld>
            <a:endParaRPr lang="it-IT" altLang="it-IT" sz="1200"/>
          </a:p>
        </p:txBody>
      </p:sp>
      <p:sp>
        <p:nvSpPr>
          <p:cNvPr id="30726" name="Rectangle 2">
            <a:extLst>
              <a:ext uri="{FF2B5EF4-FFF2-40B4-BE49-F238E27FC236}">
                <a16:creationId xmlns:a16="http://schemas.microsoft.com/office/drawing/2014/main" id="{5714E805-0B01-0B45-B784-60F9CC516B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7" name="Rectangle 3">
            <a:extLst>
              <a:ext uri="{FF2B5EF4-FFF2-40B4-BE49-F238E27FC236}">
                <a16:creationId xmlns:a16="http://schemas.microsoft.com/office/drawing/2014/main" id="{B6A631B6-D042-EB41-8D03-1EA8B09AC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C8FC7AD-BD4F-B446-A3F5-7ABC45DAF7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30767FB-6256-D24A-9A17-0D757ECBD75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7071D9-8002-A74E-A07F-F586F0635E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66CC56C-94BD-F449-9EDB-BDBF4181FC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911D88-1D7D-1E40-AE9F-C44134B8CFA5}" type="slidenum">
              <a:rPr lang="it-IT" altLang="it-IT" sz="1200"/>
              <a:pPr eaLnBrk="1" hangingPunct="1"/>
              <a:t>8</a:t>
            </a:fld>
            <a:endParaRPr lang="it-IT" altLang="it-IT" sz="1200"/>
          </a:p>
        </p:txBody>
      </p:sp>
      <p:sp>
        <p:nvSpPr>
          <p:cNvPr id="32774" name="Rectangle 2">
            <a:extLst>
              <a:ext uri="{FF2B5EF4-FFF2-40B4-BE49-F238E27FC236}">
                <a16:creationId xmlns:a16="http://schemas.microsoft.com/office/drawing/2014/main" id="{43793205-B0D5-A348-9467-224C0D4808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5" name="Rectangle 3">
            <a:extLst>
              <a:ext uri="{FF2B5EF4-FFF2-40B4-BE49-F238E27FC236}">
                <a16:creationId xmlns:a16="http://schemas.microsoft.com/office/drawing/2014/main" id="{1B74F473-8E6A-4945-8BDC-7BD4AE5B3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808DB35-B234-6B4F-8424-878E16F07E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9D04F67-BF12-B443-8D85-3F879E6FEE4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ABDC57-1431-1540-908F-EEE3988B7AD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302F014-1E55-6D47-A7F1-86325D73F8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ABAE968-50EE-514F-BB8A-39447C5983C3}" type="slidenum">
              <a:rPr lang="it-IT" altLang="it-IT" sz="1200"/>
              <a:pPr eaLnBrk="1" hangingPunct="1"/>
              <a:t>9</a:t>
            </a:fld>
            <a:endParaRPr lang="it-IT" altLang="it-IT" sz="1200"/>
          </a:p>
        </p:txBody>
      </p:sp>
      <p:sp>
        <p:nvSpPr>
          <p:cNvPr id="34822" name="Rectangle 2">
            <a:extLst>
              <a:ext uri="{FF2B5EF4-FFF2-40B4-BE49-F238E27FC236}">
                <a16:creationId xmlns:a16="http://schemas.microsoft.com/office/drawing/2014/main" id="{C13AE4B5-8DF3-6142-A9AF-E5D51B4C4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3" name="Rectangle 3">
            <a:extLst>
              <a:ext uri="{FF2B5EF4-FFF2-40B4-BE49-F238E27FC236}">
                <a16:creationId xmlns:a16="http://schemas.microsoft.com/office/drawing/2014/main" id="{1AF2CADC-43FE-444B-BC1B-8D22CDC4D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8805FBD-CF5C-7043-9977-EE584299C9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483AA81-BA76-F741-84E5-8589214988B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416D00-7A2D-8642-9210-8217C54AFB1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3BEBD35-0FDD-F142-8407-DFF6243D38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BD5BF4E-7A0E-3E44-B30C-C6F2FADA0870}" type="slidenum">
              <a:rPr lang="it-IT" altLang="it-IT" sz="1200"/>
              <a:pPr eaLnBrk="1" hangingPunct="1"/>
              <a:t>10</a:t>
            </a:fld>
            <a:endParaRPr lang="it-IT" altLang="it-IT" sz="1200"/>
          </a:p>
        </p:txBody>
      </p:sp>
      <p:sp>
        <p:nvSpPr>
          <p:cNvPr id="36870" name="Rectangle 2">
            <a:extLst>
              <a:ext uri="{FF2B5EF4-FFF2-40B4-BE49-F238E27FC236}">
                <a16:creationId xmlns:a16="http://schemas.microsoft.com/office/drawing/2014/main" id="{AEBA9C41-FCCC-E844-AC0B-40E4CFCE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71" name="Rectangle 3">
            <a:extLst>
              <a:ext uri="{FF2B5EF4-FFF2-40B4-BE49-F238E27FC236}">
                <a16:creationId xmlns:a16="http://schemas.microsoft.com/office/drawing/2014/main" id="{854C87C1-914A-3743-9ED0-6FB1189A3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681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2D5A-4823-E64A-858B-9B5DF68D0E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7C121D-9793-5E4F-9CDE-42CBAD8CC9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236835-8023-0D44-9055-1E68461834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E567E-3A0C-7644-B224-EF09900DCDF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2470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CEE049-9C83-4545-AB39-6183293154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576AFC-063A-D041-8E14-3B70210438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71E2D8-6F9A-B041-94FC-69E0DBE16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4FA4B-7127-1142-8E41-DC712E80ED7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424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F05706-4400-E144-8662-B0C17B99C6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FD7028-FF6D-474D-A8B2-ACE12A752F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D84D0E-FDD6-7143-92EC-1DA28007FB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D5D1C-763F-FC41-BB5C-D9D86DA6F54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71472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6919CE-8D4B-3741-AFD4-9758F1A3E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D99A30-284A-0C41-AF9C-2EE7C65FCD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DF72F3-0D3B-A541-851B-2538DC5B5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E7E20A-29AF-0740-9695-A7704D9A00C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6077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1AF59A0-881C-2844-9A5D-BD85635BB7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855EE75-05F0-634F-8605-4F54CC9311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E47A6E7-B89F-454A-97A8-550088A34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C67A2-2C76-BE4A-A9AC-2C9B3E526AC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225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75C07AE-86E4-F249-B303-6F2D8669A0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129FB4-C599-D045-9CBC-EB193D0BEF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B424A54-7027-A54D-9215-2077B78279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8D7C0-4F5E-9542-A25A-0D4102BF1EA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2073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227EB1-957D-4E46-86A5-5B41A68C2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6A6950-32D0-8A4F-AB3E-C06DA5820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DE11EC-9072-8748-9712-0A82041AE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B1F94-55B0-BA4F-988A-CE00DC8F52A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24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A6154A-698A-E34C-9932-29DA168A90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05CEA9-60F6-8B4A-AA4B-C83B9A806D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0F1D33-AEAB-4D4B-ABC8-79F9D494C9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19C48-97F0-394E-9281-8C8319FD05F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3654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64BE13-F8C9-0443-B593-B6542B09BF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D0CF86-5FEF-8640-9304-5D3E5D50D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C06647-7214-944C-B976-2A34CC6A2D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A19E9-237A-C04B-A404-7E1D2B2117D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5037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1F43092-A27B-4744-A4E2-AAC298E8F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22988E-7971-1B47-820A-E26FEB0801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45B323C-BA67-D347-B080-1D763B3C00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2D008-15FA-EF4E-9227-FBD1EA83C0F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115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E86AEE-C4B8-8341-81A5-DD0979C33A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C65E0A-A829-174D-95B1-A389A4F6E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DFA0EF-E949-9C47-AA07-115AA3CBED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36AAD-93DF-6143-A27B-D205BD9B886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661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57C22F7-115B-FA4F-B439-7EB2BD07C0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F7576C-6A14-8B40-A330-D82FCB2CA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35052B1-44D0-F44C-BB6C-6AC3CD62C6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3C3EC-6308-284A-9D43-AE2BF2CB246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091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390339-241E-F64C-B561-895CDB69DC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1F0FDB-5716-BA43-B923-DEA5A353C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2D91C0-3C51-704A-835B-FB56EFDDC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9773E-DDF7-CC4A-BA7F-F96A14B0604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367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255C00-2E7F-FA48-AF21-A47F5E4291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343840-ED1C-CE4B-A9E4-D577E22959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1DC1AD-56DE-DE45-839C-AE0300737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E468E-3344-BF47-B2A2-B308966D393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8233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EAC42EC-AA28-9647-93CE-65823B4F6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AA6CA05-1BDE-7C47-9E99-673FECC91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DEFE74-4B23-8F4E-9D6C-5F67BB3849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61FC29B-9A1C-B247-9312-58A72114A4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821EA82-CCF1-F94B-A935-9EA82CBEB7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A16717-E36C-6C43-98F6-9196CA15512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nvalsi-areaprove.cineca.it/docs/file/QdR_MATEMATICA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valsiopen.it/mettiti-alla-prova-con-le-domande-di-grado-10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3">
            <a:extLst>
              <a:ext uri="{FF2B5EF4-FFF2-40B4-BE49-F238E27FC236}">
                <a16:creationId xmlns:a16="http://schemas.microsoft.com/office/drawing/2014/main" id="{54745096-5B85-5348-94F7-0CDC3F8E2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6075" y="1536700"/>
            <a:ext cx="8353425" cy="244475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 equazioni di primo grado fra I e II ciclo di scuola secondaria</a:t>
            </a: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611B1C64-4679-AA4D-A203-BE191CB5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AB158-72A3-7442-9AB3-5E54F767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F54D3E-EAC7-034C-B5BF-AA7F4FC83711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C7FDE861-3F7F-7240-91C7-9FE263D1DE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0988" y="1989138"/>
            <a:ext cx="7482024" cy="742950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 tutto il mondo è così??</a:t>
            </a:r>
            <a:endParaRPr lang="it-IT" altLang="it-IT" sz="40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843" name="Text Box 6">
            <a:extLst>
              <a:ext uri="{FF2B5EF4-FFF2-40B4-BE49-F238E27FC236}">
                <a16:creationId xmlns:a16="http://schemas.microsoft.com/office/drawing/2014/main" id="{65BF1BEA-382B-2D4D-9254-039F9DDCF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6375400"/>
            <a:ext cx="71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35845" name="Text Box 16">
            <a:extLst>
              <a:ext uri="{FF2B5EF4-FFF2-40B4-BE49-F238E27FC236}">
                <a16:creationId xmlns:a16="http://schemas.microsoft.com/office/drawing/2014/main" id="{1252669B-F235-A84B-98B2-60ED6D066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2039938"/>
            <a:ext cx="403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35851" name="Text Box 23">
            <a:extLst>
              <a:ext uri="{FF2B5EF4-FFF2-40B4-BE49-F238E27FC236}">
                <a16:creationId xmlns:a16="http://schemas.microsoft.com/office/drawing/2014/main" id="{C9B41EAB-5591-3946-A501-7A567E067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63" y="26336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35852" name="Footer Placeholder 11">
            <a:extLst>
              <a:ext uri="{FF2B5EF4-FFF2-40B4-BE49-F238E27FC236}">
                <a16:creationId xmlns:a16="http://schemas.microsoft.com/office/drawing/2014/main" id="{B7E38574-333E-B249-A94F-FD7BC3DB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3A351B9-38B2-D74D-AC08-F15C834E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B117EEE-C945-4149-9C03-46457A44F3F8}" type="slidenum">
              <a:rPr lang="it-IT" altLang="it-IT" sz="1400"/>
              <a:pPr eaLnBrk="1" hangingPunct="1"/>
              <a:t>10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3370875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C7FDE861-3F7F-7240-91C7-9FE263D1DE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3700" y="228600"/>
            <a:ext cx="8432800" cy="742950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 altri paesi occidentali</a:t>
            </a:r>
            <a:endParaRPr lang="it-IT" altLang="it-IT" sz="40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843" name="Text Box 6">
            <a:extLst>
              <a:ext uri="{FF2B5EF4-FFF2-40B4-BE49-F238E27FC236}">
                <a16:creationId xmlns:a16="http://schemas.microsoft.com/office/drawing/2014/main" id="{65BF1BEA-382B-2D4D-9254-039F9DDCF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6375400"/>
            <a:ext cx="71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151567" name="Text Box 15">
            <a:extLst>
              <a:ext uri="{FF2B5EF4-FFF2-40B4-BE49-F238E27FC236}">
                <a16:creationId xmlns:a16="http://schemas.microsoft.com/office/drawing/2014/main" id="{AD44E71A-C59D-984B-9F38-06DEFE59D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39800"/>
            <a:ext cx="8709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/>
              <a:t>(Europa, U.S.A., Canada, Australia, …)</a:t>
            </a:r>
            <a:endParaRPr lang="it-IT" altLang="it-IT"/>
          </a:p>
        </p:txBody>
      </p:sp>
      <p:sp>
        <p:nvSpPr>
          <p:cNvPr id="35845" name="Text Box 16">
            <a:extLst>
              <a:ext uri="{FF2B5EF4-FFF2-40B4-BE49-F238E27FC236}">
                <a16:creationId xmlns:a16="http://schemas.microsoft.com/office/drawing/2014/main" id="{1252669B-F235-A84B-98B2-60ED6D066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2039938"/>
            <a:ext cx="403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151569" name="Rectangle 17">
            <a:extLst>
              <a:ext uri="{FF2B5EF4-FFF2-40B4-BE49-F238E27FC236}">
                <a16:creationId xmlns:a16="http://schemas.microsoft.com/office/drawing/2014/main" id="{302CC085-2BFF-654F-ABC2-57F00F68A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3" y="1617663"/>
            <a:ext cx="8334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9900CC"/>
                </a:solidFill>
              </a:rPr>
              <a:t>Uso diffuso di vari strumenti didattici:</a:t>
            </a:r>
            <a:endParaRPr lang="it-IT" altLang="it-IT" sz="2800" dirty="0">
              <a:solidFill>
                <a:srgbClr val="002C6C"/>
              </a:solidFill>
            </a:endParaRPr>
          </a:p>
        </p:txBody>
      </p:sp>
      <p:sp>
        <p:nvSpPr>
          <p:cNvPr id="151571" name="Text Box 19">
            <a:extLst>
              <a:ext uri="{FF2B5EF4-FFF2-40B4-BE49-F238E27FC236}">
                <a16:creationId xmlns:a16="http://schemas.microsoft.com/office/drawing/2014/main" id="{F79457E9-2104-8A49-AE53-C9DD66DB3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2141399"/>
            <a:ext cx="77447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it-IT" altLang="it-IT" sz="2800" dirty="0">
                <a:solidFill>
                  <a:srgbClr val="002C6C"/>
                </a:solidFill>
              </a:rPr>
              <a:t> </a:t>
            </a:r>
            <a:r>
              <a:rPr lang="it-IT" altLang="it-IT" sz="2800" b="1" dirty="0">
                <a:solidFill>
                  <a:srgbClr val="002C6C"/>
                </a:solidFill>
              </a:rPr>
              <a:t>presentazioni </a:t>
            </a:r>
            <a:r>
              <a:rPr lang="it-IT" altLang="it-IT" sz="2800" b="1" dirty="0" err="1">
                <a:solidFill>
                  <a:srgbClr val="002C6C"/>
                </a:solidFill>
              </a:rPr>
              <a:t>power</a:t>
            </a:r>
            <a:r>
              <a:rPr lang="it-IT" altLang="it-IT" sz="2800" b="1" dirty="0">
                <a:solidFill>
                  <a:srgbClr val="002C6C"/>
                </a:solidFill>
              </a:rPr>
              <a:t> </a:t>
            </a:r>
            <a:r>
              <a:rPr lang="it-IT" altLang="it-IT" sz="2800" b="1" dirty="0" err="1">
                <a:solidFill>
                  <a:srgbClr val="002C6C"/>
                </a:solidFill>
              </a:rPr>
              <a:t>point</a:t>
            </a:r>
            <a:r>
              <a:rPr lang="it-IT" altLang="it-IT" sz="2800" b="1" dirty="0">
                <a:solidFill>
                  <a:srgbClr val="002C6C"/>
                </a:solidFill>
              </a:rPr>
              <a:t> dell’insegnante;</a:t>
            </a:r>
            <a:endParaRPr lang="it-IT" altLang="it-IT" sz="2800" b="1" dirty="0"/>
          </a:p>
        </p:txBody>
      </p:sp>
      <p:sp>
        <p:nvSpPr>
          <p:cNvPr id="151572" name="Text Box 20">
            <a:extLst>
              <a:ext uri="{FF2B5EF4-FFF2-40B4-BE49-F238E27FC236}">
                <a16:creationId xmlns:a16="http://schemas.microsoft.com/office/drawing/2014/main" id="{E39CB355-E919-AC45-8D85-B967D6B2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2724875"/>
            <a:ext cx="8196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it-IT" altLang="it-IT" sz="2800" dirty="0">
                <a:solidFill>
                  <a:srgbClr val="002C6C"/>
                </a:solidFill>
              </a:rPr>
              <a:t> </a:t>
            </a:r>
            <a:r>
              <a:rPr lang="it-IT" altLang="it-IT" sz="2800" b="1" dirty="0">
                <a:solidFill>
                  <a:srgbClr val="002C6C"/>
                </a:solidFill>
              </a:rPr>
              <a:t>schede di lavoro individuali o di gruppo;</a:t>
            </a:r>
            <a:endParaRPr lang="it-IT" altLang="it-IT" sz="2800" b="1" dirty="0"/>
          </a:p>
        </p:txBody>
      </p:sp>
      <p:sp>
        <p:nvSpPr>
          <p:cNvPr id="151573" name="Text Box 21">
            <a:extLst>
              <a:ext uri="{FF2B5EF4-FFF2-40B4-BE49-F238E27FC236}">
                <a16:creationId xmlns:a16="http://schemas.microsoft.com/office/drawing/2014/main" id="{355CBE64-5166-5245-95BA-4C0E7F468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91682"/>
            <a:ext cx="8013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it-IT" altLang="it-IT" sz="2800" dirty="0">
                <a:solidFill>
                  <a:srgbClr val="002C6C"/>
                </a:solidFill>
              </a:rPr>
              <a:t> </a:t>
            </a:r>
            <a:r>
              <a:rPr lang="it-IT" altLang="it-IT" sz="2800" b="1" dirty="0">
                <a:solidFill>
                  <a:srgbClr val="002C6C"/>
                </a:solidFill>
              </a:rPr>
              <a:t>applet per l’uso interattivo del computer;</a:t>
            </a:r>
            <a:endParaRPr lang="it-IT" altLang="it-IT" sz="2800" b="1" dirty="0"/>
          </a:p>
        </p:txBody>
      </p:sp>
      <p:sp>
        <p:nvSpPr>
          <p:cNvPr id="151574" name="Rectangle 22">
            <a:extLst>
              <a:ext uri="{FF2B5EF4-FFF2-40B4-BE49-F238E27FC236}">
                <a16:creationId xmlns:a16="http://schemas.microsoft.com/office/drawing/2014/main" id="{E457C8C0-C049-C048-BAA2-486B4A2A7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4" y="3893105"/>
            <a:ext cx="83359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it-IT" altLang="it-IT" sz="2800" dirty="0">
                <a:solidFill>
                  <a:srgbClr val="002C6C"/>
                </a:solidFill>
              </a:rPr>
              <a:t> </a:t>
            </a:r>
            <a:r>
              <a:rPr lang="it-IT" altLang="it-IT" sz="2800" b="1" dirty="0">
                <a:solidFill>
                  <a:srgbClr val="002C6C"/>
                </a:solidFill>
              </a:rPr>
              <a:t>materiali (cartoncini, bacchette, …) per osservare, manipolare e costruire modelli;</a:t>
            </a:r>
          </a:p>
          <a:p>
            <a:pPr eaLnBrk="1" hangingPunct="1">
              <a:buFontTx/>
              <a:buChar char="-"/>
            </a:pPr>
            <a:r>
              <a:rPr lang="it-IT" altLang="it-IT" sz="2800" b="1" dirty="0">
                <a:solidFill>
                  <a:srgbClr val="002C6C"/>
                </a:solidFill>
              </a:rPr>
              <a:t>…</a:t>
            </a:r>
            <a:endParaRPr lang="it-IT" altLang="it-IT" sz="2800" b="1" dirty="0"/>
          </a:p>
        </p:txBody>
      </p:sp>
      <p:sp>
        <p:nvSpPr>
          <p:cNvPr id="35851" name="Text Box 23">
            <a:extLst>
              <a:ext uri="{FF2B5EF4-FFF2-40B4-BE49-F238E27FC236}">
                <a16:creationId xmlns:a16="http://schemas.microsoft.com/office/drawing/2014/main" id="{C9B41EAB-5591-3946-A501-7A567E067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63" y="26336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35852" name="Footer Placeholder 11">
            <a:extLst>
              <a:ext uri="{FF2B5EF4-FFF2-40B4-BE49-F238E27FC236}">
                <a16:creationId xmlns:a16="http://schemas.microsoft.com/office/drawing/2014/main" id="{B7E38574-333E-B249-A94F-FD7BC3DB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3A351B9-38B2-D74D-AC08-F15C834E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B117EEE-C945-4149-9C03-46457A44F3F8}" type="slidenum">
              <a:rPr lang="it-IT" altLang="it-IT" sz="1400"/>
              <a:pPr eaLnBrk="1" hangingPunct="1"/>
              <a:t>11</a:t>
            </a:fld>
            <a:endParaRPr lang="it-IT" altLang="it-IT" sz="140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199C72C8-C1D6-C047-A3C3-A33DE2BC3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11138"/>
            <a:ext cx="7620000" cy="627062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 altri paesi occidentali</a:t>
            </a:r>
            <a:endParaRPr lang="it-IT" altLang="it-IT" sz="40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0532" name="Text Box 4">
            <a:extLst>
              <a:ext uri="{FF2B5EF4-FFF2-40B4-BE49-F238E27FC236}">
                <a16:creationId xmlns:a16="http://schemas.microsoft.com/office/drawing/2014/main" id="{9C802B38-27AC-F540-A1F2-FA15B48E1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32" y="1619738"/>
            <a:ext cx="69167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3200" b="1" dirty="0">
                <a:solidFill>
                  <a:srgbClr val="0000FF"/>
                </a:solidFill>
              </a:rPr>
              <a:t>Che cosa si trova sempre</a:t>
            </a:r>
          </a:p>
        </p:txBody>
      </p:sp>
      <p:sp>
        <p:nvSpPr>
          <p:cNvPr id="150533" name="Text Box 5">
            <a:extLst>
              <a:ext uri="{FF2B5EF4-FFF2-40B4-BE49-F238E27FC236}">
                <a16:creationId xmlns:a16="http://schemas.microsoft.com/office/drawing/2014/main" id="{BE9D6181-F904-AB44-A2EB-AD9F55F8E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32" y="2351087"/>
            <a:ext cx="82518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FF0000"/>
                </a:solidFill>
              </a:rPr>
              <a:t>- </a:t>
            </a:r>
            <a:r>
              <a:rPr lang="it-IT" altLang="it-IT" sz="2800" b="1" i="1" dirty="0">
                <a:solidFill>
                  <a:srgbClr val="FF0000"/>
                </a:solidFill>
              </a:rPr>
              <a:t>Nella teoria:</a:t>
            </a:r>
            <a:r>
              <a:rPr lang="it-IT" altLang="it-IT" sz="2800" b="1" dirty="0">
                <a:solidFill>
                  <a:srgbClr val="002C6C"/>
                </a:solidFill>
              </a:rPr>
              <a:t> </a:t>
            </a:r>
            <a:r>
              <a:rPr lang="it-IT" altLang="it-IT" sz="2800" b="1" dirty="0"/>
              <a:t>gradualità, attenzione alle competenze algoritmiche. </a:t>
            </a:r>
            <a:endParaRPr lang="it-IT" altLang="it-IT" b="1" dirty="0"/>
          </a:p>
        </p:txBody>
      </p:sp>
      <p:sp>
        <p:nvSpPr>
          <p:cNvPr id="50181" name="Rectangle 76">
            <a:extLst>
              <a:ext uri="{FF2B5EF4-FFF2-40B4-BE49-F238E27FC236}">
                <a16:creationId xmlns:a16="http://schemas.microsoft.com/office/drawing/2014/main" id="{A65F94EC-99E3-0D46-87DE-B9316C1BD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1222375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50605" name="Text Box 77">
            <a:extLst>
              <a:ext uri="{FF2B5EF4-FFF2-40B4-BE49-F238E27FC236}">
                <a16:creationId xmlns:a16="http://schemas.microsoft.com/office/drawing/2014/main" id="{89946214-540E-274C-8B75-3BC9ECC15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2" y="3508899"/>
            <a:ext cx="8537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2C6C"/>
                </a:solidFill>
              </a:rPr>
              <a:t>- </a:t>
            </a:r>
            <a:r>
              <a:rPr lang="it-IT" altLang="it-IT" sz="2800" b="1" i="1" dirty="0">
                <a:solidFill>
                  <a:srgbClr val="FF0000"/>
                </a:solidFill>
              </a:rPr>
              <a:t>Negli esercizi:</a:t>
            </a:r>
            <a:r>
              <a:rPr lang="it-IT" altLang="it-IT" sz="2800" b="1" dirty="0">
                <a:solidFill>
                  <a:srgbClr val="FF0000"/>
                </a:solidFill>
              </a:rPr>
              <a:t> </a:t>
            </a:r>
            <a:r>
              <a:rPr lang="it-IT" altLang="it-IT" sz="2800" b="1" dirty="0">
                <a:solidFill>
                  <a:srgbClr val="000000"/>
                </a:solidFill>
              </a:rPr>
              <a:t>aderenza alla teoria, richiesta di riflettere sui procedimenti, numero ridotto, …</a:t>
            </a: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50183" name="Text Box 83">
            <a:extLst>
              <a:ext uri="{FF2B5EF4-FFF2-40B4-BE49-F238E27FC236}">
                <a16:creationId xmlns:a16="http://schemas.microsoft.com/office/drawing/2014/main" id="{8698475C-FC43-234E-8671-68B5B9F8F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51165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0184" name="Rectangle 84">
            <a:extLst>
              <a:ext uri="{FF2B5EF4-FFF2-40B4-BE49-F238E27FC236}">
                <a16:creationId xmlns:a16="http://schemas.microsoft.com/office/drawing/2014/main" id="{825F06E2-947D-DB49-B5B3-F739DB8F9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513238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50614" name="Text Box 86">
            <a:extLst>
              <a:ext uri="{FF2B5EF4-FFF2-40B4-BE49-F238E27FC236}">
                <a16:creationId xmlns:a16="http://schemas.microsoft.com/office/drawing/2014/main" id="{3130B884-97CA-7A4B-9C6F-A20756C8B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" y="4803775"/>
            <a:ext cx="8537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2C6C"/>
                </a:solidFill>
              </a:rPr>
              <a:t>- </a:t>
            </a:r>
            <a:r>
              <a:rPr lang="it-IT" altLang="it-IT" sz="2800" b="1" i="1" dirty="0">
                <a:solidFill>
                  <a:srgbClr val="FF0000"/>
                </a:solidFill>
              </a:rPr>
              <a:t>Nei problemi:</a:t>
            </a:r>
            <a:r>
              <a:rPr lang="it-IT" altLang="it-IT" sz="2800" b="1" dirty="0">
                <a:solidFill>
                  <a:srgbClr val="FF0000"/>
                </a:solidFill>
              </a:rPr>
              <a:t> </a:t>
            </a:r>
            <a:r>
              <a:rPr lang="it-IT" altLang="it-IT" sz="2800" b="1" dirty="0">
                <a:solidFill>
                  <a:srgbClr val="000000"/>
                </a:solidFill>
              </a:rPr>
              <a:t>aderenza alla realtà, linguaggio semplice, attenzione alla modellizzazione, …</a:t>
            </a: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50186" name="Footer Placeholder 13">
            <a:extLst>
              <a:ext uri="{FF2B5EF4-FFF2-40B4-BE49-F238E27FC236}">
                <a16:creationId xmlns:a16="http://schemas.microsoft.com/office/drawing/2014/main" id="{6EA15C13-0547-164D-AFFC-B433CCB89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7D4457F-9AF8-B640-8DDE-018C1603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D1E5542-30B0-7448-ADFA-D3AD9E77090E}" type="slidenum">
              <a:rPr lang="it-IT" altLang="it-IT" sz="1400"/>
              <a:pPr eaLnBrk="1" hangingPunct="1"/>
              <a:t>12</a:t>
            </a:fld>
            <a:endParaRPr lang="it-IT" altLang="it-IT" sz="1400"/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1009F84A-06A8-4440-B651-8B930101A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5" y="801201"/>
            <a:ext cx="8709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 dirty="0"/>
              <a:t>(Europa, U.S.A., Canada, Australia, …)</a:t>
            </a:r>
            <a:endParaRPr lang="it-IT" altLang="it-IT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F2844AC1-7B3C-D142-976B-78241AFD1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11138"/>
            <a:ext cx="7620000" cy="627062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 altri paesi occidentali</a:t>
            </a:r>
            <a:endParaRPr lang="it-IT" altLang="it-IT" sz="40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2227" name="Rectangle 76">
            <a:extLst>
              <a:ext uri="{FF2B5EF4-FFF2-40B4-BE49-F238E27FC236}">
                <a16:creationId xmlns:a16="http://schemas.microsoft.com/office/drawing/2014/main" id="{35BDF1A9-676D-8F45-8266-87F082F90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1222375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50608" name="Rectangle 80">
            <a:extLst>
              <a:ext uri="{FF2B5EF4-FFF2-40B4-BE49-F238E27FC236}">
                <a16:creationId xmlns:a16="http://schemas.microsoft.com/office/drawing/2014/main" id="{FFB89759-1B00-7946-94D3-712E0CCAF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6800"/>
            <a:ext cx="586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0000FF"/>
                </a:solidFill>
              </a:rPr>
              <a:t>Che cosa </a:t>
            </a:r>
            <a:r>
              <a:rPr lang="it-IT" altLang="it-IT" sz="3200" b="1" dirty="0">
                <a:solidFill>
                  <a:srgbClr val="FF3300"/>
                </a:solidFill>
              </a:rPr>
              <a:t>non</a:t>
            </a:r>
            <a:r>
              <a:rPr lang="it-IT" altLang="it-IT" sz="3200" b="1" dirty="0"/>
              <a:t> </a:t>
            </a:r>
            <a:r>
              <a:rPr lang="it-IT" altLang="it-IT" sz="3200" b="1" dirty="0">
                <a:solidFill>
                  <a:srgbClr val="0000FF"/>
                </a:solidFill>
              </a:rPr>
              <a:t>si trova mai</a:t>
            </a:r>
          </a:p>
        </p:txBody>
      </p:sp>
      <p:sp>
        <p:nvSpPr>
          <p:cNvPr id="150610" name="Text Box 82">
            <a:extLst>
              <a:ext uri="{FF2B5EF4-FFF2-40B4-BE49-F238E27FC236}">
                <a16:creationId xmlns:a16="http://schemas.microsoft.com/office/drawing/2014/main" id="{3A30B2D7-61BC-014F-ACD9-DE3FA2278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19300"/>
            <a:ext cx="6858000" cy="755530"/>
          </a:xfrm>
          <a:prstGeom prst="rect">
            <a:avLst/>
          </a:prstGeom>
          <a:solidFill>
            <a:srgbClr val="FFFFCC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tIns="46800" bIns="1404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altLang="it-IT" sz="2800" b="1" i="1" dirty="0">
                <a:solidFill>
                  <a:srgbClr val="002C6C"/>
                </a:solidFill>
              </a:rPr>
              <a:t>-</a:t>
            </a:r>
            <a:r>
              <a:rPr lang="it-IT" altLang="it-IT" sz="2800" dirty="0"/>
              <a:t> </a:t>
            </a:r>
            <a:r>
              <a:rPr lang="it-IT" altLang="it-IT" sz="2800" b="1" i="1" dirty="0">
                <a:solidFill>
                  <a:srgbClr val="FF0000"/>
                </a:solidFill>
              </a:rPr>
              <a:t>Nella teoria:</a:t>
            </a:r>
            <a:r>
              <a:rPr lang="it-IT" altLang="it-IT" sz="2800" b="1" dirty="0">
                <a:solidFill>
                  <a:srgbClr val="002C6C"/>
                </a:solidFill>
              </a:rPr>
              <a:t> “porto dall’altra parte”.</a:t>
            </a:r>
          </a:p>
        </p:txBody>
      </p:sp>
      <p:sp>
        <p:nvSpPr>
          <p:cNvPr id="52230" name="Text Box 83">
            <a:extLst>
              <a:ext uri="{FF2B5EF4-FFF2-40B4-BE49-F238E27FC236}">
                <a16:creationId xmlns:a16="http://schemas.microsoft.com/office/drawing/2014/main" id="{346B2842-2670-FB4A-A003-63B52827C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51165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2231" name="Rectangle 84">
            <a:extLst>
              <a:ext uri="{FF2B5EF4-FFF2-40B4-BE49-F238E27FC236}">
                <a16:creationId xmlns:a16="http://schemas.microsoft.com/office/drawing/2014/main" id="{7C770E2D-BE9C-7A42-BE7C-B9AF76440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513238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50613" name="Rectangle 85">
            <a:extLst>
              <a:ext uri="{FF2B5EF4-FFF2-40B4-BE49-F238E27FC236}">
                <a16:creationId xmlns:a16="http://schemas.microsoft.com/office/drawing/2014/main" id="{778B66BE-BE61-FE45-9C92-FEF9EE43D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0"/>
            <a:ext cx="8477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i="1" dirty="0">
                <a:solidFill>
                  <a:srgbClr val="002C6C"/>
                </a:solidFill>
              </a:rPr>
              <a:t>- </a:t>
            </a:r>
            <a:r>
              <a:rPr lang="it-IT" altLang="it-IT" sz="2800" b="1" i="1" dirty="0">
                <a:solidFill>
                  <a:srgbClr val="FF0000"/>
                </a:solidFill>
              </a:rPr>
              <a:t>Negli esercizi:</a:t>
            </a:r>
            <a:r>
              <a:rPr lang="it-IT" altLang="it-IT" sz="2800" b="1" dirty="0">
                <a:solidFill>
                  <a:srgbClr val="FF0000"/>
                </a:solidFill>
              </a:rPr>
              <a:t> </a:t>
            </a:r>
            <a:r>
              <a:rPr lang="it-IT" altLang="it-IT" sz="2800" b="1" dirty="0">
                <a:solidFill>
                  <a:srgbClr val="000000"/>
                </a:solidFill>
              </a:rPr>
              <a:t>calcoli lunghi e complicati, addestramento a ripetere esercizi standard, …</a:t>
            </a: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150615" name="Text Box 87">
            <a:extLst>
              <a:ext uri="{FF2B5EF4-FFF2-40B4-BE49-F238E27FC236}">
                <a16:creationId xmlns:a16="http://schemas.microsoft.com/office/drawing/2014/main" id="{FF3BAF9D-3FBA-EE4B-93FF-FEDBCE98A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33717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5738" indent="-185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-</a:t>
            </a:r>
            <a:r>
              <a:rPr lang="it-IT" altLang="it-IT" dirty="0"/>
              <a:t> </a:t>
            </a:r>
            <a:r>
              <a:rPr lang="it-IT" altLang="it-IT" sz="2800" b="1" i="1" dirty="0">
                <a:solidFill>
                  <a:srgbClr val="FF0000"/>
                </a:solidFill>
              </a:rPr>
              <a:t>Problemi</a:t>
            </a:r>
            <a:r>
              <a:rPr lang="it-IT" altLang="it-IT" sz="2800" b="1" dirty="0">
                <a:solidFill>
                  <a:srgbClr val="FF0000"/>
                </a:solidFill>
              </a:rPr>
              <a:t> </a:t>
            </a:r>
            <a:r>
              <a:rPr lang="it-IT" altLang="it-IT" sz="2800" b="1" dirty="0"/>
              <a:t>antiquati ed </a:t>
            </a:r>
            <a:r>
              <a:rPr lang="it-IT" altLang="it-IT" sz="2800" b="1" dirty="0">
                <a:solidFill>
                  <a:srgbClr val="000000"/>
                </a:solidFill>
              </a:rPr>
              <a:t>astrusi, </a:t>
            </a:r>
            <a:r>
              <a:rPr lang="it-IT" altLang="it-IT" sz="2800" b="1" i="1" dirty="0">
                <a:solidFill>
                  <a:srgbClr val="000000"/>
                </a:solidFill>
              </a:rPr>
              <a:t>esposti con un linguaggio contorto.</a:t>
            </a:r>
            <a:r>
              <a:rPr lang="it-IT" altLang="it-IT" i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2234" name="Footer Placeholder 13">
            <a:extLst>
              <a:ext uri="{FF2B5EF4-FFF2-40B4-BE49-F238E27FC236}">
                <a16:creationId xmlns:a16="http://schemas.microsoft.com/office/drawing/2014/main" id="{C88DFA86-52C6-AA42-A544-0D7299A4A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C66A131-E5F5-7C4A-AC1C-E1D63796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E215B6C-1A1B-B94F-8134-53BFC889021E}" type="slidenum">
              <a:rPr lang="it-IT" altLang="it-IT" sz="1400"/>
              <a:pPr eaLnBrk="1" hangingPunct="1"/>
              <a:t>13</a:t>
            </a:fld>
            <a:endParaRPr lang="it-IT" altLang="it-IT" sz="140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64628CE-2C6F-AA48-A773-96F541C935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39288"/>
            <a:ext cx="8458200" cy="627063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 primo spunto per riflettere</a:t>
            </a:r>
            <a:endParaRPr lang="it-IT" altLang="it-IT" sz="40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4275" name="Rectangle 76">
            <a:extLst>
              <a:ext uri="{FF2B5EF4-FFF2-40B4-BE49-F238E27FC236}">
                <a16:creationId xmlns:a16="http://schemas.microsoft.com/office/drawing/2014/main" id="{9B1CD441-7B80-3141-8AE2-C06FF105D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1222375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4276" name="Text Box 82">
            <a:extLst>
              <a:ext uri="{FF2B5EF4-FFF2-40B4-BE49-F238E27FC236}">
                <a16:creationId xmlns:a16="http://schemas.microsoft.com/office/drawing/2014/main" id="{7D9E1507-54CC-E442-A607-1B175D16B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1059776"/>
            <a:ext cx="7461250" cy="755530"/>
          </a:xfrm>
          <a:prstGeom prst="rect">
            <a:avLst/>
          </a:prstGeom>
          <a:solidFill>
            <a:srgbClr val="FFFFCC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square" tIns="46800" bIns="1404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altLang="it-IT" sz="2800" b="1" i="1" dirty="0">
                <a:solidFill>
                  <a:srgbClr val="336600"/>
                </a:solidFill>
              </a:rPr>
              <a:t>Quando nasce:</a:t>
            </a:r>
            <a:r>
              <a:rPr lang="it-IT" altLang="it-IT" sz="2800" b="1" dirty="0">
                <a:solidFill>
                  <a:srgbClr val="002C6C"/>
                </a:solidFill>
              </a:rPr>
              <a:t> “porto dall’altra parte”?</a:t>
            </a:r>
          </a:p>
        </p:txBody>
      </p:sp>
      <p:sp>
        <p:nvSpPr>
          <p:cNvPr id="54277" name="Text Box 83">
            <a:extLst>
              <a:ext uri="{FF2B5EF4-FFF2-40B4-BE49-F238E27FC236}">
                <a16:creationId xmlns:a16="http://schemas.microsoft.com/office/drawing/2014/main" id="{B1DF637D-29EA-F448-9E15-8B342403ACD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" y="5116513"/>
            <a:ext cx="190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4278" name="Rectangle 84">
            <a:extLst>
              <a:ext uri="{FF2B5EF4-FFF2-40B4-BE49-F238E27FC236}">
                <a16:creationId xmlns:a16="http://schemas.microsoft.com/office/drawing/2014/main" id="{BB83218C-DAD8-7049-861A-38F3AEFB3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513238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4279" name="Footer Placeholder 13">
            <a:extLst>
              <a:ext uri="{FF2B5EF4-FFF2-40B4-BE49-F238E27FC236}">
                <a16:creationId xmlns:a16="http://schemas.microsoft.com/office/drawing/2014/main" id="{B1303556-C61B-3449-8603-C513019A7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0025"/>
            <a:ext cx="28956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8AF11FB-9F8A-C74A-BAC7-C56511590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58CE48D-150E-BC40-8B04-0D8E7F00E9EC}" type="slidenum">
              <a:rPr lang="it-IT" altLang="it-IT" sz="1400"/>
              <a:pPr eaLnBrk="1" hangingPunct="1"/>
              <a:t>14</a:t>
            </a:fld>
            <a:endParaRPr lang="it-IT" altLang="it-IT" sz="1400"/>
          </a:p>
        </p:txBody>
      </p:sp>
      <p:pic>
        <p:nvPicPr>
          <p:cNvPr id="54281" name="Picture 11" descr="Schermata 2014-11-19 alle 10.45.08.png">
            <a:extLst>
              <a:ext uri="{FF2B5EF4-FFF2-40B4-BE49-F238E27FC236}">
                <a16:creationId xmlns:a16="http://schemas.microsoft.com/office/drawing/2014/main" id="{6541698B-B2C6-AE47-9413-5063EF626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30892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2" name="TextBox 12">
            <a:extLst>
              <a:ext uri="{FF2B5EF4-FFF2-40B4-BE49-F238E27FC236}">
                <a16:creationId xmlns:a16="http://schemas.microsoft.com/office/drawing/2014/main" id="{52E82310-B7D0-4A48-A693-A8284AA34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006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latin typeface="Arial Narrow" panose="020B0604020202020204" pitchFamily="34" charset="0"/>
              </a:rPr>
              <a:t>Papiro di Mosca, 1890 a.C.</a:t>
            </a:r>
          </a:p>
        </p:txBody>
      </p:sp>
      <p:pic>
        <p:nvPicPr>
          <p:cNvPr id="54283" name="Picture 13" descr="Brahmagupta.jpg">
            <a:extLst>
              <a:ext uri="{FF2B5EF4-FFF2-40B4-BE49-F238E27FC236}">
                <a16:creationId xmlns:a16="http://schemas.microsoft.com/office/drawing/2014/main" id="{50C9EB2C-E28A-2641-8265-D5C69E7F4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81200"/>
            <a:ext cx="2057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4" name="TextBox 15">
            <a:extLst>
              <a:ext uri="{FF2B5EF4-FFF2-40B4-BE49-F238E27FC236}">
                <a16:creationId xmlns:a16="http://schemas.microsoft.com/office/drawing/2014/main" id="{9742CD3F-5455-AC41-9E80-31ACD8732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800599"/>
            <a:ext cx="2438400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 dirty="0" err="1">
                <a:latin typeface="Arial Narrow" panose="020B0604020202020204" pitchFamily="34" charset="0"/>
              </a:rPr>
              <a:t>Brahmagupta</a:t>
            </a:r>
            <a:r>
              <a:rPr lang="it-IT" altLang="it-IT" sz="1800" b="1" dirty="0">
                <a:latin typeface="Arial Narrow" panose="020B0604020202020204" pitchFamily="34" charset="0"/>
              </a:rPr>
              <a:t>, 598 - 665</a:t>
            </a:r>
          </a:p>
        </p:txBody>
      </p:sp>
      <p:pic>
        <p:nvPicPr>
          <p:cNvPr id="54285" name="Picture 16" descr="Al-Khwarizmi_2.jpeg">
            <a:extLst>
              <a:ext uri="{FF2B5EF4-FFF2-40B4-BE49-F238E27FC236}">
                <a16:creationId xmlns:a16="http://schemas.microsoft.com/office/drawing/2014/main" id="{63AFFB7F-EB77-9340-A19B-2C23C12820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1018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6" name="TextBox 17">
            <a:extLst>
              <a:ext uri="{FF2B5EF4-FFF2-40B4-BE49-F238E27FC236}">
                <a16:creationId xmlns:a16="http://schemas.microsoft.com/office/drawing/2014/main" id="{6EDBD005-2756-734E-9BCC-F834EBDE4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8006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latin typeface="Arial Narrow" panose="020B0604020202020204" pitchFamily="34" charset="0"/>
              </a:rPr>
              <a:t>Al-khuwarizmi, 790 - 850</a:t>
            </a:r>
          </a:p>
        </p:txBody>
      </p:sp>
      <p:sp>
        <p:nvSpPr>
          <p:cNvPr id="54287" name="TextBox 18">
            <a:extLst>
              <a:ext uri="{FF2B5EF4-FFF2-40B4-BE49-F238E27FC236}">
                <a16:creationId xmlns:a16="http://schemas.microsoft.com/office/drawing/2014/main" id="{FED2B5CA-D4B7-5E44-94D2-BC2BE5A6A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10200"/>
            <a:ext cx="60960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latin typeface="Arial Narrow" panose="020B0604020202020204" pitchFamily="34" charset="0"/>
              </a:rPr>
              <a:t>Il libro conciso dei calcoli di </a:t>
            </a:r>
            <a:r>
              <a:rPr lang="it-IT" altLang="it-IT" b="1" i="1">
                <a:solidFill>
                  <a:srgbClr val="0000FF"/>
                </a:solidFill>
                <a:latin typeface="Arial Narrow" panose="020B0604020202020204" pitchFamily="34" charset="0"/>
              </a:rPr>
              <a:t>trasporto</a:t>
            </a:r>
            <a:r>
              <a:rPr lang="it-IT" altLang="it-IT" b="1" i="1">
                <a:latin typeface="Arial Narrow" panose="020B0604020202020204" pitchFamily="34" charset="0"/>
              </a:rPr>
              <a:t> e riduzione</a:t>
            </a:r>
            <a:endParaRPr lang="it-IT" altLang="it-IT"/>
          </a:p>
          <a:p>
            <a:pPr eaLnBrk="1" hangingPunct="1"/>
            <a:endParaRPr lang="it-IT" altLang="it-IT"/>
          </a:p>
        </p:txBody>
      </p:sp>
      <p:sp>
        <p:nvSpPr>
          <p:cNvPr id="54288" name="Rectangle 19">
            <a:extLst>
              <a:ext uri="{FF2B5EF4-FFF2-40B4-BE49-F238E27FC236}">
                <a16:creationId xmlns:a16="http://schemas.microsoft.com/office/drawing/2014/main" id="{49BE0AD8-C400-7940-B9C1-512BACFCC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6172200"/>
            <a:ext cx="1329210" cy="572658"/>
          </a:xfrm>
          <a:prstGeom prst="rect">
            <a:avLst/>
          </a:prstGeom>
          <a:solidFill>
            <a:srgbClr val="FFFBD6"/>
          </a:solidFill>
          <a:ln w="22225">
            <a:solidFill>
              <a:srgbClr val="0000FF"/>
            </a:solidFill>
            <a:miter lim="800000"/>
            <a:headEnd/>
            <a:tailEnd/>
          </a:ln>
        </p:spPr>
        <p:txBody>
          <a:bodyPr wrap="none" tIns="14040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2800" b="1" i="1" dirty="0"/>
              <a:t>al-</a:t>
            </a:r>
            <a:r>
              <a:rPr lang="en-US" altLang="it-IT" sz="2800" b="1" i="1" dirty="0" err="1"/>
              <a:t>jabr</a:t>
            </a:r>
            <a:r>
              <a:rPr lang="en-US" altLang="it-IT" sz="2800" b="1" i="1" baseline="30000" dirty="0"/>
              <a:t> </a:t>
            </a:r>
            <a:endParaRPr lang="it-IT" altLang="it-IT" sz="2800" b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F3959F-D67D-3B47-AC9F-A4B376DCFFC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400800" y="5105400"/>
            <a:ext cx="304800" cy="304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8EB294-B4F5-6A44-9297-22723FFC139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648200" y="5791200"/>
            <a:ext cx="381000" cy="3810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64628CE-2C6F-AA48-A773-96F541C935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39288"/>
            <a:ext cx="8458200" cy="627063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 primo spunto per riflettere</a:t>
            </a:r>
            <a:endParaRPr lang="it-IT" altLang="it-IT" sz="40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4275" name="Rectangle 76">
            <a:extLst>
              <a:ext uri="{FF2B5EF4-FFF2-40B4-BE49-F238E27FC236}">
                <a16:creationId xmlns:a16="http://schemas.microsoft.com/office/drawing/2014/main" id="{9B1CD441-7B80-3141-8AE2-C06FF105D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1222375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4276" name="Text Box 82">
            <a:extLst>
              <a:ext uri="{FF2B5EF4-FFF2-40B4-BE49-F238E27FC236}">
                <a16:creationId xmlns:a16="http://schemas.microsoft.com/office/drawing/2014/main" id="{7D9E1507-54CC-E442-A607-1B175D16B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1059776"/>
            <a:ext cx="7461250" cy="755530"/>
          </a:xfrm>
          <a:prstGeom prst="rect">
            <a:avLst/>
          </a:prstGeom>
          <a:solidFill>
            <a:srgbClr val="FFFFCC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square" tIns="46800" bIns="1404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altLang="it-IT" sz="2800" b="1" i="1">
                <a:solidFill>
                  <a:srgbClr val="336600"/>
                </a:solidFill>
              </a:rPr>
              <a:t>Quando </a:t>
            </a:r>
            <a:r>
              <a:rPr lang="it-IT" altLang="it-IT" sz="2800" b="1" i="1" dirty="0">
                <a:solidFill>
                  <a:srgbClr val="336600"/>
                </a:solidFill>
              </a:rPr>
              <a:t>nasce:</a:t>
            </a:r>
            <a:r>
              <a:rPr lang="it-IT" altLang="it-IT" sz="2800" b="1" dirty="0">
                <a:solidFill>
                  <a:srgbClr val="002C6C"/>
                </a:solidFill>
              </a:rPr>
              <a:t> “porto dall’altra parte”?</a:t>
            </a:r>
          </a:p>
        </p:txBody>
      </p:sp>
      <p:sp>
        <p:nvSpPr>
          <p:cNvPr id="54277" name="Text Box 83">
            <a:extLst>
              <a:ext uri="{FF2B5EF4-FFF2-40B4-BE49-F238E27FC236}">
                <a16:creationId xmlns:a16="http://schemas.microsoft.com/office/drawing/2014/main" id="{B1DF637D-29EA-F448-9E15-8B342403ACD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" y="5116513"/>
            <a:ext cx="190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4278" name="Rectangle 84">
            <a:extLst>
              <a:ext uri="{FF2B5EF4-FFF2-40B4-BE49-F238E27FC236}">
                <a16:creationId xmlns:a16="http://schemas.microsoft.com/office/drawing/2014/main" id="{BB83218C-DAD8-7049-861A-38F3AEFB3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513238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4279" name="Footer Placeholder 13">
            <a:extLst>
              <a:ext uri="{FF2B5EF4-FFF2-40B4-BE49-F238E27FC236}">
                <a16:creationId xmlns:a16="http://schemas.microsoft.com/office/drawing/2014/main" id="{B1303556-C61B-3449-8603-C513019A7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0025"/>
            <a:ext cx="28956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8AF11FB-9F8A-C74A-BAC7-C56511590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58CE48D-150E-BC40-8B04-0D8E7F00E9EC}" type="slidenum">
              <a:rPr lang="it-IT" altLang="it-IT" sz="1400"/>
              <a:pPr eaLnBrk="1" hangingPunct="1"/>
              <a:t>15</a:t>
            </a:fld>
            <a:endParaRPr lang="it-IT" altLang="it-IT" sz="1400"/>
          </a:p>
        </p:txBody>
      </p:sp>
      <p:pic>
        <p:nvPicPr>
          <p:cNvPr id="54285" name="Picture 16" descr="Al-Khwarizmi_2.jpeg">
            <a:extLst>
              <a:ext uri="{FF2B5EF4-FFF2-40B4-BE49-F238E27FC236}">
                <a16:creationId xmlns:a16="http://schemas.microsoft.com/office/drawing/2014/main" id="{63AFFB7F-EB77-9340-A19B-2C23C1282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456" y="2008289"/>
            <a:ext cx="2259544" cy="303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6" name="TextBox 17">
            <a:extLst>
              <a:ext uri="{FF2B5EF4-FFF2-40B4-BE49-F238E27FC236}">
                <a16:creationId xmlns:a16="http://schemas.microsoft.com/office/drawing/2014/main" id="{6EDBD005-2756-734E-9BCC-F834EBDE4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949" y="2512666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 dirty="0">
                <a:latin typeface="Arial Narrow" panose="020B0604020202020204" pitchFamily="34" charset="0"/>
              </a:rPr>
              <a:t>Al-</a:t>
            </a:r>
            <a:r>
              <a:rPr lang="it-IT" altLang="it-IT" sz="1800" b="1" dirty="0" err="1">
                <a:latin typeface="Arial Narrow" panose="020B0604020202020204" pitchFamily="34" charset="0"/>
              </a:rPr>
              <a:t>khuwarizmi</a:t>
            </a:r>
            <a:r>
              <a:rPr lang="it-IT" altLang="it-IT" sz="1800" b="1" dirty="0">
                <a:latin typeface="Arial Narrow" panose="020B0604020202020204" pitchFamily="34" charset="0"/>
              </a:rPr>
              <a:t>, 790 - 850</a:t>
            </a:r>
          </a:p>
        </p:txBody>
      </p:sp>
      <p:sp>
        <p:nvSpPr>
          <p:cNvPr id="54287" name="TextBox 18">
            <a:extLst>
              <a:ext uri="{FF2B5EF4-FFF2-40B4-BE49-F238E27FC236}">
                <a16:creationId xmlns:a16="http://schemas.microsoft.com/office/drawing/2014/main" id="{FED2B5CA-D4B7-5E44-94D2-BC2BE5A6A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67" y="3165871"/>
            <a:ext cx="60960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latin typeface="Arial Narrow" panose="020B0604020202020204" pitchFamily="34" charset="0"/>
              </a:rPr>
              <a:t>Il libro conciso dei calcoli di </a:t>
            </a:r>
            <a:r>
              <a:rPr lang="it-IT" altLang="it-IT" b="1" i="1">
                <a:solidFill>
                  <a:srgbClr val="0000FF"/>
                </a:solidFill>
                <a:latin typeface="Arial Narrow" panose="020B0604020202020204" pitchFamily="34" charset="0"/>
              </a:rPr>
              <a:t>trasporto</a:t>
            </a:r>
            <a:r>
              <a:rPr lang="it-IT" altLang="it-IT" b="1" i="1">
                <a:latin typeface="Arial Narrow" panose="020B0604020202020204" pitchFamily="34" charset="0"/>
              </a:rPr>
              <a:t> e riduzione</a:t>
            </a:r>
            <a:endParaRPr lang="it-IT" altLang="it-IT"/>
          </a:p>
          <a:p>
            <a:pPr eaLnBrk="1" hangingPunct="1"/>
            <a:endParaRPr lang="it-IT" altLang="it-IT"/>
          </a:p>
        </p:txBody>
      </p:sp>
      <p:sp>
        <p:nvSpPr>
          <p:cNvPr id="54288" name="Rectangle 19">
            <a:extLst>
              <a:ext uri="{FF2B5EF4-FFF2-40B4-BE49-F238E27FC236}">
                <a16:creationId xmlns:a16="http://schemas.microsoft.com/office/drawing/2014/main" id="{49BE0AD8-C400-7940-B9C1-512BACFCC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104" y="3970644"/>
            <a:ext cx="1329210" cy="572658"/>
          </a:xfrm>
          <a:prstGeom prst="rect">
            <a:avLst/>
          </a:prstGeom>
          <a:solidFill>
            <a:srgbClr val="FFFBD6"/>
          </a:solidFill>
          <a:ln w="22225">
            <a:solidFill>
              <a:srgbClr val="0000FF"/>
            </a:solidFill>
            <a:miter lim="800000"/>
            <a:headEnd/>
            <a:tailEnd/>
          </a:ln>
        </p:spPr>
        <p:txBody>
          <a:bodyPr wrap="none" tIns="14040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2800" b="1" i="1" dirty="0"/>
              <a:t>al-</a:t>
            </a:r>
            <a:r>
              <a:rPr lang="en-US" altLang="it-IT" sz="2800" b="1" i="1" dirty="0" err="1"/>
              <a:t>jabr</a:t>
            </a:r>
            <a:r>
              <a:rPr lang="en-US" altLang="it-IT" sz="2800" b="1" i="1" baseline="30000" dirty="0"/>
              <a:t> </a:t>
            </a:r>
            <a:endParaRPr lang="it-IT" altLang="it-IT" sz="2800" b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F3959F-D67D-3B47-AC9F-A4B376DCFFC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28356" y="3765151"/>
            <a:ext cx="1403884" cy="2496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8EB294-B4F5-6A44-9297-22723FFC139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989438" y="3574652"/>
            <a:ext cx="381000" cy="3810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5D658B3-113B-7147-9EFC-C01AA6FFE4CE}"/>
              </a:ext>
            </a:extLst>
          </p:cNvPr>
          <p:cNvSpPr txBox="1"/>
          <p:nvPr/>
        </p:nvSpPr>
        <p:spPr>
          <a:xfrm>
            <a:off x="368419" y="5045786"/>
            <a:ext cx="7865115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/>
              <a:t>Sono passati circa 1200 anni. Siamo sicuri che i metodi di </a:t>
            </a:r>
            <a:r>
              <a:rPr lang="it-IT" altLang="it-IT" sz="2800" b="1" dirty="0">
                <a:cs typeface="Arial" panose="020B0604020202020204" pitchFamily="34" charset="0"/>
              </a:rPr>
              <a:t>Al-</a:t>
            </a:r>
            <a:r>
              <a:rPr lang="it-IT" altLang="it-IT" sz="2800" b="1" dirty="0" err="1">
                <a:cs typeface="Arial" panose="020B0604020202020204" pitchFamily="34" charset="0"/>
              </a:rPr>
              <a:t>khuwarizmi</a:t>
            </a:r>
            <a:r>
              <a:rPr lang="it-IT" altLang="it-IT" sz="2800" b="1" dirty="0">
                <a:cs typeface="Arial" panose="020B0604020202020204" pitchFamily="34" charset="0"/>
              </a:rPr>
              <a:t> siano ancora efficaci per i nostri studenti?</a:t>
            </a:r>
            <a:endParaRPr lang="it-IT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92617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id="{B755A377-0326-0E47-8F29-F77D5F968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96300" cy="735013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Una domanda</a:t>
            </a:r>
            <a:endParaRPr lang="it-IT" altLang="it-IT" sz="40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3475" name="Text Box 3">
            <a:extLst>
              <a:ext uri="{FF2B5EF4-FFF2-40B4-BE49-F238E27FC236}">
                <a16:creationId xmlns:a16="http://schemas.microsoft.com/office/drawing/2014/main" id="{A99F3059-D73E-7F45-8BF4-AF3EC7016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8077200" cy="954088"/>
          </a:xfrm>
          <a:prstGeom prst="rect">
            <a:avLst/>
          </a:prstGeom>
          <a:solidFill>
            <a:srgbClr val="FFFB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it-IT" altLang="it-IT" sz="2800" b="1" dirty="0">
                <a:latin typeface="Comic Sans MS" panose="030F0902030302020204" pitchFamily="66" charset="0"/>
              </a:rPr>
              <a:t>Qualcosa “obbliga” gli insegnanti italiani a seguire un percorso che non dà esiti positivi? </a:t>
            </a:r>
          </a:p>
        </p:txBody>
      </p:sp>
      <p:sp>
        <p:nvSpPr>
          <p:cNvPr id="233476" name="Text Box 4">
            <a:extLst>
              <a:ext uri="{FF2B5EF4-FFF2-40B4-BE49-F238E27FC236}">
                <a16:creationId xmlns:a16="http://schemas.microsoft.com/office/drawing/2014/main" id="{5A36E18E-2EC8-9D45-AE23-21B7F692B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971800"/>
            <a:ext cx="5334000" cy="20005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it-IT" altLang="it-IT" sz="3200" b="1" dirty="0">
                <a:solidFill>
                  <a:srgbClr val="002C6C"/>
                </a:solidFill>
              </a:rPr>
              <a:t>Le indicazioni nazionali?</a:t>
            </a:r>
          </a:p>
          <a:p>
            <a:pPr eaLnBrk="1" hangingPunct="1">
              <a:buFont typeface="Wingdings" pitchFamily="2" charset="2"/>
              <a:buNone/>
            </a:pPr>
            <a:endParaRPr lang="it-IT" altLang="it-IT" sz="800" b="1" dirty="0">
              <a:solidFill>
                <a:srgbClr val="002C6C"/>
              </a:solidFill>
            </a:endParaRPr>
          </a:p>
          <a:p>
            <a:pPr eaLnBrk="1" hangingPunct="1"/>
            <a:r>
              <a:rPr lang="it-IT" altLang="it-IT" sz="3200" b="1" dirty="0">
                <a:solidFill>
                  <a:srgbClr val="002C6C"/>
                </a:solidFill>
              </a:rPr>
              <a:t>Le valutazioni nazionali?</a:t>
            </a:r>
          </a:p>
          <a:p>
            <a:pPr eaLnBrk="1" hangingPunct="1"/>
            <a:endParaRPr lang="it-IT" altLang="it-IT" sz="1000" b="1" dirty="0">
              <a:solidFill>
                <a:srgbClr val="002C6C"/>
              </a:solidFill>
            </a:endParaRPr>
          </a:p>
          <a:p>
            <a:pPr eaLnBrk="1" hangingPunct="1"/>
            <a:r>
              <a:rPr lang="it-IT" altLang="it-IT" sz="3200" b="1" dirty="0">
                <a:solidFill>
                  <a:srgbClr val="002C6C"/>
                </a:solidFill>
              </a:rPr>
              <a:t>Le scuole successive?</a:t>
            </a:r>
          </a:p>
          <a:p>
            <a:pPr eaLnBrk="1" hangingPunct="1"/>
            <a:endParaRPr lang="it-IT" altLang="it-IT" sz="1000" b="1" dirty="0">
              <a:solidFill>
                <a:srgbClr val="002C6C"/>
              </a:solidFill>
            </a:endParaRPr>
          </a:p>
        </p:txBody>
      </p:sp>
      <p:sp>
        <p:nvSpPr>
          <p:cNvPr id="62469" name="Text Box 6">
            <a:extLst>
              <a:ext uri="{FF2B5EF4-FFF2-40B4-BE49-F238E27FC236}">
                <a16:creationId xmlns:a16="http://schemas.microsoft.com/office/drawing/2014/main" id="{4C31D50C-BA3D-B94F-A051-D839EF919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3778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2470" name="Text Box 7">
            <a:extLst>
              <a:ext uri="{FF2B5EF4-FFF2-40B4-BE49-F238E27FC236}">
                <a16:creationId xmlns:a16="http://schemas.microsoft.com/office/drawing/2014/main" id="{071F33DC-DA95-6541-B8A4-4CD66456F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4727575"/>
            <a:ext cx="369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2471" name="Footer Placeholder 8">
            <a:extLst>
              <a:ext uri="{FF2B5EF4-FFF2-40B4-BE49-F238E27FC236}">
                <a16:creationId xmlns:a16="http://schemas.microsoft.com/office/drawing/2014/main" id="{C4ABED47-B307-A241-99F9-3D461937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7A10FDB-2833-0540-A7E6-FD287C81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8A78D64-1791-B749-90EC-72994D3928ED}" type="slidenum">
              <a:rPr lang="it-IT" altLang="it-IT" sz="1400"/>
              <a:pPr eaLnBrk="1" hangingPunct="1"/>
              <a:t>16</a:t>
            </a:fld>
            <a:endParaRPr lang="it-IT" altLang="it-IT" sz="140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id="{52D71448-C2EB-F949-93F2-5CED291585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097" y="295969"/>
            <a:ext cx="8763000" cy="735013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Programmi  e indicazioni ministeriali</a:t>
            </a:r>
            <a:endParaRPr lang="it-IT" altLang="it-IT" sz="36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3477" name="Text Box 5">
            <a:extLst>
              <a:ext uri="{FF2B5EF4-FFF2-40B4-BE49-F238E27FC236}">
                <a16:creationId xmlns:a16="http://schemas.microsoft.com/office/drawing/2014/main" id="{3893C1FC-5E56-BF4A-9603-003F2E0DE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43000"/>
            <a:ext cx="778720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it-IT" altLang="it-IT" sz="2800" b="1" dirty="0"/>
              <a:t>5 riforme della scuola media (1963, 1979, 2003, 2006, 2012), parlano di </a:t>
            </a:r>
            <a:r>
              <a:rPr lang="it-IT" altLang="it-IT" sz="2800" b="1" i="1" dirty="0"/>
              <a:t>“risolvere equazioni in casi semplici”.</a:t>
            </a:r>
            <a:endParaRPr lang="it-IT" altLang="it-IT" sz="3200" b="1" i="1" dirty="0"/>
          </a:p>
        </p:txBody>
      </p:sp>
      <p:sp>
        <p:nvSpPr>
          <p:cNvPr id="64516" name="Text Box 6">
            <a:extLst>
              <a:ext uri="{FF2B5EF4-FFF2-40B4-BE49-F238E27FC236}">
                <a16:creationId xmlns:a16="http://schemas.microsoft.com/office/drawing/2014/main" id="{2014889C-4E4A-1C42-8536-7F9F79872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3778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4517" name="Text Box 7">
            <a:extLst>
              <a:ext uri="{FF2B5EF4-FFF2-40B4-BE49-F238E27FC236}">
                <a16:creationId xmlns:a16="http://schemas.microsoft.com/office/drawing/2014/main" id="{4FCB5AED-0F67-6845-8D4E-0180D35E9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4727575"/>
            <a:ext cx="369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33480" name="Rectangle 8">
            <a:extLst>
              <a:ext uri="{FF2B5EF4-FFF2-40B4-BE49-F238E27FC236}">
                <a16:creationId xmlns:a16="http://schemas.microsoft.com/office/drawing/2014/main" id="{B69A1D64-F524-424E-8DBF-E05235394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90800"/>
            <a:ext cx="8458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latin typeface="Arial Narrow Bold" panose="020B0606020202030204" pitchFamily="34" charset="0"/>
              </a:rPr>
              <a:t>Già nei programmi dei licei del 1944 si trova: </a:t>
            </a:r>
            <a:r>
              <a:rPr lang="it-IT" altLang="it-IT" sz="2800" b="1" i="1" dirty="0">
                <a:solidFill>
                  <a:srgbClr val="0000FF"/>
                </a:solidFill>
                <a:latin typeface="Arial Narrow Bold" panose="020B0606020202030204" pitchFamily="34" charset="0"/>
              </a:rPr>
              <a:t>“Conviene dare largo spazio all’intuizione, al senso comune, alla realtà fisica, agli sviluppi che conducono ad applicazioni pratiche immediate, mettendo da parte le nozioni statiche e rigide …”</a:t>
            </a:r>
            <a:r>
              <a:rPr lang="it-IT" altLang="it-IT" sz="3200" b="1" i="1" dirty="0">
                <a:solidFill>
                  <a:srgbClr val="0000FF"/>
                </a:solidFill>
                <a:latin typeface="Arial Narrow Bold" panose="020B0606020202030204" pitchFamily="34" charset="0"/>
              </a:rPr>
              <a:t> </a:t>
            </a:r>
            <a:endParaRPr lang="it-IT" altLang="it-IT" b="1" i="1" dirty="0">
              <a:solidFill>
                <a:srgbClr val="0000FF"/>
              </a:solidFill>
              <a:latin typeface="Arial Narrow Bold" panose="020B0606020202030204" pitchFamily="34" charset="0"/>
            </a:endParaRPr>
          </a:p>
        </p:txBody>
      </p:sp>
      <p:sp>
        <p:nvSpPr>
          <p:cNvPr id="64519" name="Footer Placeholder 8">
            <a:extLst>
              <a:ext uri="{FF2B5EF4-FFF2-40B4-BE49-F238E27FC236}">
                <a16:creationId xmlns:a16="http://schemas.microsoft.com/office/drawing/2014/main" id="{9C8D529B-C283-5141-99BD-E270C3E6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DFA5972-28C0-FF4D-BF44-DE4FC788E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FC428DD-F8DC-DE47-A77B-A571EAA43A15}" type="slidenum">
              <a:rPr lang="it-IT" altLang="it-IT" sz="1400"/>
              <a:pPr eaLnBrk="1" hangingPunct="1"/>
              <a:t>17</a:t>
            </a:fld>
            <a:endParaRPr lang="it-IT" altLang="it-IT" sz="1400"/>
          </a:p>
        </p:txBody>
      </p:sp>
      <p:sp>
        <p:nvSpPr>
          <p:cNvPr id="64521" name="TextBox 10">
            <a:extLst>
              <a:ext uri="{FF2B5EF4-FFF2-40B4-BE49-F238E27FC236}">
                <a16:creationId xmlns:a16="http://schemas.microsoft.com/office/drawing/2014/main" id="{D4A2865C-3AAE-F149-B353-730A6B48D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97" y="4962624"/>
            <a:ext cx="8382000" cy="1200150"/>
          </a:xfrm>
          <a:prstGeom prst="rect">
            <a:avLst/>
          </a:prstGeom>
          <a:solidFill>
            <a:srgbClr val="FFFB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Nelle linee generali per i Licei del 2012 si trova: </a:t>
            </a:r>
            <a:r>
              <a:rPr lang="it-IT" altLang="it-IT" b="1" i="1" dirty="0"/>
              <a:t>‘L’indicazione principale è: pochi concetti e metodi fondamentali, acquisiti in profondità’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B818F7CF-AFAB-E44F-8483-1C5AD6E3C8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4946" y="461170"/>
            <a:ext cx="8305800" cy="819150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Prove nazionali di valutazione </a:t>
            </a:r>
            <a:endParaRPr lang="it-IT" altLang="it-IT" sz="4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B9C7132C-815B-DB41-ADE4-40A175C48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13700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6564" name="Text Box 5">
            <a:extLst>
              <a:ext uri="{FF2B5EF4-FFF2-40B4-BE49-F238E27FC236}">
                <a16:creationId xmlns:a16="http://schemas.microsoft.com/office/drawing/2014/main" id="{FD13524D-CEF2-D942-AADE-8674CFBDC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27670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6565" name="Footer Placeholder 7">
            <a:extLst>
              <a:ext uri="{FF2B5EF4-FFF2-40B4-BE49-F238E27FC236}">
                <a16:creationId xmlns:a16="http://schemas.microsoft.com/office/drawing/2014/main" id="{55290015-2023-5F48-B61E-5E910878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6773DB-1B0C-4E47-ADFB-3D50FD6CA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0746" y="6525345"/>
            <a:ext cx="383254" cy="332656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F14DD33-4C5B-6243-8079-161FF60E701B}" type="slidenum">
              <a:rPr lang="it-IT" altLang="it-IT" sz="1400"/>
              <a:pPr eaLnBrk="1" hangingPunct="1"/>
              <a:t>18</a:t>
            </a:fld>
            <a:endParaRPr lang="it-IT" alt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CCB3FA-1319-B146-A4D0-40F2A8B6C192}"/>
              </a:ext>
            </a:extLst>
          </p:cNvPr>
          <p:cNvSpPr txBox="1"/>
          <p:nvPr/>
        </p:nvSpPr>
        <p:spPr>
          <a:xfrm>
            <a:off x="203898" y="1370013"/>
            <a:ext cx="8807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Meglio formarsi delle idee personali.</a:t>
            </a:r>
          </a:p>
          <a:p>
            <a:endParaRPr lang="it-IT" sz="1000" b="1" dirty="0"/>
          </a:p>
          <a:p>
            <a:r>
              <a:rPr lang="it-IT" sz="2800" b="1" dirty="0"/>
              <a:t>Per questo suggerisco di leggere</a:t>
            </a:r>
          </a:p>
          <a:p>
            <a:r>
              <a:rPr lang="it-IT" sz="2800" b="1" dirty="0"/>
              <a:t> ‘</a:t>
            </a:r>
            <a:r>
              <a:rPr lang="it-IT" sz="2800" b="1" i="1" dirty="0">
                <a:hlinkClick r:id="rId3"/>
              </a:rPr>
              <a:t>Il quadro di riferimento delle prove di matematica</a:t>
            </a:r>
            <a:r>
              <a:rPr lang="it-IT" sz="2800" b="1" dirty="0"/>
              <a:t>’</a:t>
            </a:r>
          </a:p>
          <a:p>
            <a:endParaRPr lang="it-IT" sz="1000" b="1" dirty="0"/>
          </a:p>
          <a:p>
            <a:r>
              <a:rPr lang="it-IT" sz="2800" b="1" dirty="0"/>
              <a:t>Per vedere quali sono le conoscenze e competenze oggetto di valutazione.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21A2BA-6D4D-7043-A1E8-184FAEA2DD7C}"/>
              </a:ext>
            </a:extLst>
          </p:cNvPr>
          <p:cNvSpPr txBox="1"/>
          <p:nvPr/>
        </p:nvSpPr>
        <p:spPr>
          <a:xfrm>
            <a:off x="454946" y="4077072"/>
            <a:ext cx="83058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Suggerisco anche di esaminare i ‘</a:t>
            </a:r>
            <a:r>
              <a:rPr lang="it-IT" sz="2800" b="1" i="1" dirty="0"/>
              <a:t>Quesiti sulle equazioni di I </a:t>
            </a:r>
            <a:r>
              <a:rPr lang="it-IT" sz="2800" b="1" i="1" dirty="0" err="1"/>
              <a:t>grado</a:t>
            </a:r>
            <a:r>
              <a:rPr lang="it-IT" sz="2800" b="1" dirty="0" err="1"/>
              <a:t>’</a:t>
            </a:r>
            <a:r>
              <a:rPr lang="it-IT" sz="2800" b="1" dirty="0"/>
              <a:t> assegnati nelle prove INVALSI a partire dal 2011 e presenti anche sul sito </a:t>
            </a:r>
            <a:r>
              <a:rPr lang="it-IT" sz="2800" b="1" dirty="0">
                <a:hlinkClick r:id="rId4"/>
              </a:rPr>
              <a:t>INVALSIopen</a:t>
            </a:r>
            <a:r>
              <a:rPr lang="it-IT" sz="2800" b="1"/>
              <a:t>.</a:t>
            </a:r>
            <a:endParaRPr lang="it-IT" sz="2800" b="1" dirty="0"/>
          </a:p>
        </p:txBody>
      </p:sp>
    </p:spTree>
  </p:cSld>
  <p:clrMapOvr>
    <a:masterClrMapping/>
  </p:clrMapOvr>
  <p:transition>
    <p:pull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>
            <a:extLst>
              <a:ext uri="{FF2B5EF4-FFF2-40B4-BE49-F238E27FC236}">
                <a16:creationId xmlns:a16="http://schemas.microsoft.com/office/drawing/2014/main" id="{BAB7F5A1-A119-DF49-9CA3-46F772A1F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228600"/>
            <a:ext cx="8496300" cy="735013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 ‘Scuole successive’</a:t>
            </a:r>
            <a:endParaRPr lang="it-IT" altLang="it-IT" sz="40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8611" name="Text Box 6">
            <a:extLst>
              <a:ext uri="{FF2B5EF4-FFF2-40B4-BE49-F238E27FC236}">
                <a16:creationId xmlns:a16="http://schemas.microsoft.com/office/drawing/2014/main" id="{26B9A14D-2EA6-4643-A6B2-EFDBB1AC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3778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13000" name="Text Box 8">
            <a:extLst>
              <a:ext uri="{FF2B5EF4-FFF2-40B4-BE49-F238E27FC236}">
                <a16:creationId xmlns:a16="http://schemas.microsoft.com/office/drawing/2014/main" id="{4579419B-C6CD-DC46-A2E9-E8B7E1E8C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369375"/>
            <a:ext cx="6781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0000FF"/>
                </a:solidFill>
              </a:rPr>
              <a:t>… E nella ricerca scientifica è il computer che “macina calcoli”.   </a:t>
            </a:r>
          </a:p>
        </p:txBody>
      </p:sp>
      <p:sp>
        <p:nvSpPr>
          <p:cNvPr id="213001" name="Rectangle 9">
            <a:extLst>
              <a:ext uri="{FF2B5EF4-FFF2-40B4-BE49-F238E27FC236}">
                <a16:creationId xmlns:a16="http://schemas.microsoft.com/office/drawing/2014/main" id="{8F1DF138-B317-EF47-898A-0F36FFD3B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077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/>
              <a:t>Nei temi di matematica degli Esami di Stato e nei test d’ingresso alle facoltà scientifiche è prevalente la richiesta di: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it-IT" altLang="it-IT" sz="3200" b="1" dirty="0"/>
              <a:t>un’assimilazione flessibile e ben strutturata della teoria;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it-IT" altLang="it-IT" sz="3200" b="1" dirty="0"/>
              <a:t>competenze di modellizzazione.</a:t>
            </a:r>
          </a:p>
        </p:txBody>
      </p:sp>
      <p:sp>
        <p:nvSpPr>
          <p:cNvPr id="68614" name="Footer Placeholder 7">
            <a:extLst>
              <a:ext uri="{FF2B5EF4-FFF2-40B4-BE49-F238E27FC236}">
                <a16:creationId xmlns:a16="http://schemas.microsoft.com/office/drawing/2014/main" id="{62DB1010-C5AC-A247-A98A-6574D942F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AE9E23-6EEA-F24F-BC1F-2905EE3C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B7E15B0-9289-C14F-934E-F3114DD7A1B4}" type="slidenum">
              <a:rPr lang="it-IT" altLang="it-IT" sz="1400"/>
              <a:pPr eaLnBrk="1" hangingPunct="1"/>
              <a:t>19</a:t>
            </a:fld>
            <a:endParaRPr lang="it-IT" altLang="it-IT" sz="14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B9BEAEE-B101-0848-8914-AD95C60A7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875" y="62727"/>
            <a:ext cx="8289925" cy="1290638"/>
          </a:xfrm>
        </p:spPr>
        <p:txBody>
          <a:bodyPr anchor="t"/>
          <a:lstStyle/>
          <a:p>
            <a:r>
              <a:rPr lang="en-GB" altLang="it-IT" sz="4000" b="1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Le </a:t>
            </a:r>
            <a:r>
              <a:rPr lang="en-GB" altLang="it-IT" sz="4000" b="1" dirty="0" err="1">
                <a:solidFill>
                  <a:srgbClr val="FF3300"/>
                </a:solidFill>
                <a:ea typeface="ＭＳ Ｐゴシック" panose="020B0600070205080204" pitchFamily="34" charset="-128"/>
              </a:rPr>
              <a:t>equazioni</a:t>
            </a:r>
            <a:r>
              <a:rPr lang="en-GB" altLang="it-IT" sz="4000" b="1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 di primo </a:t>
            </a:r>
            <a:r>
              <a:rPr lang="en-GB" altLang="it-IT" sz="4000" b="1" dirty="0" err="1">
                <a:solidFill>
                  <a:srgbClr val="FF3300"/>
                </a:solidFill>
                <a:ea typeface="ＭＳ Ｐゴシック" panose="020B0600070205080204" pitchFamily="34" charset="-128"/>
              </a:rPr>
              <a:t>grado</a:t>
            </a:r>
            <a:r>
              <a:rPr lang="en-GB" altLang="it-IT" sz="4000" b="1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it-IT" sz="4000" b="1" dirty="0" err="1">
                <a:solidFill>
                  <a:srgbClr val="FF3300"/>
                </a:solidFill>
                <a:ea typeface="ＭＳ Ｐゴシック" panose="020B0600070205080204" pitchFamily="34" charset="-128"/>
              </a:rPr>
              <a:t>sono</a:t>
            </a:r>
            <a:r>
              <a:rPr lang="en-GB" altLang="it-IT" sz="4000" b="1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it-IT" sz="4000" b="1" dirty="0" err="1">
                <a:solidFill>
                  <a:srgbClr val="FF3300"/>
                </a:solidFill>
                <a:ea typeface="ＭＳ Ｐゴシック" panose="020B0600070205080204" pitchFamily="34" charset="-128"/>
              </a:rPr>
              <a:t>difficili</a:t>
            </a:r>
            <a:r>
              <a:rPr lang="en-GB" altLang="it-IT" sz="4000" b="1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20483" name="Rectangle 39">
            <a:extLst>
              <a:ext uri="{FF2B5EF4-FFF2-40B4-BE49-F238E27FC236}">
                <a16:creationId xmlns:a16="http://schemas.microsoft.com/office/drawing/2014/main" id="{30C995F0-C58C-6B44-BA73-A9FAE6B2A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78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it-IT"/>
          </a:p>
        </p:txBody>
      </p:sp>
      <p:sp>
        <p:nvSpPr>
          <p:cNvPr id="20484" name="Footer Placeholder 4">
            <a:extLst>
              <a:ext uri="{FF2B5EF4-FFF2-40B4-BE49-F238E27FC236}">
                <a16:creationId xmlns:a16="http://schemas.microsoft.com/office/drawing/2014/main" id="{194C7549-1227-4843-88F4-C228C0F4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2F9B1-C3E1-F441-A062-6EE5DE94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C56301D-50F9-2A4D-9B55-DB9271C3634E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sp>
        <p:nvSpPr>
          <p:cNvPr id="20486" name="TextBox 6">
            <a:extLst>
              <a:ext uri="{FF2B5EF4-FFF2-40B4-BE49-F238E27FC236}">
                <a16:creationId xmlns:a16="http://schemas.microsoft.com/office/drawing/2014/main" id="{FAFE36DB-7013-3F49-8CE4-F9B9C5D83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384648"/>
            <a:ext cx="8458200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Le indagini nazionali e internazionali sulle equazioni di primo grado evidenziano da anni  le difficoltà degli studenti sul tema sia alla fine del I ciclo che nel primo biennio del II ciclo.</a:t>
            </a:r>
          </a:p>
          <a:p>
            <a:pPr eaLnBrk="1" hangingPunct="1"/>
            <a:endParaRPr lang="it-IT" altLang="it-IT" sz="1000" b="1" dirty="0"/>
          </a:p>
          <a:p>
            <a:pPr eaLnBrk="1" hangingPunct="1"/>
            <a:r>
              <a:rPr lang="it-IT" altLang="it-IT" sz="2800" b="1" dirty="0"/>
              <a:t>Ma, anche prima delle indagini ‘oggettive’, è la nostra esperienza a parlare di confusioni ed errori ricorrenti nei lavori degli studenti.</a:t>
            </a:r>
          </a:p>
        </p:txBody>
      </p:sp>
      <p:pic>
        <p:nvPicPr>
          <p:cNvPr id="7" name="Immagine 6" descr="Valenti2">
            <a:extLst>
              <a:ext uri="{FF2B5EF4-FFF2-40B4-BE49-F238E27FC236}">
                <a16:creationId xmlns:a16="http://schemas.microsoft.com/office/drawing/2014/main" id="{B03674B3-70BE-EC4B-9D57-55D6089DE5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70785"/>
            <a:ext cx="4896544" cy="1270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32031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B959A934-BA68-3848-AC58-E94E5F34EC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555" y="275016"/>
            <a:ext cx="8181317" cy="688975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Domanda difficile senza risposta</a:t>
            </a:r>
            <a:endParaRPr lang="it-IT" altLang="it-IT" sz="36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0B9ACDBF-03EF-8247-A9B8-5AE97AF44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13700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2708" name="Text Box 5">
            <a:extLst>
              <a:ext uri="{FF2B5EF4-FFF2-40B4-BE49-F238E27FC236}">
                <a16:creationId xmlns:a16="http://schemas.microsoft.com/office/drawing/2014/main" id="{5D7B8C2F-5062-5A42-A068-D0BDFD0C0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27670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2709" name="Footer Placeholder 7">
            <a:extLst>
              <a:ext uri="{FF2B5EF4-FFF2-40B4-BE49-F238E27FC236}">
                <a16:creationId xmlns:a16="http://schemas.microsoft.com/office/drawing/2014/main" id="{81212BF5-A2BB-114C-B1E7-B349882EA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C4A7BD-4AD8-B24D-A124-48181A4B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86A79C1-DCC7-6F40-BC14-32C826BC932C}" type="slidenum">
              <a:rPr lang="it-IT" altLang="it-IT" sz="1400"/>
              <a:pPr eaLnBrk="1" hangingPunct="1"/>
              <a:t>20</a:t>
            </a:fld>
            <a:endParaRPr lang="it-IT" altLang="it-IT" sz="1400" dirty="0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7097ACFF-5D81-524B-8C5E-B2ED96FEB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672" y="1659584"/>
            <a:ext cx="8077200" cy="954088"/>
          </a:xfrm>
          <a:prstGeom prst="rect">
            <a:avLst/>
          </a:prstGeom>
          <a:solidFill>
            <a:srgbClr val="FFFB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it-IT" altLang="it-IT" sz="2800" b="1" dirty="0">
                <a:latin typeface="Comic Sans MS" panose="030F0902030302020204" pitchFamily="66" charset="0"/>
              </a:rPr>
              <a:t>Qualcosa “obbliga” gli insegnanti italiani a seguire un percorso che non dà esiti positivi?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BB63432-5BE7-B24B-8BA7-8BE2D5643C26}"/>
              </a:ext>
            </a:extLst>
          </p:cNvPr>
          <p:cNvSpPr txBox="1"/>
          <p:nvPr/>
        </p:nvSpPr>
        <p:spPr>
          <a:xfrm>
            <a:off x="508335" y="3284984"/>
            <a:ext cx="7814642" cy="2246769"/>
          </a:xfrm>
          <a:prstGeom prst="rect">
            <a:avLst/>
          </a:prstGeom>
          <a:solidFill>
            <a:srgbClr val="FFF9EA"/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Per completare la discussione suggerisco di leggere un’intervista a Claudio Gori Giorgi del 2009 dal titolo:</a:t>
            </a:r>
          </a:p>
          <a:p>
            <a:r>
              <a:rPr lang="it-IT" sz="2800" b="1" i="1" dirty="0"/>
              <a:t>Le equazioni polinomiali nella scuola secondaria: che cosa rimane all’</a:t>
            </a:r>
            <a:r>
              <a:rPr lang="it-IT" sz="2800" b="1" i="1" dirty="0" err="1"/>
              <a:t>Universita</a:t>
            </a:r>
            <a:r>
              <a:rPr lang="it-IT" sz="2800" b="1" i="1" dirty="0"/>
              <a:t>̀</a:t>
            </a:r>
            <a:r>
              <a:rPr lang="it-IT" sz="2800" b="1" dirty="0"/>
              <a:t>? </a:t>
            </a:r>
            <a:endParaRPr lang="it-IT" sz="2800" dirty="0"/>
          </a:p>
        </p:txBody>
      </p:sp>
    </p:spTree>
  </p:cSld>
  <p:clrMapOvr>
    <a:masterClrMapping/>
  </p:clrMapOvr>
  <p:transition>
    <p:pull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B959A934-BA68-3848-AC58-E94E5F34EC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059" y="142526"/>
            <a:ext cx="8181317" cy="688975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Proposta del sito </a:t>
            </a:r>
            <a:r>
              <a:rPr lang="it-IT" altLang="it-IT" sz="3600" b="1" dirty="0" err="1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MateMat</a:t>
            </a:r>
            <a:endParaRPr lang="it-IT" altLang="it-IT" sz="36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0B9ACDBF-03EF-8247-A9B8-5AE97AF44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13700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2708" name="Text Box 5">
            <a:extLst>
              <a:ext uri="{FF2B5EF4-FFF2-40B4-BE49-F238E27FC236}">
                <a16:creationId xmlns:a16="http://schemas.microsoft.com/office/drawing/2014/main" id="{5D7B8C2F-5062-5A42-A068-D0BDFD0C0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27670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2709" name="Footer Placeholder 7">
            <a:extLst>
              <a:ext uri="{FF2B5EF4-FFF2-40B4-BE49-F238E27FC236}">
                <a16:creationId xmlns:a16="http://schemas.microsoft.com/office/drawing/2014/main" id="{81212BF5-A2BB-114C-B1E7-B349882EA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C4A7BD-4AD8-B24D-A124-48181A4B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86A79C1-DCC7-6F40-BC14-32C826BC932C}" type="slidenum">
              <a:rPr lang="it-IT" altLang="it-IT" sz="1400"/>
              <a:pPr eaLnBrk="1" hangingPunct="1"/>
              <a:t>21</a:t>
            </a:fld>
            <a:endParaRPr lang="it-IT" altLang="it-IT" sz="1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BB63432-5BE7-B24B-8BA7-8BE2D5643C26}"/>
              </a:ext>
            </a:extLst>
          </p:cNvPr>
          <p:cNvSpPr txBox="1"/>
          <p:nvPr/>
        </p:nvSpPr>
        <p:spPr>
          <a:xfrm>
            <a:off x="360059" y="4206935"/>
            <a:ext cx="8521878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600" b="1" dirty="0">
                <a:latin typeface="Chalkboard SE" panose="03050602040202020205" pitchFamily="66" charset="77"/>
              </a:rPr>
              <a:t>Nel sito trovate materiali didattici collaudati per presentare le equazioni in modo attivo e legato alla risoluzione di problemi ‘veri’. </a:t>
            </a:r>
          </a:p>
          <a:p>
            <a:r>
              <a:rPr lang="it-IT" sz="2600" b="1" dirty="0">
                <a:latin typeface="Chalkboard SE" panose="03050602040202020205" pitchFamily="66" charset="77"/>
              </a:rPr>
              <a:t>I materiali sono liberi e potete modificarli per adattarli alla classe.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69159AB-7473-9F4C-8EB5-74652104B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863821"/>
            <a:ext cx="5224131" cy="32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81961"/>
      </p:ext>
    </p:extLst>
  </p:cSld>
  <p:clrMapOvr>
    <a:masterClrMapping/>
  </p:clrMapOvr>
  <p:transition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FE3DD72-0452-F640-BA72-C1C580592A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525" y="396360"/>
            <a:ext cx="8700963" cy="14351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Come vengono presentate le equazioni di primo grado nel I ciclo?</a:t>
            </a:r>
            <a:r>
              <a:rPr lang="it-IT" altLang="it-IT" sz="3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21507" name="Footer Placeholder 4">
            <a:extLst>
              <a:ext uri="{FF2B5EF4-FFF2-40B4-BE49-F238E27FC236}">
                <a16:creationId xmlns:a16="http://schemas.microsoft.com/office/drawing/2014/main" id="{88CBD653-9A5A-4A4B-B860-12795C69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B28D2-B6D6-E345-8B02-04CE98D9A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9AA06BF-6ABB-F54D-A1B0-72B8FC08BDB1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sp>
        <p:nvSpPr>
          <p:cNvPr id="21509" name="TextBox 6">
            <a:extLst>
              <a:ext uri="{FF2B5EF4-FFF2-40B4-BE49-F238E27FC236}">
                <a16:creationId xmlns:a16="http://schemas.microsoft.com/office/drawing/2014/main" id="{4CED21AC-9A4C-E946-A4F7-15FFE7A66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04864"/>
            <a:ext cx="8382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Indagini sulle abitudini degli insegnanti hanno mostrato quello che verifichiamo anche personalmente: una larga parte degli insegnanti di matematica basa il suo insegnamento sul libro di testo, specialmente nel I ciclo. </a:t>
            </a:r>
            <a:endParaRPr lang="it-IT" altLang="it-IT" sz="28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09853D3-E06F-4740-8BFB-9461B7F06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527925" cy="857250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Teoria sulle equazioni</a:t>
            </a:r>
            <a:endParaRPr lang="it-IT" altLang="it-IT" sz="40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94EFD9C5-8DB9-CB40-A494-B1852784F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11604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DD62E180-1FA8-9746-8C28-CC7F4E354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236663"/>
            <a:ext cx="8540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800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A2A69794-7A33-3C4B-899B-B9CA2693E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2112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0521BB61-C80F-4A44-89C8-8108B4BEA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103313"/>
            <a:ext cx="396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95591" name="Rectangle 7">
            <a:extLst>
              <a:ext uri="{FF2B5EF4-FFF2-40B4-BE49-F238E27FC236}">
                <a16:creationId xmlns:a16="http://schemas.microsoft.com/office/drawing/2014/main" id="{88C7ABFA-0981-6E4A-B583-161E9CBA2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61" y="1103313"/>
            <a:ext cx="8518525" cy="954088"/>
          </a:xfrm>
          <a:prstGeom prst="rect">
            <a:avLst/>
          </a:prstGeom>
          <a:solidFill>
            <a:srgbClr val="FFF9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Nei testi più adottati circa </a:t>
            </a:r>
            <a:r>
              <a:rPr lang="it-IT" altLang="it-IT" sz="2800" b="1" i="1" dirty="0">
                <a:solidFill>
                  <a:srgbClr val="0000FF"/>
                </a:solidFill>
              </a:rPr>
              <a:t>12</a:t>
            </a:r>
            <a:r>
              <a:rPr lang="it-IT" altLang="it-IT" sz="2800" b="1" dirty="0">
                <a:solidFill>
                  <a:srgbClr val="0000FF"/>
                </a:solidFill>
              </a:rPr>
              <a:t> </a:t>
            </a:r>
            <a:r>
              <a:rPr lang="it-IT" altLang="it-IT" sz="2800" b="1" i="1" dirty="0">
                <a:solidFill>
                  <a:srgbClr val="0000FF"/>
                </a:solidFill>
              </a:rPr>
              <a:t>pagine di teoria</a:t>
            </a:r>
            <a:r>
              <a:rPr lang="it-IT" altLang="it-IT" sz="2800" b="1" dirty="0"/>
              <a:t>, che si concludono con esempi di questo tipo:</a:t>
            </a:r>
            <a:r>
              <a:rPr lang="it-IT" altLang="it-IT" b="1" dirty="0"/>
              <a:t>  </a:t>
            </a:r>
          </a:p>
        </p:txBody>
      </p:sp>
      <p:sp>
        <p:nvSpPr>
          <p:cNvPr id="23560" name="Rectangle 8">
            <a:extLst>
              <a:ext uri="{FF2B5EF4-FFF2-40B4-BE49-F238E27FC236}">
                <a16:creationId xmlns:a16="http://schemas.microsoft.com/office/drawing/2014/main" id="{029727F0-C07C-624C-81E1-F20167B73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857" y="2288256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3561" name="Rectangle 9">
            <a:extLst>
              <a:ext uri="{FF2B5EF4-FFF2-40B4-BE49-F238E27FC236}">
                <a16:creationId xmlns:a16="http://schemas.microsoft.com/office/drawing/2014/main" id="{861749C3-622F-E348-A4C4-8FC9D808E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925" y="19034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3562" name="Rectangle 10">
            <a:extLst>
              <a:ext uri="{FF2B5EF4-FFF2-40B4-BE49-F238E27FC236}">
                <a16:creationId xmlns:a16="http://schemas.microsoft.com/office/drawing/2014/main" id="{9FA1650B-E0EF-DF4A-8CB0-BF1E555AD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-319088"/>
            <a:ext cx="18415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23563" name="Picture 13" descr="Equa_teor_F">
            <a:extLst>
              <a:ext uri="{FF2B5EF4-FFF2-40B4-BE49-F238E27FC236}">
                <a16:creationId xmlns:a16="http://schemas.microsoft.com/office/drawing/2014/main" id="{5EFEDC0C-85C7-594A-987F-924383DA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2" y="2346993"/>
            <a:ext cx="8040688" cy="3733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3564" name="Footer Placeholder 11">
            <a:extLst>
              <a:ext uri="{FF2B5EF4-FFF2-40B4-BE49-F238E27FC236}">
                <a16:creationId xmlns:a16="http://schemas.microsoft.com/office/drawing/2014/main" id="{7703818D-0981-804D-965D-B7A7E16E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64BC3E1-ADE9-1143-8505-3389EFB1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65F8D4D-B028-4C4D-A68E-F45AD03B665E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50F138-F2DC-7544-981C-81C78B4E9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82" y="2727993"/>
            <a:ext cx="3505200" cy="381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23567" name="TextBox 14">
            <a:extLst>
              <a:ext uri="{FF2B5EF4-FFF2-40B4-BE49-F238E27FC236}">
                <a16:creationId xmlns:a16="http://schemas.microsoft.com/office/drawing/2014/main" id="{3095E164-FF21-874B-9C37-AC8EC9933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8382" y="5318793"/>
            <a:ext cx="2590800" cy="376238"/>
          </a:xfrm>
          <a:prstGeom prst="rect">
            <a:avLst/>
          </a:prstGeom>
          <a:solidFill>
            <a:srgbClr val="FFFBD6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tIns="3600" bIns="36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>
                <a:latin typeface="Brush Script MT Italic" panose="03060802040406070304" pitchFamily="66" charset="-122"/>
                <a:ea typeface="Brush Script MT Italic" panose="03060802040406070304" pitchFamily="66" charset="-122"/>
                <a:cs typeface="Brush Script MT Italic" panose="03060802040406070304" pitchFamily="66" charset="-122"/>
              </a:rPr>
              <a:t>‘porto dall’altra parte’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39AA11-CCBC-494D-8FFE-F7D4883EE4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79182" y="3108993"/>
            <a:ext cx="3810000" cy="2133600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D2D4766F-8CF2-F44B-B8A9-1DA9D1C87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8037" y="67244"/>
            <a:ext cx="7527925" cy="609600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Esercizi sulle equazioni</a:t>
            </a:r>
            <a:endParaRPr lang="it-IT" altLang="it-IT" sz="40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Text Box 7">
            <a:extLst>
              <a:ext uri="{FF2B5EF4-FFF2-40B4-BE49-F238E27FC236}">
                <a16:creationId xmlns:a16="http://schemas.microsoft.com/office/drawing/2014/main" id="{F350A40B-7338-544D-856C-3089E5760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11604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5604" name="Rectangle 9">
            <a:extLst>
              <a:ext uri="{FF2B5EF4-FFF2-40B4-BE49-F238E27FC236}">
                <a16:creationId xmlns:a16="http://schemas.microsoft.com/office/drawing/2014/main" id="{85E18788-DFC2-4C48-884D-D9190C7D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95400"/>
            <a:ext cx="8540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800"/>
          </a:p>
        </p:txBody>
      </p:sp>
      <p:sp>
        <p:nvSpPr>
          <p:cNvPr id="25605" name="Rectangle 10">
            <a:extLst>
              <a:ext uri="{FF2B5EF4-FFF2-40B4-BE49-F238E27FC236}">
                <a16:creationId xmlns:a16="http://schemas.microsoft.com/office/drawing/2014/main" id="{354A09A3-5E1E-C14E-B64C-2A624FDD2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2112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5606" name="Rectangle 11">
            <a:extLst>
              <a:ext uri="{FF2B5EF4-FFF2-40B4-BE49-F238E27FC236}">
                <a16:creationId xmlns:a16="http://schemas.microsoft.com/office/drawing/2014/main" id="{5E0A1083-1CB9-654F-BFCD-C14DBA375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103313"/>
            <a:ext cx="396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42348" name="Rectangle 12">
            <a:extLst>
              <a:ext uri="{FF2B5EF4-FFF2-40B4-BE49-F238E27FC236}">
                <a16:creationId xmlns:a16="http://schemas.microsoft.com/office/drawing/2014/main" id="{27A7444B-A46E-0A42-AC9A-3BDC30F41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57" y="772020"/>
            <a:ext cx="8451393" cy="1815882"/>
          </a:xfrm>
          <a:prstGeom prst="rect">
            <a:avLst/>
          </a:prstGeom>
          <a:solidFill>
            <a:srgbClr val="FFF9EA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Nei testi più adottati circa 300 esercizi </a:t>
            </a:r>
            <a:r>
              <a:rPr lang="it-IT" sz="2800" b="1" dirty="0">
                <a:latin typeface="Arial Narrow" panose="020B0604020202020204" pitchFamily="34" charset="0"/>
              </a:rPr>
              <a:t>con una larga presenza di lunghe equazioni che, prima di essere risolte, debbono essere semplificate, applicando tutte le possibili regole di calcolo letterale. </a:t>
            </a:r>
            <a:endParaRPr lang="it-IT" altLang="it-IT" sz="2800" b="1" dirty="0">
              <a:latin typeface="Arial Narrow" panose="020B0604020202020204" pitchFamily="34" charset="0"/>
            </a:endParaRPr>
          </a:p>
        </p:txBody>
      </p:sp>
      <p:sp>
        <p:nvSpPr>
          <p:cNvPr id="25608" name="Rectangle 13">
            <a:extLst>
              <a:ext uri="{FF2B5EF4-FFF2-40B4-BE49-F238E27FC236}">
                <a16:creationId xmlns:a16="http://schemas.microsoft.com/office/drawing/2014/main" id="{EA8DA9D1-5A69-4B44-91C4-7536F178D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224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5609" name="Rectangle 15">
            <a:extLst>
              <a:ext uri="{FF2B5EF4-FFF2-40B4-BE49-F238E27FC236}">
                <a16:creationId xmlns:a16="http://schemas.microsoft.com/office/drawing/2014/main" id="{6589C026-E942-E246-AEAE-84D3AD7DB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925" y="19034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5610" name="Rectangle 16">
            <a:extLst>
              <a:ext uri="{FF2B5EF4-FFF2-40B4-BE49-F238E27FC236}">
                <a16:creationId xmlns:a16="http://schemas.microsoft.com/office/drawing/2014/main" id="{A1FD869A-7620-7844-B66D-5A4927E07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-319088"/>
            <a:ext cx="18415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142412" name="Group 76">
            <a:extLst>
              <a:ext uri="{FF2B5EF4-FFF2-40B4-BE49-F238E27FC236}">
                <a16:creationId xmlns:a16="http://schemas.microsoft.com/office/drawing/2014/main" id="{FCBEEED0-60FF-224C-A3C2-F4FDA2667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541571"/>
              </p:ext>
            </p:extLst>
          </p:nvPr>
        </p:nvGraphicFramePr>
        <p:xfrm>
          <a:off x="228600" y="2780928"/>
          <a:ext cx="8610600" cy="3353573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515490854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3537811053"/>
                    </a:ext>
                  </a:extLst>
                </a:gridCol>
              </a:tblGrid>
              <a:tr h="6437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C6C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Numero di esercizi</a:t>
                      </a:r>
                      <a:endParaRPr kumimoji="0" lang="it-IT" altLang="it-IT" sz="2400" b="1" i="0" u="none" strike="noStrike" cap="none" normalizeH="0" baseline="0">
                        <a:ln>
                          <a:noFill/>
                        </a:ln>
                        <a:solidFill>
                          <a:srgbClr val="002C6C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C6C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Esempio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346960"/>
                  </a:ext>
                </a:extLst>
              </a:tr>
              <a:tr h="1269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150</a:t>
                      </a:r>
                      <a:endParaRPr kumimoji="0" lang="it-IT" altLang="it-IT" sz="2400" b="0" i="0" u="sng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42716"/>
                  </a:ext>
                </a:extLst>
              </a:tr>
              <a:tr h="13830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32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152735"/>
                  </a:ext>
                </a:extLst>
              </a:tr>
            </a:tbl>
          </a:graphicData>
        </a:graphic>
      </p:graphicFrame>
      <p:pic>
        <p:nvPicPr>
          <p:cNvPr id="142402" name="Picture 66" descr="Equa_Eser3">
            <a:extLst>
              <a:ext uri="{FF2B5EF4-FFF2-40B4-BE49-F238E27FC236}">
                <a16:creationId xmlns:a16="http://schemas.microsoft.com/office/drawing/2014/main" id="{B64A86FA-FDE8-DC45-8BB6-DF055E297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39" y="3561039"/>
            <a:ext cx="69738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404" name="Picture 68" descr="Equa_Eser4">
            <a:extLst>
              <a:ext uri="{FF2B5EF4-FFF2-40B4-BE49-F238E27FC236}">
                <a16:creationId xmlns:a16="http://schemas.microsoft.com/office/drawing/2014/main" id="{7D117360-C7B3-D54D-9AAA-EE9C2D54F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4932"/>
            <a:ext cx="69770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5" name="Footer Placeholder 15">
            <a:extLst>
              <a:ext uri="{FF2B5EF4-FFF2-40B4-BE49-F238E27FC236}">
                <a16:creationId xmlns:a16="http://schemas.microsoft.com/office/drawing/2014/main" id="{3EDCD15C-CAC6-244D-92B4-44A4DA7E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dirty="0"/>
              <a:t>Daniela Valenti, 2020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FFE47BC-7710-7040-B503-439185B1C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4F1DD35-3E65-354E-B8A8-4F763050DBDD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A5BC7499-D48E-874C-A20D-C4E19BA50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6775" y="215900"/>
            <a:ext cx="7527925" cy="609600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Problemi sulle equazioni</a:t>
            </a:r>
            <a:endParaRPr lang="it-IT" altLang="it-IT" sz="40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B673DFD2-2B0D-0A42-A144-7200BB3A9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11604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0D88E03F-35E5-744B-9605-BF742750D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236663"/>
            <a:ext cx="8540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800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C72FC265-38A0-224D-AEB3-CC63FB9A0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2112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B66E68F0-BF51-EF4C-B204-24DCA37CE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103313"/>
            <a:ext cx="396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99687" name="Rectangle 7">
            <a:extLst>
              <a:ext uri="{FF2B5EF4-FFF2-40B4-BE49-F238E27FC236}">
                <a16:creationId xmlns:a16="http://schemas.microsoft.com/office/drawing/2014/main" id="{5EC3DA9E-17A5-9249-8184-806D8E6CC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38200"/>
            <a:ext cx="8518525" cy="519113"/>
          </a:xfrm>
          <a:prstGeom prst="rect">
            <a:avLst/>
          </a:prstGeom>
          <a:solidFill>
            <a:srgbClr val="FFF9EA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Nei testi più adottati circa 200 problemi, fra i quali</a:t>
            </a:r>
          </a:p>
        </p:txBody>
      </p:sp>
      <p:sp>
        <p:nvSpPr>
          <p:cNvPr id="27656" name="Rectangle 8">
            <a:extLst>
              <a:ext uri="{FF2B5EF4-FFF2-40B4-BE49-F238E27FC236}">
                <a16:creationId xmlns:a16="http://schemas.microsoft.com/office/drawing/2014/main" id="{FBAF4D0C-0062-AE4E-86D5-8B4607946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224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7657" name="Rectangle 9">
            <a:extLst>
              <a:ext uri="{FF2B5EF4-FFF2-40B4-BE49-F238E27FC236}">
                <a16:creationId xmlns:a16="http://schemas.microsoft.com/office/drawing/2014/main" id="{152F9896-629B-674E-B500-0B8292024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925" y="19034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7658" name="Rectangle 10">
            <a:extLst>
              <a:ext uri="{FF2B5EF4-FFF2-40B4-BE49-F238E27FC236}">
                <a16:creationId xmlns:a16="http://schemas.microsoft.com/office/drawing/2014/main" id="{C05113C8-5913-2C44-B37A-EA29AF3B7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-319088"/>
            <a:ext cx="18415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199733" name="Group 53">
            <a:extLst>
              <a:ext uri="{FF2B5EF4-FFF2-40B4-BE49-F238E27FC236}">
                <a16:creationId xmlns:a16="http://schemas.microsoft.com/office/drawing/2014/main" id="{F0B3715D-6176-9B4A-A326-6DACBD163C37}"/>
              </a:ext>
            </a:extLst>
          </p:cNvPr>
          <p:cNvGraphicFramePr>
            <a:graphicFrameLocks noGrp="1"/>
          </p:cNvGraphicFramePr>
          <p:nvPr/>
        </p:nvGraphicFramePr>
        <p:xfrm>
          <a:off x="279400" y="1490663"/>
          <a:ext cx="8345488" cy="4528503"/>
        </p:xfrm>
        <a:graphic>
          <a:graphicData uri="http://schemas.openxmlformats.org/drawingml/2006/table">
            <a:tbl>
              <a:tblPr/>
              <a:tblGrid>
                <a:gridCol w="1358900">
                  <a:extLst>
                    <a:ext uri="{9D8B030D-6E8A-4147-A177-3AD203B41FA5}">
                      <a16:colId xmlns:a16="http://schemas.microsoft.com/office/drawing/2014/main" val="1650709189"/>
                    </a:ext>
                  </a:extLst>
                </a:gridCol>
                <a:gridCol w="6986588">
                  <a:extLst>
                    <a:ext uri="{9D8B030D-6E8A-4147-A177-3AD203B41FA5}">
                      <a16:colId xmlns:a16="http://schemas.microsoft.com/office/drawing/2014/main" val="3827961722"/>
                    </a:ext>
                  </a:extLst>
                </a:gridCol>
              </a:tblGrid>
              <a:tr h="635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C6C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Numero di problemi</a:t>
                      </a:r>
                      <a:endParaRPr kumimoji="0" lang="it-IT" altLang="it-IT" sz="2400" b="1" i="0" u="none" strike="noStrike" cap="none" normalizeH="0" baseline="0">
                        <a:ln>
                          <a:noFill/>
                        </a:ln>
                        <a:solidFill>
                          <a:srgbClr val="002C6C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C6C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Esempio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052002"/>
                  </a:ext>
                </a:extLst>
              </a:tr>
              <a:tr h="1033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970855"/>
                  </a:ext>
                </a:extLst>
              </a:tr>
              <a:tr h="1111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“Realtà”!?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832321"/>
                  </a:ext>
                </a:extLst>
              </a:tr>
              <a:tr h="920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110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Geometria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42659"/>
                  </a:ext>
                </a:extLst>
              </a:tr>
              <a:tr h="684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“Fisica”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58479"/>
                  </a:ext>
                </a:extLst>
              </a:tr>
            </a:tbl>
          </a:graphicData>
        </a:graphic>
      </p:graphicFrame>
      <p:pic>
        <p:nvPicPr>
          <p:cNvPr id="199716" name="Picture 36" descr="Equa_prob1">
            <a:extLst>
              <a:ext uri="{FF2B5EF4-FFF2-40B4-BE49-F238E27FC236}">
                <a16:creationId xmlns:a16="http://schemas.microsoft.com/office/drawing/2014/main" id="{EC9D5926-9C6B-8E45-840A-32DF50871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6629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719" name="Picture 39" descr="Equa_prob2">
            <a:extLst>
              <a:ext uri="{FF2B5EF4-FFF2-40B4-BE49-F238E27FC236}">
                <a16:creationId xmlns:a16="http://schemas.microsoft.com/office/drawing/2014/main" id="{1590157C-39E9-5441-B038-C0F8AD5E9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19600"/>
            <a:ext cx="69040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720" name="Picture 40" descr="Equa_prob3">
            <a:extLst>
              <a:ext uri="{FF2B5EF4-FFF2-40B4-BE49-F238E27FC236}">
                <a16:creationId xmlns:a16="http://schemas.microsoft.com/office/drawing/2014/main" id="{392F2EF1-C5DC-6C47-8865-C7792D27E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0"/>
            <a:ext cx="6759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734" name="Picture 54">
            <a:extLst>
              <a:ext uri="{FF2B5EF4-FFF2-40B4-BE49-F238E27FC236}">
                <a16:creationId xmlns:a16="http://schemas.microsoft.com/office/drawing/2014/main" id="{A41D5768-B81D-AF44-A01E-2F567CB44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65532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3" name="Footer Placeholder 15">
            <a:extLst>
              <a:ext uri="{FF2B5EF4-FFF2-40B4-BE49-F238E27FC236}">
                <a16:creationId xmlns:a16="http://schemas.microsoft.com/office/drawing/2014/main" id="{6059B933-F030-8745-8A26-07F703AD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7B32869-E8BB-5B4B-8405-6FC0F86C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0A2CDD-FCE8-2048-8E27-013CE53D3D78}" type="slidenum">
              <a:rPr lang="it-IT" altLang="it-IT" sz="1400"/>
              <a:pPr eaLnBrk="1" hangingPunct="1"/>
              <a:t>6</a:t>
            </a:fld>
            <a:endParaRPr lang="it-IT" altLang="it-IT" sz="140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482FA44F-A6D3-9244-B593-ADF8E7E57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247650"/>
            <a:ext cx="8667750" cy="81915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Effetti di questo insegnamento</a:t>
            </a:r>
            <a:endParaRPr lang="it-IT" altLang="it-IT" sz="36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7940" name="Text Box 4">
            <a:extLst>
              <a:ext uri="{FF2B5EF4-FFF2-40B4-BE49-F238E27FC236}">
                <a16:creationId xmlns:a16="http://schemas.microsoft.com/office/drawing/2014/main" id="{2DAADC40-D48B-C445-B9F0-861D48AD5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203" y="2038678"/>
            <a:ext cx="61499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2800" b="1" dirty="0"/>
              <a:t>Per </a:t>
            </a:r>
            <a:r>
              <a:rPr lang="it-IT" altLang="it-IT" sz="2800" b="1" dirty="0">
                <a:solidFill>
                  <a:srgbClr val="FF3300"/>
                </a:solidFill>
              </a:rPr>
              <a:t>la maggioranza degli studenti:</a:t>
            </a:r>
            <a:endParaRPr lang="it-IT" altLang="it-IT" sz="2800" b="1" dirty="0"/>
          </a:p>
          <a:p>
            <a:pPr eaLnBrk="1" hangingPunct="1"/>
            <a:r>
              <a:rPr lang="it-IT" altLang="it-IT" sz="2800" b="1" dirty="0"/>
              <a:t>“</a:t>
            </a:r>
            <a:r>
              <a:rPr lang="it-IT" altLang="it-IT" sz="2800" b="1" dirty="0" err="1"/>
              <a:t>Echec</a:t>
            </a:r>
            <a:r>
              <a:rPr lang="it-IT" altLang="it-IT" sz="2800" b="1" dirty="0"/>
              <a:t> en </a:t>
            </a:r>
            <a:r>
              <a:rPr lang="it-IT" altLang="it-IT" sz="2800" b="1" dirty="0" err="1"/>
              <a:t>mathématiques</a:t>
            </a:r>
            <a:r>
              <a:rPr lang="it-IT" altLang="it-IT" sz="2800" b="1" dirty="0"/>
              <a:t>” </a:t>
            </a:r>
          </a:p>
          <a:p>
            <a:pPr eaLnBrk="1" hangingPunct="1"/>
            <a:r>
              <a:rPr lang="it-IT" altLang="it-IT" sz="2800" b="1" dirty="0"/>
              <a:t>H. </a:t>
            </a:r>
            <a:r>
              <a:rPr lang="it-IT" altLang="it-IT" sz="2800" b="1" dirty="0" err="1"/>
              <a:t>Freudenthal</a:t>
            </a:r>
            <a:r>
              <a:rPr lang="it-IT" altLang="it-IT" sz="2800" b="1" dirty="0"/>
              <a:t> 1983</a:t>
            </a:r>
          </a:p>
        </p:txBody>
      </p:sp>
      <p:sp>
        <p:nvSpPr>
          <p:cNvPr id="167941" name="Text Box 5">
            <a:extLst>
              <a:ext uri="{FF2B5EF4-FFF2-40B4-BE49-F238E27FC236}">
                <a16:creationId xmlns:a16="http://schemas.microsoft.com/office/drawing/2014/main" id="{536BEB94-BB4B-0A4C-99E3-FB64BE277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5" y="3496128"/>
            <a:ext cx="4551460" cy="2677656"/>
          </a:xfrm>
          <a:prstGeom prst="rect">
            <a:avLst/>
          </a:prstGeom>
          <a:solidFill>
            <a:srgbClr val="FFF9EA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2800" b="1" dirty="0">
                <a:solidFill>
                  <a:srgbClr val="002C6C"/>
                </a:solidFill>
              </a:rPr>
              <a:t>Lo “</a:t>
            </a:r>
            <a:r>
              <a:rPr lang="it-IT" altLang="it-IT" sz="2800" b="1" i="1" dirty="0">
                <a:solidFill>
                  <a:srgbClr val="002C6C"/>
                </a:solidFill>
              </a:rPr>
              <a:t>scacco</a:t>
            </a:r>
            <a:r>
              <a:rPr lang="it-IT" altLang="it-IT" sz="2800" b="1" dirty="0">
                <a:solidFill>
                  <a:srgbClr val="002C6C"/>
                </a:solidFill>
              </a:rPr>
              <a:t>”, sensazione  che conosciamo tutti: impotenza e disistima di fronte a una difficoltà che sentiamo di non riuscire a superare.</a:t>
            </a:r>
            <a:endParaRPr lang="it-IT" altLang="it-IT" sz="2800" dirty="0"/>
          </a:p>
        </p:txBody>
      </p:sp>
      <p:sp>
        <p:nvSpPr>
          <p:cNvPr id="167944" name="Text Box 8">
            <a:extLst>
              <a:ext uri="{FF2B5EF4-FFF2-40B4-BE49-F238E27FC236}">
                <a16:creationId xmlns:a16="http://schemas.microsoft.com/office/drawing/2014/main" id="{AC93DDFF-FBE2-F348-868A-3D3CDDBB3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1077913"/>
            <a:ext cx="87042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Per </a:t>
            </a:r>
            <a:r>
              <a:rPr lang="it-IT" altLang="it-IT" sz="2800" b="1" dirty="0">
                <a:solidFill>
                  <a:srgbClr val="FF3300"/>
                </a:solidFill>
              </a:rPr>
              <a:t>pochi</a:t>
            </a:r>
            <a:r>
              <a:rPr lang="it-IT" altLang="it-IT" sz="2800" b="1" dirty="0"/>
              <a:t> </a:t>
            </a:r>
            <a:r>
              <a:rPr lang="it-IT" altLang="it-IT" sz="2800" b="1" dirty="0">
                <a:solidFill>
                  <a:srgbClr val="FF3300"/>
                </a:solidFill>
              </a:rPr>
              <a:t>studenti</a:t>
            </a:r>
            <a:r>
              <a:rPr lang="it-IT" altLang="it-IT" sz="2800" b="1" dirty="0"/>
              <a:t> particolarmente dotati: addestramento ad eseguire compiti ripetitivi.</a:t>
            </a:r>
            <a:r>
              <a:rPr lang="it-IT" altLang="it-IT" sz="2800" dirty="0"/>
              <a:t> </a:t>
            </a:r>
          </a:p>
        </p:txBody>
      </p:sp>
      <p:sp>
        <p:nvSpPr>
          <p:cNvPr id="29702" name="Footer Placeholder 5">
            <a:extLst>
              <a:ext uri="{FF2B5EF4-FFF2-40B4-BE49-F238E27FC236}">
                <a16:creationId xmlns:a16="http://schemas.microsoft.com/office/drawing/2014/main" id="{B484C6BA-7B14-B149-9D5D-A177E2C32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5D89C-5511-EA4E-A40E-10BDFFFF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E2F8620-AD7F-E541-BE9E-C748072C8ECC}" type="slidenum">
              <a:rPr lang="it-IT" altLang="it-IT" sz="1400"/>
              <a:pPr eaLnBrk="1" hangingPunct="1"/>
              <a:t>7</a:t>
            </a:fld>
            <a:endParaRPr lang="it-IT" altLang="it-IT" sz="140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64799E1-FE32-2C45-B96A-2976DE5E7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50" y="3201984"/>
            <a:ext cx="3962400" cy="2971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4C44F412-059F-C54A-9CD4-04C529724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225" y="276387"/>
            <a:ext cx="8845550" cy="52705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 al I biennio del II ciclo? </a:t>
            </a:r>
            <a:endParaRPr lang="it-IT" altLang="it-IT" sz="36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1747" name="Rectangle 7">
            <a:extLst>
              <a:ext uri="{FF2B5EF4-FFF2-40B4-BE49-F238E27FC236}">
                <a16:creationId xmlns:a16="http://schemas.microsoft.com/office/drawing/2014/main" id="{3C496C8E-1FDF-A441-93D8-E1537DD95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" y="9890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49512" name="Text Box 8">
            <a:extLst>
              <a:ext uri="{FF2B5EF4-FFF2-40B4-BE49-F238E27FC236}">
                <a16:creationId xmlns:a16="http://schemas.microsoft.com/office/drawing/2014/main" id="{F526A55F-AA45-3D4B-9F05-5BC573927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960599"/>
            <a:ext cx="82296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 dirty="0">
                <a:solidFill>
                  <a:srgbClr val="002C6C"/>
                </a:solidFill>
              </a:rPr>
              <a:t>Nei testi più adottati spesso si ritrovano:</a:t>
            </a:r>
          </a:p>
          <a:p>
            <a:pPr marL="342900" indent="-342900" eaLnBrk="1" hangingPunct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altLang="it-IT" b="1" i="1" dirty="0">
                <a:solidFill>
                  <a:srgbClr val="0000FF"/>
                </a:solidFill>
              </a:rPr>
              <a:t>analoga teoria</a:t>
            </a:r>
            <a:r>
              <a:rPr lang="it-IT" altLang="it-IT" b="1" dirty="0">
                <a:solidFill>
                  <a:srgbClr val="002C6C"/>
                </a:solidFill>
              </a:rPr>
              <a:t>, con l’aggiunta dei principi di equivalenza, non utilizzati nella pratica, che rimane sempre basata sul ‘trasporto’</a:t>
            </a:r>
          </a:p>
          <a:p>
            <a:pPr marL="342900" indent="-342900" eaLnBrk="1" hangingPunct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altLang="it-IT" b="1" i="1" dirty="0">
                <a:solidFill>
                  <a:srgbClr val="0000FF"/>
                </a:solidFill>
              </a:rPr>
              <a:t>analoghi esercizi e problemi</a:t>
            </a:r>
            <a:r>
              <a:rPr lang="it-IT" altLang="it-IT" b="1" i="1" dirty="0"/>
              <a:t>, con un maggior numero di problemi di geometria</a:t>
            </a:r>
            <a:r>
              <a:rPr lang="it-IT" altLang="it-IT" b="1" dirty="0"/>
              <a:t>.</a:t>
            </a:r>
          </a:p>
        </p:txBody>
      </p:sp>
      <p:sp>
        <p:nvSpPr>
          <p:cNvPr id="149513" name="AutoShape 9">
            <a:extLst>
              <a:ext uri="{FF2B5EF4-FFF2-40B4-BE49-F238E27FC236}">
                <a16:creationId xmlns:a16="http://schemas.microsoft.com/office/drawing/2014/main" id="{23AB6DF8-7CE4-784C-A9A7-C76F15B82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276600"/>
            <a:ext cx="990600" cy="793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3AEB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>
              <a:solidFill>
                <a:srgbClr val="E3AEBC"/>
              </a:solidFill>
            </a:endParaRPr>
          </a:p>
        </p:txBody>
      </p:sp>
      <p:sp>
        <p:nvSpPr>
          <p:cNvPr id="31750" name="Text Box 11">
            <a:extLst>
              <a:ext uri="{FF2B5EF4-FFF2-40B4-BE49-F238E27FC236}">
                <a16:creationId xmlns:a16="http://schemas.microsoft.com/office/drawing/2014/main" id="{C16E6770-E850-964F-B919-82539E7FE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31559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149516" name="Rectangle 12">
            <a:extLst>
              <a:ext uri="{FF2B5EF4-FFF2-40B4-BE49-F238E27FC236}">
                <a16:creationId xmlns:a16="http://schemas.microsoft.com/office/drawing/2014/main" id="{3045CF83-8190-5B4C-8CA1-A6874F484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038600"/>
            <a:ext cx="807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FF3300"/>
                </a:solidFill>
              </a:rPr>
              <a:t>I pochi</a:t>
            </a:r>
            <a:r>
              <a:rPr lang="it-IT" altLang="it-IT" b="1" dirty="0"/>
              <a:t> </a:t>
            </a:r>
            <a:r>
              <a:rPr lang="it-IT" altLang="it-IT" b="1" dirty="0">
                <a:solidFill>
                  <a:srgbClr val="FF3300"/>
                </a:solidFill>
              </a:rPr>
              <a:t>studenti</a:t>
            </a:r>
            <a:r>
              <a:rPr lang="it-IT" altLang="it-IT" b="1" dirty="0"/>
              <a:t> </a:t>
            </a:r>
            <a:r>
              <a:rPr lang="it-IT" altLang="it-IT" b="1" dirty="0">
                <a:solidFill>
                  <a:srgbClr val="002C6C"/>
                </a:solidFill>
              </a:rPr>
              <a:t>particolarmente dotati si annoiano e consolidano l’opinione che: </a:t>
            </a:r>
          </a:p>
          <a:p>
            <a:pPr eaLnBrk="1" hangingPunct="1"/>
            <a:r>
              <a:rPr lang="it-IT" altLang="it-IT" b="1" dirty="0">
                <a:solidFill>
                  <a:srgbClr val="002C6C"/>
                </a:solidFill>
              </a:rPr>
              <a:t>   matematica = ripetere gli stessi procedimenti.</a:t>
            </a:r>
          </a:p>
        </p:txBody>
      </p:sp>
      <p:sp>
        <p:nvSpPr>
          <p:cNvPr id="31752" name="Text Box 13">
            <a:extLst>
              <a:ext uri="{FF2B5EF4-FFF2-40B4-BE49-F238E27FC236}">
                <a16:creationId xmlns:a16="http://schemas.microsoft.com/office/drawing/2014/main" id="{3F67B9D7-0CA1-1648-AC1A-23CFFF7ED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4462463"/>
            <a:ext cx="24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49518" name="Rectangle 14">
            <a:extLst>
              <a:ext uri="{FF2B5EF4-FFF2-40B4-BE49-F238E27FC236}">
                <a16:creationId xmlns:a16="http://schemas.microsoft.com/office/drawing/2014/main" id="{6EF89424-7679-554E-AE26-AA4C2AA22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2578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FF3300"/>
                </a:solidFill>
              </a:rPr>
              <a:t>La maggioranza degli studenti </a:t>
            </a:r>
            <a:r>
              <a:rPr lang="it-IT" altLang="it-IT" b="1" dirty="0">
                <a:solidFill>
                  <a:srgbClr val="002C6C"/>
                </a:solidFill>
              </a:rPr>
              <a:t>“getta la spugna” e si disinteressa definitivamente della matematica. </a:t>
            </a:r>
            <a:endParaRPr lang="it-IT" altLang="it-IT" b="1" dirty="0">
              <a:solidFill>
                <a:srgbClr val="FF3300"/>
              </a:solidFill>
            </a:endParaRPr>
          </a:p>
          <a:p>
            <a:pPr eaLnBrk="1" hangingPunct="1"/>
            <a:endParaRPr lang="it-IT" altLang="it-IT" b="1" dirty="0">
              <a:solidFill>
                <a:srgbClr val="FF3300"/>
              </a:solidFill>
            </a:endParaRPr>
          </a:p>
        </p:txBody>
      </p:sp>
      <p:sp>
        <p:nvSpPr>
          <p:cNvPr id="31754" name="Footer Placeholder 9">
            <a:extLst>
              <a:ext uri="{FF2B5EF4-FFF2-40B4-BE49-F238E27FC236}">
                <a16:creationId xmlns:a16="http://schemas.microsoft.com/office/drawing/2014/main" id="{85729295-0493-AE49-A0E6-62D86C48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dirty="0"/>
              <a:t>Daniela Valenti, 2020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7BE1B9-31C4-CD43-A233-A01B234A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C44812E-62DD-FD49-B204-E190C2ECCD3B}" type="slidenum">
              <a:rPr lang="it-IT" altLang="it-IT" sz="1400"/>
              <a:pPr eaLnBrk="1" hangingPunct="1"/>
              <a:t>8</a:t>
            </a:fld>
            <a:endParaRPr lang="it-IT" altLang="it-IT" sz="14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2">
            <a:extLst>
              <a:ext uri="{FF2B5EF4-FFF2-40B4-BE49-F238E27FC236}">
                <a16:creationId xmlns:a16="http://schemas.microsoft.com/office/drawing/2014/main" id="{D76D6F09-9187-E24F-8D93-ED8048268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3700" y="234950"/>
            <a:ext cx="8432800" cy="52705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 perpetuano gli stessi erro</a:t>
            </a:r>
            <a:r>
              <a:rPr lang="it-IT" altLang="it-IT" sz="3600" b="1" dirty="0">
                <a:solidFill>
                  <a:srgbClr val="FF3300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rPr>
              <a:t>ri</a:t>
            </a:r>
            <a:endParaRPr lang="it-IT" altLang="it-IT" sz="3600" b="1" dirty="0">
              <a:solidFill>
                <a:schemeClr val="tx1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801" name="Text Box 13">
            <a:extLst>
              <a:ext uri="{FF2B5EF4-FFF2-40B4-BE49-F238E27FC236}">
                <a16:creationId xmlns:a16="http://schemas.microsoft.com/office/drawing/2014/main" id="{36260E04-EF39-FB4E-9810-488DA1F5A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4462463"/>
            <a:ext cx="24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3802" name="Footer Placeholder 9">
            <a:extLst>
              <a:ext uri="{FF2B5EF4-FFF2-40B4-BE49-F238E27FC236}">
                <a16:creationId xmlns:a16="http://schemas.microsoft.com/office/drawing/2014/main" id="{29D65838-981E-114B-9C4B-2E67B8BE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F300888-D239-C748-93A8-E569D1ABD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6C1209D-95E0-9A4E-AF4A-D25BDD4E0DF2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0F633A7-DD33-5145-B53E-3B81F4FCC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760413"/>
            <a:ext cx="8856984" cy="5486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Struttura predefinita">
  <a:themeElements>
    <a:clrScheme name="Custom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30849</TotalTime>
  <Words>1291</Words>
  <Application>Microsoft Macintosh PowerPoint</Application>
  <PresentationFormat>Presentazione su schermo (4:3)</PresentationFormat>
  <Paragraphs>227</Paragraphs>
  <Slides>21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2" baseType="lpstr">
      <vt:lpstr>Brush Script MT Italic</vt:lpstr>
      <vt:lpstr>ＭＳ Ｐゴシック</vt:lpstr>
      <vt:lpstr>Arial</vt:lpstr>
      <vt:lpstr>Arial Black</vt:lpstr>
      <vt:lpstr>Arial Narrow</vt:lpstr>
      <vt:lpstr>Arial Narrow Bold</vt:lpstr>
      <vt:lpstr>Calibri</vt:lpstr>
      <vt:lpstr>Chalkboard SE</vt:lpstr>
      <vt:lpstr>Comic Sans MS</vt:lpstr>
      <vt:lpstr>Wingdings</vt:lpstr>
      <vt:lpstr>Struttura predefinita</vt:lpstr>
      <vt:lpstr>Le equazioni di primo grado fra I e II ciclo di scuola secondaria</vt:lpstr>
      <vt:lpstr>Le equazioni di primo grado sono difficili?</vt:lpstr>
      <vt:lpstr>Come vengono presentate le equazioni di primo grado nel I ciclo? </vt:lpstr>
      <vt:lpstr>Teoria sulle equazioni</vt:lpstr>
      <vt:lpstr>Esercizi sulle equazioni</vt:lpstr>
      <vt:lpstr>Problemi sulle equazioni</vt:lpstr>
      <vt:lpstr>Effetti di questo insegnamento</vt:lpstr>
      <vt:lpstr>E al I biennio del II ciclo? </vt:lpstr>
      <vt:lpstr>Si perpetuano gli stessi errori</vt:lpstr>
      <vt:lpstr>In tutto il mondo è così??</vt:lpstr>
      <vt:lpstr>In altri paesi occidentali</vt:lpstr>
      <vt:lpstr>In altri paesi occidentali</vt:lpstr>
      <vt:lpstr>In altri paesi occidentali</vt:lpstr>
      <vt:lpstr>Un primo spunto per riflettere</vt:lpstr>
      <vt:lpstr>Un primo spunto per riflettere</vt:lpstr>
      <vt:lpstr>Una domanda</vt:lpstr>
      <vt:lpstr>Programmi  e indicazioni ministeriali</vt:lpstr>
      <vt:lpstr>Prove nazionali di valutazione </vt:lpstr>
      <vt:lpstr>Le ‘Scuole successive’</vt:lpstr>
      <vt:lpstr>Domanda difficile senza risposta</vt:lpstr>
      <vt:lpstr>Proposta del sito MateMat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CIDI</dc:title>
  <dc:subject/>
  <dc:creator>Io</dc:creator>
  <cp:keywords/>
  <dc:description/>
  <cp:lastModifiedBy>Microsoft Office User</cp:lastModifiedBy>
  <cp:revision>1195</cp:revision>
  <cp:lastPrinted>2014-05-14T09:41:08Z</cp:lastPrinted>
  <dcterms:created xsi:type="dcterms:W3CDTF">2014-11-20T09:40:15Z</dcterms:created>
  <dcterms:modified xsi:type="dcterms:W3CDTF">2023-10-02T15:54:52Z</dcterms:modified>
  <cp:category/>
</cp:coreProperties>
</file>