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90" r:id="rId2"/>
    <p:sldId id="422" r:id="rId3"/>
    <p:sldId id="434" r:id="rId4"/>
    <p:sldId id="394" r:id="rId5"/>
    <p:sldId id="437" r:id="rId6"/>
    <p:sldId id="440" r:id="rId7"/>
    <p:sldId id="441" r:id="rId8"/>
    <p:sldId id="442" r:id="rId9"/>
    <p:sldId id="443" r:id="rId10"/>
    <p:sldId id="444" r:id="rId11"/>
    <p:sldId id="445" r:id="rId12"/>
    <p:sldId id="446" r:id="rId13"/>
    <p:sldId id="436" r:id="rId14"/>
    <p:sldId id="417" r:id="rId15"/>
    <p:sldId id="397" r:id="rId16"/>
    <p:sldId id="430" r:id="rId17"/>
    <p:sldId id="431" r:id="rId18"/>
    <p:sldId id="448" r:id="rId19"/>
    <p:sldId id="393" r:id="rId20"/>
    <p:sldId id="398" r:id="rId21"/>
    <p:sldId id="433" r:id="rId22"/>
    <p:sldId id="452" r:id="rId23"/>
    <p:sldId id="453" r:id="rId24"/>
    <p:sldId id="395" r:id="rId25"/>
    <p:sldId id="454" r:id="rId26"/>
    <p:sldId id="447" r:id="rId27"/>
    <p:sldId id="418" r:id="rId28"/>
    <p:sldId id="449" r:id="rId29"/>
    <p:sldId id="450" r:id="rId30"/>
    <p:sldId id="451" r:id="rId31"/>
    <p:sldId id="419" r:id="rId32"/>
  </p:sldIdLst>
  <p:sldSz cx="9144000" cy="6858000" type="screen4x3"/>
  <p:notesSz cx="6650038" cy="978376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57DD"/>
    <a:srgbClr val="FFF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/>
    <p:restoredTop sz="94674"/>
  </p:normalViewPr>
  <p:slideViewPr>
    <p:cSldViewPr>
      <p:cViewPr varScale="1">
        <p:scale>
          <a:sx n="124" d="100"/>
          <a:sy n="124" d="100"/>
        </p:scale>
        <p:origin x="384" y="168"/>
      </p:cViewPr>
      <p:guideLst>
        <p:guide orient="horz" pos="259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358DA5A-4A5A-3945-B268-72C7A62A78A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1FE297-7F45-D84F-B990-E775E1FD5E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67138" y="0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A4801792-44AC-FB45-A12D-77952941E40F}" type="datetime1">
              <a:rPr lang="it-IT" altLang="it-IT"/>
              <a:pPr>
                <a:defRPr/>
              </a:pPr>
              <a:t>10/10/23</a:t>
            </a:fld>
            <a:endParaRPr lang="it-IT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8E831D-8CC1-9346-BCD7-70755D2B72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293225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97319C-19E1-454C-9FBD-025A8EE200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67138" y="9293225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0ED03E2-C44C-A34C-8FEA-38645DBD5CA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46E2EC-86C0-844D-BF5B-CDBA3273C5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A12D11-F1D4-A348-B3FE-3FA6EF34FE9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767138" y="0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A7D24F41-E111-C84D-9773-03DBF12AFE44}" type="datetime1">
              <a:rPr lang="it-IT" altLang="it-IT"/>
              <a:pPr>
                <a:defRPr/>
              </a:pPr>
              <a:t>10/10/23</a:t>
            </a:fld>
            <a:endParaRPr lang="it-IT" altLang="it-IT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006F046-6904-0A4F-82E6-DD1840FEB2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79475" y="733425"/>
            <a:ext cx="4891088" cy="3668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C205AF6-9996-1246-A90B-9A79739E6B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5163" y="4646613"/>
            <a:ext cx="5319712" cy="4403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altLang="it-IT" noProof="0"/>
              <a:t>Click to edit Master text styles</a:t>
            </a:r>
          </a:p>
          <a:p>
            <a:pPr lvl="1"/>
            <a:r>
              <a:rPr lang="it-IT" altLang="it-IT" noProof="0"/>
              <a:t>Second level</a:t>
            </a:r>
          </a:p>
          <a:p>
            <a:pPr lvl="2"/>
            <a:r>
              <a:rPr lang="it-IT" altLang="it-IT" noProof="0"/>
              <a:t>Third level</a:t>
            </a:r>
          </a:p>
          <a:p>
            <a:pPr lvl="3"/>
            <a:r>
              <a:rPr lang="it-IT" altLang="it-IT" noProof="0"/>
              <a:t>Fourth level</a:t>
            </a:r>
          </a:p>
          <a:p>
            <a:pPr lvl="4"/>
            <a:r>
              <a:rPr lang="it-IT" altLang="it-IT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B639E5-80F5-584E-819B-6E0E071567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293225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58E49-F1A5-024D-B880-F936802736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767138" y="9293225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9AF788D-2E58-5446-8221-E12FA14B97D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5007EC-373E-FB48-8867-981342F929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668553-4E25-D04A-B8A8-4E5F9065CC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EF6281-1223-7942-A351-080FA5FF8C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AF30F-A60B-0647-A4EF-8C236570C7B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44580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61F047-642F-6547-BBB4-F227B8F405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9FC79A-598A-2447-93A8-FA3FDBDB8C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9BEDD3-96BC-2B49-A4C0-B2C5E5C049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CC0BC-9B0B-7C4D-BD32-2F12E85A438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898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47DE30-1352-7F4B-AB3C-475C31F042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F8989E-8730-FF44-BEF8-605F6CC21A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356667-3D29-9C40-87C4-07EDC657C7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2E8E8-2C14-844A-9D49-9425494C4BF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15847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53011B-235E-5D45-8C18-BCC79FF9DB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CC2780-98AE-D448-B596-FD032C5953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030733-D3A8-284A-9E60-329641349F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59868-10C4-7C48-87EE-93EB2CF40A8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2169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497925C-07F0-7042-9FDB-F3F28E26B4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B995C40-4F6D-1E49-A496-6926429573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FBDB7CF1-7246-7C40-A786-E7C367B159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0B487-33C5-8446-BD05-DEBF138E439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88264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C9814A7-526B-4143-B5BE-D1B21C2184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2D71C80-127E-B44A-908B-38EFA70406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43841FE-96BE-F74F-810B-81D1086EB5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0F6ED-F27F-814F-8F09-9B037970C4F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6054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182AD9-A43B-9C41-AAFC-DCBB1F94EA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8B6523-9226-814F-A10B-8824B3E446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BFE571-4CCD-5641-98DA-1A85ADFA8A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2919E-6A1B-D542-81E1-139DF4D7DE7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6613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25EAAD-4192-1F41-B723-6E0EA07868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37FEAF-435E-9442-B765-0D59D8F74E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7FB4F8-4586-704D-B3BE-0164E5DB3D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7F598-3631-9045-A65A-D9FFD9F11A0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62640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3A57EE-8D66-E748-B907-6B51341D8B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CD197B-C9E1-C845-8C55-1AF7DF88D6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2D8498-5085-5241-8AC7-6624136A5F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74C4C-7736-5C4E-A20A-CF40EA02EC2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98220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0AD9DAD-E6AE-A040-BA29-8C4BC72F30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1D895B1-087F-4E4D-932B-E4CE95C5AB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258AE05-5D75-D14E-8960-E616224DA7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C9BC8-B45C-E54A-BF94-3E49176AFAF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64813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86D259A-4EE3-1848-9911-8237A6EBB5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D64D899-A50F-3E48-BE16-EDEA96571F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DD2191B-9269-4F4D-9A1B-7277277856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07E69-4CAE-5E4F-8709-9B9A9A30089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4763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AD9A8F5-076A-4F4D-8EBD-23119AF575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3409BC4-AA11-F848-948D-EEC9CDD624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BE2FB66-79A1-E04C-A77D-CD69CD9624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91FC8-2A78-394D-8CEC-E61A0528E7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2541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ECDA5C-393F-ED49-977F-55A05D1FC1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CB8A61-5680-3C49-8180-C9ACEB5525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391787-067C-8743-88D7-94FC817782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45378-AB72-8C4E-B01C-FFBA00E7E52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37682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906804-5322-EB47-85B9-2636A65E85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B7DA26-E679-654A-9E57-4A6716F54C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E737CA-0422-B649-B3B4-83D170EFD1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2E812-DAD6-1A49-8176-6E4489E0F5D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355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E6089E6-8BAF-8A4A-9E46-67E8CE9FBF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971E0AC-13FC-7746-9A63-A65C172068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8E08B9D-5CBE-0B4A-9097-51297DEFFBC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r>
              <a:rPr lang="it-IT" altLang="it-IT"/>
              <a:t>gennaio 2013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65CD073-6AA7-A243-8DFB-CA25E58D0AD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r>
              <a:rPr lang="it-IT" altLang="it-IT"/>
              <a:t>Daniela Valenti, 2021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3C86F8F-82FE-314E-847D-FF1CAB1CDA0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EFBF4C8A-9DBC-E041-A347-F3C73059A3A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5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C46EA06F-75AB-1B41-8CAA-0DFC51AF61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8" y="290736"/>
            <a:ext cx="8686800" cy="762000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Numeri irrazionali e radicali</a:t>
            </a:r>
          </a:p>
        </p:txBody>
      </p:sp>
      <p:sp>
        <p:nvSpPr>
          <p:cNvPr id="18434" name="Slide Number Placeholder 8">
            <a:extLst>
              <a:ext uri="{FF2B5EF4-FFF2-40B4-BE49-F238E27FC236}">
                <a16:creationId xmlns:a16="http://schemas.microsoft.com/office/drawing/2014/main" id="{BFD6AE68-82E3-C943-BD93-2DE2FA91A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EA0CCB7-07BF-D149-9FEC-9A23C164126E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it-IT" altLang="it-IT" sz="1400"/>
          </a:p>
        </p:txBody>
      </p:sp>
      <p:sp>
        <p:nvSpPr>
          <p:cNvPr id="18435" name="Footer Placeholder 9">
            <a:extLst>
              <a:ext uri="{FF2B5EF4-FFF2-40B4-BE49-F238E27FC236}">
                <a16:creationId xmlns:a16="http://schemas.microsoft.com/office/drawing/2014/main" id="{A1AE351C-178D-A44E-B955-805B21EF3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2021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1351A57-8B28-3248-B11F-02FEC7841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572" y="1410920"/>
            <a:ext cx="6408712" cy="417983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407341A-E454-F046-A27A-D4711D77DB0A}"/>
              </a:ext>
            </a:extLst>
          </p:cNvPr>
          <p:cNvSpPr txBox="1"/>
          <p:nvPr/>
        </p:nvSpPr>
        <p:spPr>
          <a:xfrm>
            <a:off x="9195371" y="29178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B47D0FD8-91CB-F446-A054-16C8AE596B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619" y="328573"/>
            <a:ext cx="9145016" cy="762000"/>
          </a:xfrm>
        </p:spPr>
        <p:txBody>
          <a:bodyPr/>
          <a:lstStyle/>
          <a:p>
            <a:pPr algn="ctr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Una costruzione geometrica</a:t>
            </a:r>
          </a:p>
        </p:txBody>
      </p:sp>
      <p:sp>
        <p:nvSpPr>
          <p:cNvPr id="38915" name="Slide Number Placeholder 8">
            <a:extLst>
              <a:ext uri="{FF2B5EF4-FFF2-40B4-BE49-F238E27FC236}">
                <a16:creationId xmlns:a16="http://schemas.microsoft.com/office/drawing/2014/main" id="{C9CD6D15-C91A-3B4A-A872-FABB9598A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856B151-3382-F847-8138-DFC6F6FAA153}" type="slidenum">
              <a:rPr lang="it-IT" altLang="it-IT" sz="1400"/>
              <a:pPr eaLnBrk="1" hangingPunct="1"/>
              <a:t>10</a:t>
            </a:fld>
            <a:endParaRPr lang="it-IT" altLang="it-IT" sz="1400"/>
          </a:p>
        </p:txBody>
      </p:sp>
      <p:sp>
        <p:nvSpPr>
          <p:cNvPr id="38916" name="Footer Placeholder 9">
            <a:extLst>
              <a:ext uri="{FF2B5EF4-FFF2-40B4-BE49-F238E27FC236}">
                <a16:creationId xmlns:a16="http://schemas.microsoft.com/office/drawing/2014/main" id="{04930420-AF78-D94E-A3C8-7F2364581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25344"/>
            <a:ext cx="1763688" cy="33265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 dirty="0"/>
              <a:t>Daniela Valenti, 2021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2322088-D0E4-3A4E-8DE5-830E7A2E9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081671"/>
            <a:ext cx="6408712" cy="417983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A5C4B4C-DD6A-D943-BB1B-4D523F60F4A4}"/>
              </a:ext>
            </a:extLst>
          </p:cNvPr>
          <p:cNvSpPr txBox="1"/>
          <p:nvPr/>
        </p:nvSpPr>
        <p:spPr>
          <a:xfrm>
            <a:off x="1037409" y="5516849"/>
            <a:ext cx="6853158" cy="95410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57DD"/>
                </a:solidFill>
              </a:rPr>
              <a:t>Quale numero corrisponde al punto B?</a:t>
            </a:r>
          </a:p>
          <a:p>
            <a:r>
              <a:rPr lang="it-IT" sz="2800" b="1" dirty="0">
                <a:solidFill>
                  <a:srgbClr val="0057DD"/>
                </a:solidFill>
              </a:rPr>
              <a:t>Può essere 1,4?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035DC2EF-2460-524A-A9CB-0AFD21D2C89E}"/>
              </a:ext>
            </a:extLst>
          </p:cNvPr>
          <p:cNvCxnSpPr>
            <a:cxnSpLocks/>
          </p:cNvCxnSpPr>
          <p:nvPr/>
        </p:nvCxnSpPr>
        <p:spPr>
          <a:xfrm flipV="1">
            <a:off x="3779912" y="4667871"/>
            <a:ext cx="1224136" cy="848978"/>
          </a:xfrm>
          <a:prstGeom prst="straightConnector1">
            <a:avLst/>
          </a:prstGeom>
          <a:ln w="53975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77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B47D0FD8-91CB-F446-A054-16C8AE596B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22436" y="74712"/>
            <a:ext cx="5976664" cy="762000"/>
          </a:xfrm>
        </p:spPr>
        <p:txBody>
          <a:bodyPr/>
          <a:lstStyle/>
          <a:p>
            <a:pPr algn="ctr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 tentativo per capire</a:t>
            </a:r>
          </a:p>
        </p:txBody>
      </p:sp>
      <p:sp>
        <p:nvSpPr>
          <p:cNvPr id="38915" name="Slide Number Placeholder 8">
            <a:extLst>
              <a:ext uri="{FF2B5EF4-FFF2-40B4-BE49-F238E27FC236}">
                <a16:creationId xmlns:a16="http://schemas.microsoft.com/office/drawing/2014/main" id="{C9CD6D15-C91A-3B4A-A872-FABB9598A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856B151-3382-F847-8138-DFC6F6FAA153}" type="slidenum">
              <a:rPr lang="it-IT" altLang="it-IT" sz="1400"/>
              <a:pPr eaLnBrk="1" hangingPunct="1"/>
              <a:t>11</a:t>
            </a:fld>
            <a:endParaRPr lang="it-IT" altLang="it-IT" sz="1400"/>
          </a:p>
        </p:txBody>
      </p:sp>
      <p:sp>
        <p:nvSpPr>
          <p:cNvPr id="38916" name="Footer Placeholder 9">
            <a:extLst>
              <a:ext uri="{FF2B5EF4-FFF2-40B4-BE49-F238E27FC236}">
                <a16:creationId xmlns:a16="http://schemas.microsoft.com/office/drawing/2014/main" id="{04930420-AF78-D94E-A3C8-7F2364581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248376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 dirty="0"/>
              <a:t>Daniela Valenti, 2021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AC6D8B1-31F7-2E4D-80FD-B8E8785CC908}"/>
              </a:ext>
            </a:extLst>
          </p:cNvPr>
          <p:cNvSpPr txBox="1"/>
          <p:nvPr/>
        </p:nvSpPr>
        <p:spPr>
          <a:xfrm>
            <a:off x="318356" y="5181421"/>
            <a:ext cx="8003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Ripeto questo ragionamento con altre frazioni, … e arriva l’idea di una dimostrazione generale, che trovi negli approfondimenti.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6C7D238-E938-374F-848E-8FD40956D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264" y="738664"/>
            <a:ext cx="5923064" cy="444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77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B47D0FD8-91CB-F446-A054-16C8AE596B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5596" y="476672"/>
            <a:ext cx="7056784" cy="762000"/>
          </a:xfrm>
        </p:spPr>
        <p:txBody>
          <a:bodyPr/>
          <a:lstStyle/>
          <a:p>
            <a:pPr algn="ctr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La scoperta di un nuovo numero</a:t>
            </a:r>
          </a:p>
        </p:txBody>
      </p:sp>
      <p:sp>
        <p:nvSpPr>
          <p:cNvPr id="38915" name="Slide Number Placeholder 8">
            <a:extLst>
              <a:ext uri="{FF2B5EF4-FFF2-40B4-BE49-F238E27FC236}">
                <a16:creationId xmlns:a16="http://schemas.microsoft.com/office/drawing/2014/main" id="{C9CD6D15-C91A-3B4A-A872-FABB9598A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856B151-3382-F847-8138-DFC6F6FAA153}" type="slidenum">
              <a:rPr lang="it-IT" altLang="it-IT" sz="1400"/>
              <a:pPr eaLnBrk="1" hangingPunct="1"/>
              <a:t>12</a:t>
            </a:fld>
            <a:endParaRPr lang="it-IT" altLang="it-IT" sz="1400"/>
          </a:p>
        </p:txBody>
      </p:sp>
      <p:sp>
        <p:nvSpPr>
          <p:cNvPr id="38916" name="Footer Placeholder 9">
            <a:extLst>
              <a:ext uri="{FF2B5EF4-FFF2-40B4-BE49-F238E27FC236}">
                <a16:creationId xmlns:a16="http://schemas.microsoft.com/office/drawing/2014/main" id="{04930420-AF78-D94E-A3C8-7F2364581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46B2288-65B9-8E43-9132-56372EF87A2B}"/>
              </a:ext>
            </a:extLst>
          </p:cNvPr>
          <p:cNvSpPr txBox="1"/>
          <p:nvPr/>
        </p:nvSpPr>
        <p:spPr>
          <a:xfrm>
            <a:off x="971600" y="1412776"/>
            <a:ext cx="6984776" cy="1384995"/>
          </a:xfrm>
          <a:prstGeom prst="rect">
            <a:avLst/>
          </a:prstGeom>
          <a:solidFill>
            <a:srgbClr val="FFFEE8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b="1" dirty="0"/>
              <a:t>Già gli antichi greci hanno dimostrato che la radice quadrata di 2 non può essere un numero razionale.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EF6A1E0-1653-C143-B8C4-FB748A97D283}"/>
              </a:ext>
            </a:extLst>
          </p:cNvPr>
          <p:cNvSpPr txBox="1"/>
          <p:nvPr/>
        </p:nvSpPr>
        <p:spPr>
          <a:xfrm>
            <a:off x="588110" y="3068960"/>
            <a:ext cx="7751756" cy="267765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57DD"/>
                </a:solidFill>
              </a:rPr>
              <a:t>Perciò il risultato della radice quadrata di 2: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it-IT" sz="2800" b="1" dirty="0">
                <a:solidFill>
                  <a:srgbClr val="0057DD"/>
                </a:solidFill>
              </a:rPr>
              <a:t>non può essere scritto con una frazione;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it-IT" sz="2800" b="1" dirty="0">
                <a:solidFill>
                  <a:srgbClr val="0057DD"/>
                </a:solidFill>
              </a:rPr>
              <a:t>non può essere scritto con un numero decimale finito;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it-IT" sz="2800" b="1" dirty="0">
                <a:solidFill>
                  <a:srgbClr val="0057DD"/>
                </a:solidFill>
              </a:rPr>
              <a:t>non può essere scritto con un decimale periodico.</a:t>
            </a:r>
          </a:p>
        </p:txBody>
      </p:sp>
    </p:spTree>
    <p:extLst>
      <p:ext uri="{BB962C8B-B14F-4D97-AF65-F5344CB8AC3E}">
        <p14:creationId xmlns:p14="http://schemas.microsoft.com/office/powerpoint/2010/main" val="1331715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32EC4AAF-F1B5-1547-B795-044E18F1C5D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25607" y="148692"/>
            <a:ext cx="7397824" cy="609600"/>
          </a:xfrm>
        </p:spPr>
        <p:txBody>
          <a:bodyPr/>
          <a:lstStyle/>
          <a:p>
            <a:pPr marL="1978025" indent="-1978025" algn="l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Come scrivo la radice quadrata di 2?</a:t>
            </a:r>
          </a:p>
        </p:txBody>
      </p:sp>
      <p:sp>
        <p:nvSpPr>
          <p:cNvPr id="20482" name="TextBox 3">
            <a:extLst>
              <a:ext uri="{FF2B5EF4-FFF2-40B4-BE49-F238E27FC236}">
                <a16:creationId xmlns:a16="http://schemas.microsoft.com/office/drawing/2014/main" id="{69E5972B-7D64-D049-A86B-4F70D8CC5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76400"/>
            <a:ext cx="8229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rgbClr val="0000FF"/>
              </a:solidFill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b="1"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0490" name="Slide Number Placeholder 34">
            <a:extLst>
              <a:ext uri="{FF2B5EF4-FFF2-40B4-BE49-F238E27FC236}">
                <a16:creationId xmlns:a16="http://schemas.microsoft.com/office/drawing/2014/main" id="{E49FDEBB-B45A-084F-998E-97320FDB9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EB5FA1-A66A-2441-8677-22611DC3C266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it-IT" altLang="it-IT" sz="1400" dirty="0"/>
          </a:p>
        </p:txBody>
      </p:sp>
      <p:sp>
        <p:nvSpPr>
          <p:cNvPr id="20491" name="Footer Placeholder 9">
            <a:extLst>
              <a:ext uri="{FF2B5EF4-FFF2-40B4-BE49-F238E27FC236}">
                <a16:creationId xmlns:a16="http://schemas.microsoft.com/office/drawing/2014/main" id="{102A9DDE-0C78-4846-ADA9-14F262FEC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2021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B2BDE046-6335-014A-873B-68084A125CD4}"/>
              </a:ext>
            </a:extLst>
          </p:cNvPr>
          <p:cNvGrpSpPr/>
          <p:nvPr/>
        </p:nvGrpSpPr>
        <p:grpSpPr>
          <a:xfrm>
            <a:off x="446342" y="1476011"/>
            <a:ext cx="8039100" cy="4791862"/>
            <a:chOff x="446342" y="1476011"/>
            <a:chExt cx="8039100" cy="4791862"/>
          </a:xfrm>
        </p:grpSpPr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6948BF7B-950B-DA46-9F42-606795978A4F}"/>
                </a:ext>
              </a:extLst>
            </p:cNvPr>
            <p:cNvGrpSpPr/>
            <p:nvPr/>
          </p:nvGrpSpPr>
          <p:grpSpPr>
            <a:xfrm>
              <a:off x="480580" y="1476011"/>
              <a:ext cx="7820295" cy="4154984"/>
              <a:chOff x="588765" y="1026309"/>
              <a:chExt cx="7820295" cy="4154984"/>
            </a:xfrm>
          </p:grpSpPr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9516B8AD-91CB-1840-9E2E-FE1F97B4E9CE}"/>
                  </a:ext>
                </a:extLst>
              </p:cNvPr>
              <p:cNvSpPr txBox="1"/>
              <p:nvPr/>
            </p:nvSpPr>
            <p:spPr>
              <a:xfrm>
                <a:off x="588765" y="1026309"/>
                <a:ext cx="7820295" cy="415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Font typeface="+mj-lt"/>
                  <a:buAutoNum type="alphaUcPeriod"/>
                </a:pPr>
                <a:r>
                  <a:rPr lang="it-IT" sz="2400" b="1" dirty="0">
                    <a:solidFill>
                      <a:srgbClr val="0057DD"/>
                    </a:solidFill>
                  </a:rPr>
                  <a:t>Un numero decimale </a:t>
                </a:r>
                <a:r>
                  <a:rPr lang="it-IT" sz="2400" b="1" dirty="0">
                    <a:solidFill>
                      <a:srgbClr val="002060"/>
                    </a:solidFill>
                  </a:rPr>
                  <a:t>con infinite cifre </a:t>
                </a:r>
                <a:r>
                  <a:rPr lang="it-IT" sz="2400" b="1" dirty="0"/>
                  <a:t>dopo la virgola, </a:t>
                </a:r>
                <a:r>
                  <a:rPr lang="it-IT" sz="2400" b="1" dirty="0">
                    <a:solidFill>
                      <a:srgbClr val="002060"/>
                    </a:solidFill>
                  </a:rPr>
                  <a:t>senza periodo.</a:t>
                </a:r>
                <a:br>
                  <a:rPr lang="it-IT" sz="2400" b="1" dirty="0">
                    <a:solidFill>
                      <a:srgbClr val="002060"/>
                    </a:solidFill>
                  </a:rPr>
                </a:br>
                <a:br>
                  <a:rPr lang="it-IT" sz="2400" b="1" dirty="0"/>
                </a:br>
                <a:br>
                  <a:rPr lang="it-IT" sz="2400" b="1" dirty="0"/>
                </a:br>
                <a:r>
                  <a:rPr lang="it-IT" sz="2400" b="1" dirty="0"/>
                  <a:t>Per eseguire i calcoli, posso scrivere solo un’approssimazione di questo numero decimale, con le cifre adeguate al problema da risolvere.</a:t>
                </a:r>
                <a:br>
                  <a:rPr lang="it-IT" sz="2400" b="1" dirty="0"/>
                </a:br>
                <a:br>
                  <a:rPr lang="it-IT" sz="2400" b="1" dirty="0"/>
                </a:br>
                <a:endParaRPr lang="it-IT" sz="2400" b="1" dirty="0"/>
              </a:p>
              <a:p>
                <a:pPr marL="514350" indent="-514350">
                  <a:buFont typeface="+mj-lt"/>
                  <a:buAutoNum type="alphaUcPeriod"/>
                </a:pPr>
                <a:r>
                  <a:rPr lang="it-IT" sz="2400" b="1" dirty="0">
                    <a:solidFill>
                      <a:srgbClr val="FF0000"/>
                    </a:solidFill>
                  </a:rPr>
                  <a:t>Un simbolo </a:t>
                </a:r>
                <a:r>
                  <a:rPr lang="it-IT" sz="2400" b="1" dirty="0"/>
                  <a:t>scelto</a:t>
                </a:r>
                <a:r>
                  <a:rPr lang="it-IT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it-IT" sz="2400" b="1" dirty="0"/>
                  <a:t>dai matematici per indicare il risultato esatto: </a:t>
                </a:r>
                <a:r>
                  <a:rPr lang="it-IT" altLang="it-IT" sz="2400" b="1" dirty="0">
                    <a:cs typeface="Arial" panose="020B0604020202020204" pitchFamily="34" charset="0"/>
                  </a:rPr>
                  <a:t>il </a:t>
                </a:r>
                <a:r>
                  <a:rPr lang="it-IT" altLang="it-IT" sz="24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radicale </a:t>
                </a:r>
                <a:r>
                  <a:rPr lang="it-IT" altLang="it-IT" sz="2400" b="1" dirty="0">
                    <a:solidFill>
                      <a:srgbClr val="FF0000"/>
                    </a:solidFill>
                    <a:latin typeface="Arial Narrow" panose="020B0604020202020204" pitchFamily="34" charset="0"/>
                  </a:rPr>
                  <a:t> </a:t>
                </a:r>
                <a:endParaRPr lang="it-IT" sz="2400" b="1" dirty="0"/>
              </a:p>
            </p:txBody>
          </p:sp>
          <p:pic>
            <p:nvPicPr>
              <p:cNvPr id="5" name="Immagine 4">
                <a:extLst>
                  <a:ext uri="{FF2B5EF4-FFF2-40B4-BE49-F238E27FC236}">
                    <a16:creationId xmlns:a16="http://schemas.microsoft.com/office/drawing/2014/main" id="{4C2D0215-78FB-834A-BB21-B383A25FF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68217" y="4702726"/>
                <a:ext cx="490271" cy="399759"/>
              </a:xfrm>
              <a:prstGeom prst="rect">
                <a:avLst/>
              </a:prstGeom>
            </p:spPr>
          </p:pic>
        </p:grpSp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A186BBD0-AFA1-294B-B21B-155874146B27}"/>
                </a:ext>
              </a:extLst>
            </p:cNvPr>
            <p:cNvGrpSpPr/>
            <p:nvPr/>
          </p:nvGrpSpPr>
          <p:grpSpPr>
            <a:xfrm>
              <a:off x="446342" y="2313470"/>
              <a:ext cx="8039100" cy="3954403"/>
              <a:chOff x="446342" y="2313470"/>
              <a:chExt cx="8039100" cy="3954403"/>
            </a:xfrm>
          </p:grpSpPr>
          <p:grpSp>
            <p:nvGrpSpPr>
              <p:cNvPr id="3" name="Gruppo 2">
                <a:extLst>
                  <a:ext uri="{FF2B5EF4-FFF2-40B4-BE49-F238E27FC236}">
                    <a16:creationId xmlns:a16="http://schemas.microsoft.com/office/drawing/2014/main" id="{D1BD40C5-43BB-0A4B-BDD0-377AF0EDCEB9}"/>
                  </a:ext>
                </a:extLst>
              </p:cNvPr>
              <p:cNvGrpSpPr/>
              <p:nvPr/>
            </p:nvGrpSpPr>
            <p:grpSpPr>
              <a:xfrm>
                <a:off x="446342" y="5805910"/>
                <a:ext cx="8039100" cy="461963"/>
                <a:chOff x="533400" y="4306887"/>
                <a:chExt cx="8039100" cy="461963"/>
              </a:xfrm>
            </p:grpSpPr>
            <p:sp>
              <p:nvSpPr>
                <p:cNvPr id="20488" name="TextBox 19">
                  <a:extLst>
                    <a:ext uri="{FF2B5EF4-FFF2-40B4-BE49-F238E27FC236}">
                      <a16:creationId xmlns:a16="http://schemas.microsoft.com/office/drawing/2014/main" id="{051F7FDA-20CA-B54B-974D-7794C7CB3D3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1500" y="4306887"/>
                  <a:ext cx="8001000" cy="461963"/>
                </a:xfrm>
                <a:prstGeom prst="rect">
                  <a:avLst/>
                </a:prstGeom>
                <a:solidFill>
                  <a:srgbClr val="FFFFCC"/>
                </a:solidFill>
                <a:ln w="2540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1800" dirty="0"/>
                    <a:t>       </a:t>
                  </a:r>
                  <a:r>
                    <a:rPr lang="it-IT" altLang="it-IT" sz="2400" b="1" dirty="0">
                      <a:latin typeface="Arial Narrow" panose="020B0604020202020204" pitchFamily="34" charset="0"/>
                    </a:rPr>
                    <a:t>indica il numero che, elevato al quadrato dà come potenza </a:t>
                  </a:r>
                  <a:r>
                    <a:rPr lang="it-IT" altLang="it-IT" sz="2400" b="1" dirty="0">
                      <a:solidFill>
                        <a:srgbClr val="FF0000"/>
                      </a:solidFill>
                      <a:latin typeface="Arial Narrow" panose="020B0604020202020204" pitchFamily="34" charset="0"/>
                    </a:rPr>
                    <a:t>2.</a:t>
                  </a:r>
                </a:p>
              </p:txBody>
            </p:sp>
            <p:graphicFrame>
              <p:nvGraphicFramePr>
                <p:cNvPr id="20489" name="Object 4">
                  <a:extLst>
                    <a:ext uri="{FF2B5EF4-FFF2-40B4-BE49-F238E27FC236}">
                      <a16:creationId xmlns:a16="http://schemas.microsoft.com/office/drawing/2014/main" id="{B4EAF874-3F12-0941-A2BC-0795A39404A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411476067"/>
                    </p:ext>
                  </p:extLst>
                </p:nvPr>
              </p:nvGraphicFramePr>
              <p:xfrm>
                <a:off x="533400" y="4343400"/>
                <a:ext cx="457200" cy="3556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6663" name="Equation" r:id="rId4" imgW="8229600" imgH="6400800" progId="Equation.3">
                        <p:embed/>
                      </p:oleObj>
                    </mc:Choice>
                    <mc:Fallback>
                      <p:oleObj name="Equation" r:id="rId4" imgW="8229600" imgH="6400800" progId="Equation.3">
                        <p:embed/>
                        <p:pic>
                          <p:nvPicPr>
                            <p:cNvPr id="20489" name="Object 4">
                              <a:extLst>
                                <a:ext uri="{FF2B5EF4-FFF2-40B4-BE49-F238E27FC236}">
                                  <a16:creationId xmlns:a16="http://schemas.microsoft.com/office/drawing/2014/main" id="{B4EAF874-3F12-0941-A2BC-0795A39404A6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3400" y="4343400"/>
                              <a:ext cx="457200" cy="35560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3724AE6F-E8C5-C54E-9525-FECC30196D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7148" b="1"/>
              <a:stretch/>
            </p:blipFill>
            <p:spPr>
              <a:xfrm>
                <a:off x="2123728" y="2313470"/>
                <a:ext cx="3898900" cy="648568"/>
              </a:xfrm>
              <a:prstGeom prst="rect">
                <a:avLst/>
              </a:prstGeom>
            </p:spPr>
          </p:pic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C813DAE3-A1A8-524B-B9A6-040C2379E1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3152" y="4101118"/>
                <a:ext cx="7581900" cy="558800"/>
              </a:xfrm>
              <a:prstGeom prst="rect">
                <a:avLst/>
              </a:prstGeom>
            </p:spPr>
          </p:pic>
        </p:grp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FC88966-F0CD-0642-B5B7-E58561256786}"/>
              </a:ext>
            </a:extLst>
          </p:cNvPr>
          <p:cNvSpPr txBox="1"/>
          <p:nvPr/>
        </p:nvSpPr>
        <p:spPr>
          <a:xfrm>
            <a:off x="1499160" y="824891"/>
            <a:ext cx="452346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800" b="1" dirty="0"/>
              <a:t>In matematica ho trovato: </a:t>
            </a:r>
          </a:p>
        </p:txBody>
      </p:sp>
    </p:spTree>
    <p:extLst>
      <p:ext uri="{BB962C8B-B14F-4D97-AF65-F5344CB8AC3E}">
        <p14:creationId xmlns:p14="http://schemas.microsoft.com/office/powerpoint/2010/main" val="3212063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231B75DF-2347-DE4E-9272-44FB52A8422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3400" y="457200"/>
            <a:ext cx="8229600" cy="609600"/>
          </a:xfrm>
        </p:spPr>
        <p:txBody>
          <a:bodyPr/>
          <a:lstStyle/>
          <a:p>
            <a:pPr marL="1978025" indent="-1978025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Simboli e linguaggio</a:t>
            </a:r>
          </a:p>
        </p:txBody>
      </p:sp>
      <p:sp>
        <p:nvSpPr>
          <p:cNvPr id="21506" name="TextBox 3">
            <a:extLst>
              <a:ext uri="{FF2B5EF4-FFF2-40B4-BE49-F238E27FC236}">
                <a16:creationId xmlns:a16="http://schemas.microsoft.com/office/drawing/2014/main" id="{1A52C4E9-25FF-D145-A3FD-62AD53C35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76400"/>
            <a:ext cx="8229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rgbClr val="0000FF"/>
              </a:solidFill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b="1"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1507" name="TextBox 19">
            <a:extLst>
              <a:ext uri="{FF2B5EF4-FFF2-40B4-BE49-F238E27FC236}">
                <a16:creationId xmlns:a16="http://schemas.microsoft.com/office/drawing/2014/main" id="{85F2E8C3-4BA3-2740-8E11-EAD9EF4D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590800"/>
            <a:ext cx="2528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0000FF"/>
                </a:solidFill>
              </a:rPr>
              <a:t>Perciò si scrive</a:t>
            </a:r>
            <a:r>
              <a:rPr lang="it-IT" altLang="it-IT" sz="2000" b="1" dirty="0">
                <a:solidFill>
                  <a:srgbClr val="0000FF"/>
                </a:solidFill>
              </a:rPr>
              <a:t>:</a:t>
            </a:r>
            <a:br>
              <a:rPr lang="it-IT" altLang="it-IT" sz="1800" dirty="0"/>
            </a:br>
            <a:endParaRPr lang="it-IT" altLang="it-IT" sz="1800" dirty="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07F00321-3644-D54D-8A88-63321CC6BBF1}"/>
              </a:ext>
            </a:extLst>
          </p:cNvPr>
          <p:cNvGrpSpPr/>
          <p:nvPr/>
        </p:nvGrpSpPr>
        <p:grpSpPr>
          <a:xfrm>
            <a:off x="562000" y="1750218"/>
            <a:ext cx="8001000" cy="461963"/>
            <a:chOff x="562000" y="1750218"/>
            <a:chExt cx="8001000" cy="461963"/>
          </a:xfrm>
        </p:grpSpPr>
        <p:sp>
          <p:nvSpPr>
            <p:cNvPr id="21514" name="TextBox 19">
              <a:extLst>
                <a:ext uri="{FF2B5EF4-FFF2-40B4-BE49-F238E27FC236}">
                  <a16:creationId xmlns:a16="http://schemas.microsoft.com/office/drawing/2014/main" id="{58D92C46-D50D-D34B-A3D6-858DEEA835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2000" y="1750218"/>
              <a:ext cx="8001000" cy="461963"/>
            </a:xfrm>
            <a:prstGeom prst="rect">
              <a:avLst/>
            </a:prstGeom>
            <a:solidFill>
              <a:srgbClr val="FFFFCC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 dirty="0"/>
                <a:t>        </a:t>
              </a:r>
              <a:r>
                <a:rPr lang="it-IT" altLang="it-IT" sz="2400" b="1" dirty="0">
                  <a:latin typeface="Arial Narrow" panose="020B0604020202020204" pitchFamily="34" charset="0"/>
                </a:rPr>
                <a:t>indica il numero che, elevato al quadrato, dà come potenza 2.</a:t>
              </a:r>
            </a:p>
          </p:txBody>
        </p:sp>
        <p:graphicFrame>
          <p:nvGraphicFramePr>
            <p:cNvPr id="21515" name="Object 4">
              <a:extLst>
                <a:ext uri="{FF2B5EF4-FFF2-40B4-BE49-F238E27FC236}">
                  <a16:creationId xmlns:a16="http://schemas.microsoft.com/office/drawing/2014/main" id="{9D5A2D3D-571F-1E4E-95F9-342942250B4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77931175"/>
                </p:ext>
              </p:extLst>
            </p:nvPr>
          </p:nvGraphicFramePr>
          <p:xfrm>
            <a:off x="683568" y="1799207"/>
            <a:ext cx="392113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47" name="Equation" r:id="rId3" imgW="8229600" imgH="6400800" progId="Equation.3">
                    <p:embed/>
                  </p:oleObj>
                </mc:Choice>
                <mc:Fallback>
                  <p:oleObj name="Equation" r:id="rId3" imgW="8229600" imgH="640080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3568" y="1799207"/>
                          <a:ext cx="392113" cy="304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522" name="Slide Number Placeholder 34">
            <a:extLst>
              <a:ext uri="{FF2B5EF4-FFF2-40B4-BE49-F238E27FC236}">
                <a16:creationId xmlns:a16="http://schemas.microsoft.com/office/drawing/2014/main" id="{6788C4E5-3A8B-0840-BCFB-CB69D2E82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54C2579-FA7A-7B4D-90E3-1308A9417C69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it-IT" altLang="it-IT" sz="1400"/>
          </a:p>
        </p:txBody>
      </p:sp>
      <p:sp>
        <p:nvSpPr>
          <p:cNvPr id="21523" name="Footer Placeholder 9">
            <a:extLst>
              <a:ext uri="{FF2B5EF4-FFF2-40B4-BE49-F238E27FC236}">
                <a16:creationId xmlns:a16="http://schemas.microsoft.com/office/drawing/2014/main" id="{BAD17FCA-2337-0F4B-A1D0-541115435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2021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0DB4770-5CD5-5542-967D-3B128E97B6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413"/>
          <a:stretch/>
        </p:blipFill>
        <p:spPr>
          <a:xfrm>
            <a:off x="2123728" y="3137272"/>
            <a:ext cx="4680520" cy="1579984"/>
          </a:xfrm>
          <a:prstGeom prst="rect">
            <a:avLst/>
          </a:prstGeom>
        </p:spPr>
      </p:pic>
      <p:graphicFrame>
        <p:nvGraphicFramePr>
          <p:cNvPr id="24" name="Object 7">
            <a:extLst>
              <a:ext uri="{FF2B5EF4-FFF2-40B4-BE49-F238E27FC236}">
                <a16:creationId xmlns:a16="http://schemas.microsoft.com/office/drawing/2014/main" id="{54CAC70C-728C-1F44-947E-73B1286E28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4016262"/>
              </p:ext>
            </p:extLst>
          </p:nvPr>
        </p:nvGraphicFramePr>
        <p:xfrm>
          <a:off x="4355976" y="4539456"/>
          <a:ext cx="1571625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8" name="Equation" r:id="rId6" imgW="17068800" imgH="3860800" progId="Equation.DSMT4">
                  <p:embed/>
                </p:oleObj>
              </mc:Choice>
              <mc:Fallback>
                <p:oleObj name="Equation" r:id="rId6" imgW="17068800" imgH="3860800" progId="Equation.DSMT4">
                  <p:embed/>
                  <p:pic>
                    <p:nvPicPr>
                      <p:cNvPr id="21511" name="Object 7">
                        <a:extLst>
                          <a:ext uri="{FF2B5EF4-FFF2-40B4-BE49-F238E27FC236}">
                            <a16:creationId xmlns:a16="http://schemas.microsoft.com/office/drawing/2014/main" id="{EA99C4E1-27E3-E84F-A7D1-CCD5FBC07BC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4539456"/>
                        <a:ext cx="1571625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A6F7DE7C-3A59-424A-9370-8EE42C6A38C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2000" y="304800"/>
            <a:ext cx="6835775" cy="762000"/>
          </a:xfrm>
        </p:spPr>
        <p:txBody>
          <a:bodyPr/>
          <a:lstStyle/>
          <a:p>
            <a:pPr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Difficoltà dei radicali </a:t>
            </a:r>
            <a:r>
              <a:rPr lang="it-IT" altLang="it-IT" sz="3600" dirty="0">
                <a:solidFill>
                  <a:srgbClr val="FF0000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rPr>
              <a:t> </a:t>
            </a:r>
          </a:p>
        </p:txBody>
      </p:sp>
      <p:graphicFrame>
        <p:nvGraphicFramePr>
          <p:cNvPr id="22531" name="Object 2">
            <a:extLst>
              <a:ext uri="{FF2B5EF4-FFF2-40B4-BE49-F238E27FC236}">
                <a16:creationId xmlns:a16="http://schemas.microsoft.com/office/drawing/2014/main" id="{07F914E6-FF4A-6745-874C-9D624F2EAB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95400" y="3048000"/>
          <a:ext cx="473075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6" name="Equation" r:id="rId3" imgW="8280400" imgH="1066800" progId="Equation.3">
                  <p:embed/>
                </p:oleObj>
              </mc:Choice>
              <mc:Fallback>
                <p:oleObj name="Equation" r:id="rId3" imgW="8280400" imgH="1066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048000"/>
                        <a:ext cx="473075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2857E03-D4D3-1446-8317-FBFC2F833130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950913" y="3657600"/>
            <a:ext cx="533400" cy="5334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5A0754-E51F-D542-8778-20B741A40B73}"/>
              </a:ext>
            </a:extLst>
          </p:cNvPr>
          <p:cNvCxnSpPr>
            <a:cxnSpLocks noChangeShapeType="1"/>
            <a:stCxn id="22535" idx="0"/>
          </p:cNvCxnSpPr>
          <p:nvPr/>
        </p:nvCxnSpPr>
        <p:spPr bwMode="auto">
          <a:xfrm rot="16200000" flipV="1">
            <a:off x="2628901" y="3811587"/>
            <a:ext cx="455612" cy="150813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4" name="TextBox 15">
            <a:extLst>
              <a:ext uri="{FF2B5EF4-FFF2-40B4-BE49-F238E27FC236}">
                <a16:creationId xmlns:a16="http://schemas.microsoft.com/office/drawing/2014/main" id="{5869C7AC-D736-8C4A-80E1-D42A785C2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3" y="4114800"/>
            <a:ext cx="1524000" cy="646113"/>
          </a:xfrm>
          <a:prstGeom prst="rect">
            <a:avLst/>
          </a:prstGeom>
          <a:solidFill>
            <a:srgbClr val="FFFFCC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0000FF"/>
                </a:solidFill>
              </a:rPr>
              <a:t>Operazione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0000FF"/>
                </a:solidFill>
              </a:rPr>
              <a:t>da eseguire</a:t>
            </a:r>
          </a:p>
        </p:txBody>
      </p:sp>
      <p:sp>
        <p:nvSpPr>
          <p:cNvPr id="22535" name="TextBox 20">
            <a:extLst>
              <a:ext uri="{FF2B5EF4-FFF2-40B4-BE49-F238E27FC236}">
                <a16:creationId xmlns:a16="http://schemas.microsoft.com/office/drawing/2014/main" id="{9C85A3B0-E4E2-F443-9A6A-81109E6CF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2513" y="4114800"/>
            <a:ext cx="1219200" cy="646113"/>
          </a:xfrm>
          <a:prstGeom prst="rect">
            <a:avLst/>
          </a:prstGeom>
          <a:solidFill>
            <a:srgbClr val="FFFFCC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0000FF"/>
                </a:solidFill>
              </a:rPr>
              <a:t>Risultato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0000FF"/>
                </a:solidFill>
              </a:rPr>
              <a:t>esatto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B3004DB-B93A-4249-8953-153B11E63EBE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V="1">
            <a:off x="5942013" y="3238500"/>
            <a:ext cx="381000" cy="12192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7" name="TextBox 28">
            <a:extLst>
              <a:ext uri="{FF2B5EF4-FFF2-40B4-BE49-F238E27FC236}">
                <a16:creationId xmlns:a16="http://schemas.microsoft.com/office/drawing/2014/main" id="{B56CAE09-6BE8-8045-90DA-D1F6579A4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113" y="3962400"/>
            <a:ext cx="3849687" cy="923330"/>
          </a:xfrm>
          <a:prstGeom prst="rect">
            <a:avLst/>
          </a:prstGeom>
          <a:solidFill>
            <a:srgbClr val="FFFFCC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0000FF"/>
                </a:solidFill>
              </a:rPr>
              <a:t>Risultato esatto dell’estrazione di radice, quando il risultato è un numero irrazionale.</a:t>
            </a:r>
          </a:p>
        </p:txBody>
      </p:sp>
      <p:sp>
        <p:nvSpPr>
          <p:cNvPr id="22538" name="TextBox 35">
            <a:extLst>
              <a:ext uri="{FF2B5EF4-FFF2-40B4-BE49-F238E27FC236}">
                <a16:creationId xmlns:a16="http://schemas.microsoft.com/office/drawing/2014/main" id="{D6B549F9-7896-5F44-9198-C994C0CC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066800"/>
            <a:ext cx="830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0000FF"/>
                </a:solidFill>
              </a:rPr>
              <a:t>La scrittura dei radicali pone varie difficoltà; ecco la prima, più evidente difficoltà.</a:t>
            </a:r>
          </a:p>
        </p:txBody>
      </p:sp>
      <p:sp>
        <p:nvSpPr>
          <p:cNvPr id="22539" name="Slide Number Placeholder 36">
            <a:extLst>
              <a:ext uri="{FF2B5EF4-FFF2-40B4-BE49-F238E27FC236}">
                <a16:creationId xmlns:a16="http://schemas.microsoft.com/office/drawing/2014/main" id="{0BFD7D4C-AF26-5B47-B82D-793E939D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030351-CE98-2646-B4D5-AEE4231940C1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it-IT" altLang="it-IT" sz="1400"/>
          </a:p>
        </p:txBody>
      </p:sp>
      <p:sp>
        <p:nvSpPr>
          <p:cNvPr id="22540" name="Footer Placeholder 9">
            <a:extLst>
              <a:ext uri="{FF2B5EF4-FFF2-40B4-BE49-F238E27FC236}">
                <a16:creationId xmlns:a16="http://schemas.microsoft.com/office/drawing/2014/main" id="{89D6C561-9E26-C74C-908F-BD60E27EC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2021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BC0A20A-2FBF-5349-84B9-8C8446A39350}"/>
              </a:ext>
            </a:extLst>
          </p:cNvPr>
          <p:cNvGrpSpPr/>
          <p:nvPr/>
        </p:nvGrpSpPr>
        <p:grpSpPr>
          <a:xfrm>
            <a:off x="533400" y="1828800"/>
            <a:ext cx="8458200" cy="830997"/>
            <a:chOff x="533400" y="1828800"/>
            <a:chExt cx="8458200" cy="830997"/>
          </a:xfrm>
        </p:grpSpPr>
        <p:sp>
          <p:nvSpPr>
            <p:cNvPr id="22530" name="TextBox 3">
              <a:extLst>
                <a:ext uri="{FF2B5EF4-FFF2-40B4-BE49-F238E27FC236}">
                  <a16:creationId xmlns:a16="http://schemas.microsoft.com/office/drawing/2014/main" id="{D0367A0C-ABE6-6447-8F5A-4997C27AD7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1828800"/>
              <a:ext cx="84582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 dirty="0"/>
                <a:t>In matematica, il simbolo </a:t>
              </a:r>
              <a:r>
                <a:rPr lang="it-IT" altLang="it-IT" sz="2400" b="1" dirty="0">
                  <a:latin typeface="Arial Narrow" panose="020B0604020202020204" pitchFamily="34" charset="0"/>
                </a:rPr>
                <a:t>√</a:t>
              </a:r>
              <a:r>
                <a:rPr lang="it-IT" altLang="it-IT" sz="2400" b="1" dirty="0"/>
                <a:t>   viene usato con due significati diversi da distinguere</a:t>
              </a:r>
            </a:p>
          </p:txBody>
        </p:sp>
        <p:cxnSp>
          <p:nvCxnSpPr>
            <p:cNvPr id="16" name="Straight Connector 16">
              <a:extLst>
                <a:ext uri="{FF2B5EF4-FFF2-40B4-BE49-F238E27FC236}">
                  <a16:creationId xmlns:a16="http://schemas.microsoft.com/office/drawing/2014/main" id="{97253888-F1DA-454B-A8A6-B59001FF68A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12385" y="1897063"/>
              <a:ext cx="228600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763C8EB4-53E7-424E-B68A-BE5243832DD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8600" y="304800"/>
            <a:ext cx="8534400" cy="7620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Radice di 2 nella storia del pensiero</a:t>
            </a:r>
          </a:p>
        </p:txBody>
      </p:sp>
      <p:sp>
        <p:nvSpPr>
          <p:cNvPr id="25603" name="Slide Number Placeholder 36">
            <a:extLst>
              <a:ext uri="{FF2B5EF4-FFF2-40B4-BE49-F238E27FC236}">
                <a16:creationId xmlns:a16="http://schemas.microsoft.com/office/drawing/2014/main" id="{662E603B-6025-114D-9F71-C589E5E4C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FA7C337-2BF0-2B4A-98C6-9E554E6032F5}" type="slidenum">
              <a:rPr lang="it-IT" altLang="it-IT" sz="1400"/>
              <a:pPr eaLnBrk="1" hangingPunct="1"/>
              <a:t>16</a:t>
            </a:fld>
            <a:endParaRPr lang="it-IT" altLang="it-IT" sz="1400"/>
          </a:p>
        </p:txBody>
      </p:sp>
      <p:sp>
        <p:nvSpPr>
          <p:cNvPr id="25604" name="Footer Placeholder 9">
            <a:extLst>
              <a:ext uri="{FF2B5EF4-FFF2-40B4-BE49-F238E27FC236}">
                <a16:creationId xmlns:a16="http://schemas.microsoft.com/office/drawing/2014/main" id="{F73529E4-B421-7646-93C5-6C7EBFE37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</a:p>
        </p:txBody>
      </p:sp>
      <p:pic>
        <p:nvPicPr>
          <p:cNvPr id="25606" name="Picture 15" descr="rad(2).jpg">
            <a:extLst>
              <a:ext uri="{FF2B5EF4-FFF2-40B4-BE49-F238E27FC236}">
                <a16:creationId xmlns:a16="http://schemas.microsoft.com/office/drawing/2014/main" id="{F9E5581B-A8AF-4649-81D7-4668AF9C1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8" t="4070" r="4330" b="6853"/>
          <a:stretch>
            <a:fillRect/>
          </a:stretch>
        </p:blipFill>
        <p:spPr bwMode="auto">
          <a:xfrm>
            <a:off x="7239000" y="1066800"/>
            <a:ext cx="164623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Box 17">
            <a:extLst>
              <a:ext uri="{FF2B5EF4-FFF2-40B4-BE49-F238E27FC236}">
                <a16:creationId xmlns:a16="http://schemas.microsoft.com/office/drawing/2014/main" id="{C7F3AB3F-B285-084D-9F77-845B8C364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505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25608" name="Rectangle 8">
            <a:extLst>
              <a:ext uri="{FF2B5EF4-FFF2-40B4-BE49-F238E27FC236}">
                <a16:creationId xmlns:a16="http://schemas.microsoft.com/office/drawing/2014/main" id="{1DEA427A-0F77-C844-8E8B-043B41966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895600"/>
            <a:ext cx="8382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00FF"/>
                </a:solidFill>
                <a:latin typeface="Arial Narrow" panose="020B0604020202020204" pitchFamily="34" charset="0"/>
              </a:rPr>
              <a:t>E’ ‘scandalosa’ la scoperta attribuita alla scuola pitagorica (VI a.C.) e riportata in opere di Platone (V </a:t>
            </a:r>
            <a:r>
              <a:rPr lang="it-IT" altLang="it-IT" b="1" dirty="0" err="1">
                <a:solidFill>
                  <a:srgbClr val="0000FF"/>
                </a:solidFill>
                <a:latin typeface="Arial Narrow" panose="020B0604020202020204" pitchFamily="34" charset="0"/>
              </a:rPr>
              <a:t>a.C</a:t>
            </a:r>
            <a:r>
              <a:rPr lang="it-IT" altLang="it-IT" b="1" dirty="0">
                <a:solidFill>
                  <a:srgbClr val="0000FF"/>
                </a:solidFill>
                <a:latin typeface="Arial Narrow" panose="020B0604020202020204" pitchFamily="34" charset="0"/>
              </a:rPr>
              <a:t>) e Aristotele (IV a.C.):  non si può  trovare un segmento, anche piccolissimo, che sia contenuto un numero intero di volte sia nel lato che nella diagonale del quadrato, cioè </a:t>
            </a:r>
            <a:r>
              <a:rPr lang="it-IT" altLang="it-IT" b="1" i="1" dirty="0">
                <a:solidFill>
                  <a:srgbClr val="0000FF"/>
                </a:solidFill>
                <a:latin typeface="Arial Narrow" panose="020B0604020202020204" pitchFamily="34" charset="0"/>
              </a:rPr>
              <a:t>lato e diagonale del quadrato sono incommensurabili</a:t>
            </a:r>
            <a:r>
              <a:rPr lang="it-IT" altLang="it-IT" b="1" dirty="0">
                <a:solidFill>
                  <a:srgbClr val="0000FF"/>
                </a:solidFill>
                <a:latin typeface="Arial Narrow" panose="020B0604020202020204" pitchFamily="34" charset="0"/>
              </a:rPr>
              <a:t>. </a:t>
            </a:r>
          </a:p>
        </p:txBody>
      </p:sp>
      <p:sp>
        <p:nvSpPr>
          <p:cNvPr id="25605" name="TextBox 14">
            <a:extLst>
              <a:ext uri="{FF2B5EF4-FFF2-40B4-BE49-F238E27FC236}">
                <a16:creationId xmlns:a16="http://schemas.microsoft.com/office/drawing/2014/main" id="{8A45C061-40B2-1A41-967A-A930310D4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41" y="1068388"/>
            <a:ext cx="7010400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latin typeface="Arial Narrow" panose="020B0604020202020204" pitchFamily="34" charset="0"/>
              </a:rPr>
              <a:t>Le difficoltà di scrittura rispecchiano le difficoltà concettuali e la lunga, faticosa storia di radice di 2.</a:t>
            </a:r>
          </a:p>
          <a:p>
            <a:pPr eaLnBrk="1" hangingPunct="1"/>
            <a:endParaRPr lang="it-IT" altLang="it-IT" sz="1400" b="1" dirty="0">
              <a:solidFill>
                <a:srgbClr val="0000FF"/>
              </a:solidFill>
              <a:latin typeface="Arial Narrow" panose="020B0604020202020204" pitchFamily="34" charset="0"/>
            </a:endParaRPr>
          </a:p>
          <a:p>
            <a:pPr eaLnBrk="1" hangingPunct="1"/>
            <a:r>
              <a:rPr lang="it-IT" altLang="it-IT" b="1" i="1" dirty="0">
                <a:solidFill>
                  <a:srgbClr val="660066"/>
                </a:solidFill>
                <a:latin typeface="Arial Narrow" panose="020B0604020202020204" pitchFamily="34" charset="0"/>
              </a:rPr>
              <a:t>I babilonesi </a:t>
            </a:r>
            <a:r>
              <a:rPr lang="it-IT" altLang="it-IT" dirty="0">
                <a:solidFill>
                  <a:srgbClr val="660066"/>
                </a:solidFill>
                <a:latin typeface="Arial Narrow" panose="020B0604020202020204" pitchFamily="34" charset="0"/>
              </a:rPr>
              <a:t>(≈ 1800 </a:t>
            </a:r>
            <a:r>
              <a:rPr lang="it-IT" altLang="it-IT" dirty="0" err="1">
                <a:solidFill>
                  <a:srgbClr val="660066"/>
                </a:solidFill>
                <a:latin typeface="Arial Narrow" panose="020B0604020202020204" pitchFamily="34" charset="0"/>
              </a:rPr>
              <a:t>a.C</a:t>
            </a:r>
            <a:r>
              <a:rPr lang="it-IT" altLang="it-IT" dirty="0">
                <a:solidFill>
                  <a:srgbClr val="660066"/>
                </a:solidFill>
                <a:latin typeface="Arial Narrow" panose="020B0604020202020204" pitchFamily="34" charset="0"/>
              </a:rPr>
              <a:t>), gli </a:t>
            </a:r>
            <a:r>
              <a:rPr lang="it-IT" altLang="it-IT" b="1" i="1" dirty="0">
                <a:solidFill>
                  <a:srgbClr val="660066"/>
                </a:solidFill>
                <a:latin typeface="Arial Narrow" panose="020B0604020202020204" pitchFamily="34" charset="0"/>
              </a:rPr>
              <a:t>indiani</a:t>
            </a:r>
            <a:r>
              <a:rPr lang="it-IT" altLang="it-IT" dirty="0">
                <a:solidFill>
                  <a:srgbClr val="660066"/>
                </a:solidFill>
                <a:latin typeface="Arial Narrow" panose="020B0604020202020204" pitchFamily="34" charset="0"/>
              </a:rPr>
              <a:t> (V </a:t>
            </a:r>
            <a:r>
              <a:rPr lang="it-IT" altLang="it-IT" dirty="0" err="1">
                <a:solidFill>
                  <a:srgbClr val="660066"/>
                </a:solidFill>
                <a:latin typeface="Arial Narrow" panose="020B0604020202020204" pitchFamily="34" charset="0"/>
              </a:rPr>
              <a:t>a.C</a:t>
            </a:r>
            <a:r>
              <a:rPr lang="it-IT" altLang="it-IT" dirty="0">
                <a:solidFill>
                  <a:srgbClr val="660066"/>
                </a:solidFill>
                <a:latin typeface="Arial Narrow" panose="020B0604020202020204" pitchFamily="34" charset="0"/>
              </a:rPr>
              <a:t>) lasciano traccia di procedimenti per calcolare la diagonale del quadrato.</a:t>
            </a:r>
          </a:p>
          <a:p>
            <a:pPr eaLnBrk="1" hangingPunct="1"/>
            <a:endParaRPr lang="it-IT" altLang="it-IT" sz="800" dirty="0">
              <a:latin typeface="Arial Narrow" panose="020B0604020202020204" pitchFamily="34" charset="0"/>
            </a:endParaRPr>
          </a:p>
        </p:txBody>
      </p:sp>
      <p:sp>
        <p:nvSpPr>
          <p:cNvPr id="25609" name="Rectangle 10">
            <a:extLst>
              <a:ext uri="{FF2B5EF4-FFF2-40B4-BE49-F238E27FC236}">
                <a16:creationId xmlns:a16="http://schemas.microsoft.com/office/drawing/2014/main" id="{B12A1CEE-4CFD-754D-947B-A6CF9A86B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876800"/>
            <a:ext cx="8534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8000"/>
                </a:solidFill>
                <a:latin typeface="Arial Narrow" panose="020B0604020202020204" pitchFamily="34" charset="0"/>
              </a:rPr>
              <a:t>Nel III secolo (d.C.) si trova la prima dimostrazione scritta di questa incommensurabilità, strettamente legata all’irrazionalità di radice di 2: nella dimostrazione già si parla di numeri e non di segmenti.</a:t>
            </a:r>
          </a:p>
        </p:txBody>
      </p:sp>
    </p:spTree>
    <p:extLst>
      <p:ext uri="{BB962C8B-B14F-4D97-AF65-F5344CB8AC3E}">
        <p14:creationId xmlns:p14="http://schemas.microsoft.com/office/powerpoint/2010/main" val="1289097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AC275B5-16D9-4747-961E-77557AA1068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81359" y="231645"/>
            <a:ext cx="5940152" cy="762000"/>
          </a:xfrm>
        </p:spPr>
        <p:txBody>
          <a:bodyPr/>
          <a:lstStyle/>
          <a:p>
            <a:pPr eaLnBrk="1" hangingPunct="1"/>
            <a:r>
              <a:rPr lang="it-IT" altLang="it-IT" sz="28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Il lato e la diagonale del quadrato sono incommensurabili </a:t>
            </a:r>
          </a:p>
        </p:txBody>
      </p:sp>
      <p:sp>
        <p:nvSpPr>
          <p:cNvPr id="27651" name="Slide Number Placeholder 36">
            <a:extLst>
              <a:ext uri="{FF2B5EF4-FFF2-40B4-BE49-F238E27FC236}">
                <a16:creationId xmlns:a16="http://schemas.microsoft.com/office/drawing/2014/main" id="{97E41B53-7E8C-4041-9144-26FA27144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7B52CC4-D87E-BE40-9BCA-FA4CF76684CE}" type="slidenum">
              <a:rPr lang="it-IT" altLang="it-IT" sz="1400"/>
              <a:pPr eaLnBrk="1" hangingPunct="1"/>
              <a:t>17</a:t>
            </a:fld>
            <a:endParaRPr lang="it-IT" altLang="it-IT" sz="1400"/>
          </a:p>
        </p:txBody>
      </p:sp>
      <p:sp>
        <p:nvSpPr>
          <p:cNvPr id="27652" name="Footer Placeholder 9">
            <a:extLst>
              <a:ext uri="{FF2B5EF4-FFF2-40B4-BE49-F238E27FC236}">
                <a16:creationId xmlns:a16="http://schemas.microsoft.com/office/drawing/2014/main" id="{15CAE6D6-BF9F-FE4D-A364-F4FA962E4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</a:p>
        </p:txBody>
      </p:sp>
      <p:sp>
        <p:nvSpPr>
          <p:cNvPr id="27653" name="TextBox 17">
            <a:extLst>
              <a:ext uri="{FF2B5EF4-FFF2-40B4-BE49-F238E27FC236}">
                <a16:creationId xmlns:a16="http://schemas.microsoft.com/office/drawing/2014/main" id="{D82F872B-54A6-9D46-8653-0914D79D6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505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5B5464-AFB8-1243-8661-153FF7C1CF92}"/>
              </a:ext>
            </a:extLst>
          </p:cNvPr>
          <p:cNvSpPr/>
          <p:nvPr/>
        </p:nvSpPr>
        <p:spPr>
          <a:xfrm>
            <a:off x="381000" y="4572000"/>
            <a:ext cx="8305800" cy="1570038"/>
          </a:xfrm>
          <a:prstGeom prst="rect">
            <a:avLst/>
          </a:prstGeom>
          <a:solidFill>
            <a:srgbClr val="FFFFCC"/>
          </a:solidFill>
          <a:ln w="31750"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it-IT" b="1" dirty="0">
                <a:latin typeface="Arial Narrow Bold Italic" charset="0"/>
              </a:rPr>
              <a:t>La </a:t>
            </a:r>
            <a:r>
              <a:rPr lang="en-US" altLang="it-IT" b="1" dirty="0" err="1">
                <a:latin typeface="Arial Narrow Bold Italic" charset="0"/>
              </a:rPr>
              <a:t>scienza</a:t>
            </a:r>
            <a:r>
              <a:rPr lang="en-US" altLang="it-IT" b="1" dirty="0">
                <a:latin typeface="Arial Narrow Bold Italic" charset="0"/>
              </a:rPr>
              <a:t> </a:t>
            </a:r>
            <a:r>
              <a:rPr lang="en-US" altLang="it-IT" b="1" dirty="0" err="1">
                <a:latin typeface="Arial Narrow Bold Italic" charset="0"/>
              </a:rPr>
              <a:t>pitagorica</a:t>
            </a:r>
            <a:r>
              <a:rPr lang="en-US" altLang="it-IT" b="1" dirty="0">
                <a:latin typeface="Arial Narrow Bold Italic" charset="0"/>
              </a:rPr>
              <a:t> era </a:t>
            </a:r>
            <a:r>
              <a:rPr lang="en-US" altLang="it-IT" b="1" dirty="0" err="1">
                <a:latin typeface="Arial Narrow Bold Italic" charset="0"/>
              </a:rPr>
              <a:t>basata</a:t>
            </a:r>
            <a:r>
              <a:rPr lang="en-US" altLang="it-IT" b="1" dirty="0">
                <a:latin typeface="Arial Narrow Bold Italic" charset="0"/>
              </a:rPr>
              <a:t> </a:t>
            </a:r>
            <a:r>
              <a:rPr lang="en-US" altLang="it-IT" b="1" dirty="0" err="1">
                <a:latin typeface="Arial Narrow Bold Italic" charset="0"/>
              </a:rPr>
              <a:t>sull’idea</a:t>
            </a:r>
            <a:r>
              <a:rPr lang="en-US" altLang="it-IT" b="1" dirty="0">
                <a:latin typeface="Arial Narrow Bold Italic" charset="0"/>
              </a:rPr>
              <a:t> di </a:t>
            </a:r>
            <a:r>
              <a:rPr lang="en-US" altLang="it-IT" b="1" dirty="0" err="1">
                <a:latin typeface="Arial Narrow Bold Italic" charset="0"/>
              </a:rPr>
              <a:t>figura</a:t>
            </a:r>
            <a:r>
              <a:rPr lang="en-US" altLang="it-IT" b="1" dirty="0">
                <a:latin typeface="Arial Narrow Bold Italic" charset="0"/>
              </a:rPr>
              <a:t> </a:t>
            </a:r>
            <a:r>
              <a:rPr lang="en-US" altLang="it-IT" b="1" dirty="0" err="1">
                <a:latin typeface="Arial Narrow Bold Italic" charset="0"/>
              </a:rPr>
              <a:t>geometrica</a:t>
            </a:r>
            <a:r>
              <a:rPr lang="en-US" altLang="it-IT" b="1" dirty="0">
                <a:latin typeface="Arial Narrow Bold Italic" charset="0"/>
              </a:rPr>
              <a:t> </a:t>
            </a:r>
            <a:r>
              <a:rPr lang="en-US" altLang="it-IT" b="1" dirty="0" err="1">
                <a:latin typeface="Arial Narrow Bold Italic" charset="0"/>
              </a:rPr>
              <a:t>formata</a:t>
            </a:r>
            <a:r>
              <a:rPr lang="en-US" altLang="it-IT" b="1" dirty="0">
                <a:latin typeface="Arial Narrow Bold Italic" charset="0"/>
              </a:rPr>
              <a:t> di </a:t>
            </a:r>
            <a:r>
              <a:rPr lang="en-US" altLang="it-IT" b="1" dirty="0" err="1">
                <a:latin typeface="Arial Narrow Bold Italic" charset="0"/>
              </a:rPr>
              <a:t>piccolissimi</a:t>
            </a:r>
            <a:r>
              <a:rPr lang="en-US" altLang="it-IT" b="1" dirty="0">
                <a:latin typeface="Arial Narrow Bold Italic" charset="0"/>
              </a:rPr>
              <a:t> </a:t>
            </a:r>
            <a:r>
              <a:rPr lang="en-US" altLang="it-IT" b="1" dirty="0" err="1">
                <a:latin typeface="Arial Narrow Bold Italic" charset="0"/>
              </a:rPr>
              <a:t>elementi-unità</a:t>
            </a:r>
            <a:r>
              <a:rPr lang="en-US" altLang="it-IT" b="1" dirty="0">
                <a:latin typeface="Arial Narrow Bold Italic" charset="0"/>
              </a:rPr>
              <a:t>, ossia di </a:t>
            </a:r>
            <a:r>
              <a:rPr lang="en-US" altLang="it-IT" b="1" dirty="0" err="1">
                <a:latin typeface="Arial Narrow Bold Italic" charset="0"/>
              </a:rPr>
              <a:t>punti</a:t>
            </a:r>
            <a:r>
              <a:rPr lang="en-US" altLang="it-IT" b="1" dirty="0">
                <a:latin typeface="Arial Narrow Bold Italic" charset="0"/>
              </a:rPr>
              <a:t> </a:t>
            </a:r>
            <a:r>
              <a:rPr lang="en-US" altLang="it-IT" b="1" dirty="0" err="1">
                <a:latin typeface="Arial Narrow Bold Italic" charset="0"/>
              </a:rPr>
              <a:t>estesi</a:t>
            </a:r>
            <a:r>
              <a:rPr lang="en-US" altLang="it-IT" b="1" dirty="0">
                <a:latin typeface="Arial Narrow Bold Italic" charset="0"/>
              </a:rPr>
              <a:t>.</a:t>
            </a:r>
          </a:p>
          <a:p>
            <a:pPr eaLnBrk="1" hangingPunct="1"/>
            <a:r>
              <a:rPr lang="en-US" altLang="it-IT" b="1" dirty="0" err="1">
                <a:latin typeface="Arial Narrow Bold Italic" charset="0"/>
              </a:rPr>
              <a:t>Perciò</a:t>
            </a:r>
            <a:r>
              <a:rPr lang="en-US" altLang="it-IT" b="1" dirty="0">
                <a:latin typeface="Arial Narrow Bold Italic" charset="0"/>
              </a:rPr>
              <a:t> la </a:t>
            </a:r>
            <a:r>
              <a:rPr lang="en-US" altLang="it-IT" b="1" dirty="0" err="1">
                <a:latin typeface="Arial Narrow Bold Italic" charset="0"/>
              </a:rPr>
              <a:t>scoperta</a:t>
            </a:r>
            <a:r>
              <a:rPr lang="en-US" altLang="it-IT" b="1" dirty="0">
                <a:latin typeface="Arial Narrow Bold Italic" charset="0"/>
              </a:rPr>
              <a:t> </a:t>
            </a:r>
            <a:r>
              <a:rPr lang="en-US" altLang="it-IT" b="1" dirty="0" err="1">
                <a:latin typeface="Arial Narrow Bold Italic" charset="0"/>
              </a:rPr>
              <a:t>degli</a:t>
            </a:r>
            <a:r>
              <a:rPr lang="en-US" altLang="it-IT" b="1" dirty="0">
                <a:latin typeface="Arial Narrow Bold Italic" charset="0"/>
              </a:rPr>
              <a:t> </a:t>
            </a:r>
            <a:r>
              <a:rPr lang="en-US" altLang="it-IT" b="1" dirty="0" err="1">
                <a:latin typeface="Arial Narrow Bold Italic" charset="0"/>
              </a:rPr>
              <a:t>incommensurabili</a:t>
            </a:r>
            <a:r>
              <a:rPr lang="en-US" altLang="it-IT" b="1" dirty="0">
                <a:latin typeface="Arial Narrow Bold Italic" charset="0"/>
              </a:rPr>
              <a:t> </a:t>
            </a:r>
            <a:r>
              <a:rPr lang="en-US" altLang="it-IT" b="1" dirty="0" err="1">
                <a:latin typeface="Arial Narrow Bold Italic" charset="0"/>
              </a:rPr>
              <a:t>determinò</a:t>
            </a:r>
            <a:r>
              <a:rPr lang="en-US" altLang="it-IT" b="1" dirty="0">
                <a:latin typeface="Arial Narrow Bold Italic" charset="0"/>
              </a:rPr>
              <a:t> </a:t>
            </a:r>
            <a:r>
              <a:rPr lang="en-US" altLang="it-IT" b="1" dirty="0" err="1">
                <a:latin typeface="Arial Narrow Bold Italic" charset="0"/>
              </a:rPr>
              <a:t>una</a:t>
            </a:r>
            <a:r>
              <a:rPr lang="en-US" altLang="it-IT" b="1" dirty="0">
                <a:latin typeface="Arial Narrow Bold Italic" charset="0"/>
              </a:rPr>
              <a:t> </a:t>
            </a:r>
            <a:r>
              <a:rPr lang="en-US" altLang="it-IT" b="1" dirty="0" err="1">
                <a:latin typeface="Arial Narrow Bold Italic" charset="0"/>
              </a:rPr>
              <a:t>profonda</a:t>
            </a:r>
            <a:r>
              <a:rPr lang="en-US" altLang="it-IT" b="1" dirty="0">
                <a:latin typeface="Arial Narrow Bold Italic" charset="0"/>
              </a:rPr>
              <a:t> </a:t>
            </a:r>
            <a:r>
              <a:rPr lang="en-US" altLang="it-IT" b="1" dirty="0" err="1">
                <a:latin typeface="Arial Narrow Bold Italic" charset="0"/>
              </a:rPr>
              <a:t>crisi</a:t>
            </a:r>
            <a:r>
              <a:rPr lang="en-US" altLang="it-IT" b="1" dirty="0">
                <a:latin typeface="Arial Narrow Bold Italic" charset="0"/>
              </a:rPr>
              <a:t> </a:t>
            </a:r>
            <a:r>
              <a:rPr lang="en-US" altLang="it-IT" b="1" dirty="0" err="1">
                <a:latin typeface="Arial Narrow Bold Italic" charset="0"/>
              </a:rPr>
              <a:t>nella</a:t>
            </a:r>
            <a:r>
              <a:rPr lang="en-US" altLang="it-IT" b="1" dirty="0">
                <a:latin typeface="Arial Narrow Bold Italic" charset="0"/>
              </a:rPr>
              <a:t> </a:t>
            </a:r>
            <a:r>
              <a:rPr lang="en-US" altLang="it-IT" b="1" dirty="0" err="1">
                <a:latin typeface="Arial Narrow Bold Italic" charset="0"/>
              </a:rPr>
              <a:t>scuola</a:t>
            </a:r>
            <a:r>
              <a:rPr lang="en-US" altLang="it-IT" b="1" dirty="0">
                <a:latin typeface="Arial Narrow Bold Italic" charset="0"/>
              </a:rPr>
              <a:t> </a:t>
            </a:r>
            <a:r>
              <a:rPr lang="en-US" altLang="it-IT" b="1" dirty="0" err="1">
                <a:latin typeface="Arial Narrow Bold Italic" charset="0"/>
              </a:rPr>
              <a:t>pitagorica</a:t>
            </a:r>
            <a:r>
              <a:rPr lang="en-US" altLang="it-IT" b="1" dirty="0">
                <a:latin typeface="Arial Narrow Bold Italic" charset="0"/>
              </a:rPr>
              <a:t>. </a:t>
            </a:r>
            <a:endParaRPr lang="it-IT" altLang="it-IT" b="1" dirty="0">
              <a:latin typeface="Arial Narrow Bold Italic" charset="0"/>
            </a:endParaRPr>
          </a:p>
        </p:txBody>
      </p:sp>
      <p:pic>
        <p:nvPicPr>
          <p:cNvPr id="27655" name="Picture 9" descr="Immagine 9.png">
            <a:extLst>
              <a:ext uri="{FF2B5EF4-FFF2-40B4-BE49-F238E27FC236}">
                <a16:creationId xmlns:a16="http://schemas.microsoft.com/office/drawing/2014/main" id="{1BD1569A-6BC6-C842-B482-BF414FE7D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518525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085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AC275B5-16D9-4747-961E-77557AA1068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76995" y="754063"/>
            <a:ext cx="7920880" cy="7620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Radici quadrate di altri numeri razionali</a:t>
            </a:r>
          </a:p>
        </p:txBody>
      </p:sp>
      <p:sp>
        <p:nvSpPr>
          <p:cNvPr id="27651" name="Slide Number Placeholder 36">
            <a:extLst>
              <a:ext uri="{FF2B5EF4-FFF2-40B4-BE49-F238E27FC236}">
                <a16:creationId xmlns:a16="http://schemas.microsoft.com/office/drawing/2014/main" id="{97E41B53-7E8C-4041-9144-26FA27144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7B52CC4-D87E-BE40-9BCA-FA4CF76684CE}" type="slidenum">
              <a:rPr lang="it-IT" altLang="it-IT" sz="1400"/>
              <a:pPr eaLnBrk="1" hangingPunct="1"/>
              <a:t>18</a:t>
            </a:fld>
            <a:endParaRPr lang="it-IT" altLang="it-IT" sz="1400"/>
          </a:p>
        </p:txBody>
      </p:sp>
      <p:sp>
        <p:nvSpPr>
          <p:cNvPr id="27652" name="Footer Placeholder 9">
            <a:extLst>
              <a:ext uri="{FF2B5EF4-FFF2-40B4-BE49-F238E27FC236}">
                <a16:creationId xmlns:a16="http://schemas.microsoft.com/office/drawing/2014/main" id="{15CAE6D6-BF9F-FE4D-A364-F4FA962E4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</a:p>
        </p:txBody>
      </p:sp>
      <p:sp>
        <p:nvSpPr>
          <p:cNvPr id="27653" name="TextBox 17">
            <a:extLst>
              <a:ext uri="{FF2B5EF4-FFF2-40B4-BE49-F238E27FC236}">
                <a16:creationId xmlns:a16="http://schemas.microsoft.com/office/drawing/2014/main" id="{D82F872B-54A6-9D46-8653-0914D79D6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505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4B702E-7511-EA4E-B62F-C58E19FB0802}"/>
              </a:ext>
            </a:extLst>
          </p:cNvPr>
          <p:cNvSpPr txBox="1"/>
          <p:nvPr/>
        </p:nvSpPr>
        <p:spPr>
          <a:xfrm>
            <a:off x="647020" y="1873856"/>
            <a:ext cx="8039780" cy="24929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600" b="1" dirty="0">
                <a:solidFill>
                  <a:srgbClr val="0057DD"/>
                </a:solidFill>
              </a:rPr>
              <a:t>La radice di 2 non è l’unico numero irrazionale scoperto con l’estrazione di radice.</a:t>
            </a:r>
          </a:p>
          <a:p>
            <a:r>
              <a:rPr lang="it-IT" sz="2600" b="1" dirty="0">
                <a:solidFill>
                  <a:srgbClr val="0057DD"/>
                </a:solidFill>
              </a:rPr>
              <a:t>Ecco delle costruzioni geometriche che portano a scoprire altri numeri irrazionali.</a:t>
            </a:r>
          </a:p>
          <a:p>
            <a:r>
              <a:rPr lang="it-IT" sz="2600" b="1" i="1" dirty="0"/>
              <a:t>Costruzioni e ragionamenti in questa lezione portano a lavorare con numeri positivi.</a:t>
            </a:r>
          </a:p>
        </p:txBody>
      </p:sp>
    </p:spTree>
    <p:extLst>
      <p:ext uri="{BB962C8B-B14F-4D97-AF65-F5344CB8AC3E}">
        <p14:creationId xmlns:p14="http://schemas.microsoft.com/office/powerpoint/2010/main" val="2992430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8">
            <a:extLst>
              <a:ext uri="{FF2B5EF4-FFF2-40B4-BE49-F238E27FC236}">
                <a16:creationId xmlns:a16="http://schemas.microsoft.com/office/drawing/2014/main" id="{B0BDC55C-592C-2145-99FE-3FDA9A28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5943745-EEAF-A343-ACC1-DDE4F492E9DE}" type="slidenum">
              <a:rPr lang="it-IT" altLang="it-IT" sz="1400"/>
              <a:pPr eaLnBrk="1" hangingPunct="1"/>
              <a:t>19</a:t>
            </a:fld>
            <a:endParaRPr lang="it-IT" altLang="it-IT" sz="1400"/>
          </a:p>
        </p:txBody>
      </p:sp>
      <p:sp>
        <p:nvSpPr>
          <p:cNvPr id="19460" name="Footer Placeholder 9">
            <a:extLst>
              <a:ext uri="{FF2B5EF4-FFF2-40B4-BE49-F238E27FC236}">
                <a16:creationId xmlns:a16="http://schemas.microsoft.com/office/drawing/2014/main" id="{CA1AA427-C1AB-3843-BD6A-4D87D63B0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</a:p>
        </p:txBody>
      </p:sp>
      <p:sp>
        <p:nvSpPr>
          <p:cNvPr id="19462" name="TextBox 13">
            <a:extLst>
              <a:ext uri="{FF2B5EF4-FFF2-40B4-BE49-F238E27FC236}">
                <a16:creationId xmlns:a16="http://schemas.microsoft.com/office/drawing/2014/main" id="{E7EAA20C-2C08-F94A-A0AB-744A7E197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2055681"/>
            <a:ext cx="800100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00FF"/>
                </a:solidFill>
              </a:rPr>
              <a:t>Una costruzione semplice e versatile è basata sul 2° teorema di Euclide.</a:t>
            </a:r>
          </a:p>
          <a:p>
            <a:pPr eaLnBrk="1" hangingPunct="1"/>
            <a:endParaRPr lang="it-IT" altLang="it-IT" sz="1000" b="1" dirty="0"/>
          </a:p>
          <a:p>
            <a:pPr eaLnBrk="1" hangingPunct="1"/>
            <a:r>
              <a:rPr lang="it-IT" altLang="it-IT" b="1" i="1" dirty="0"/>
              <a:t>Osserva la costruzione qui sotto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5CBBE338-1A1C-EC45-81B1-418C6B62F027}"/>
              </a:ext>
            </a:extLst>
          </p:cNvPr>
          <p:cNvGrpSpPr/>
          <p:nvPr/>
        </p:nvGrpSpPr>
        <p:grpSpPr>
          <a:xfrm>
            <a:off x="457200" y="1143000"/>
            <a:ext cx="7848600" cy="1200329"/>
            <a:chOff x="457200" y="1143000"/>
            <a:chExt cx="7848600" cy="1200329"/>
          </a:xfrm>
        </p:grpSpPr>
        <p:sp>
          <p:nvSpPr>
            <p:cNvPr id="19463" name="TextBox 15">
              <a:extLst>
                <a:ext uri="{FF2B5EF4-FFF2-40B4-BE49-F238E27FC236}">
                  <a16:creationId xmlns:a16="http://schemas.microsoft.com/office/drawing/2014/main" id="{676D4114-3F6A-4E41-B02A-165F6095C4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" y="1143000"/>
              <a:ext cx="784860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b="1" dirty="0"/>
                <a:t>Con la geometria posso costruire un segmento che sia lungo </a:t>
              </a:r>
              <a:r>
                <a:rPr lang="it-IT" altLang="it-IT" b="1" i="1" dirty="0"/>
                <a:t>esattamente</a:t>
              </a:r>
              <a:r>
                <a:rPr lang="it-IT" altLang="it-IT" b="1" dirty="0"/>
                <a:t> √</a:t>
              </a:r>
              <a:r>
                <a:rPr lang="it-IT" altLang="it-IT" b="1" i="1" dirty="0"/>
                <a:t>a </a:t>
              </a:r>
            </a:p>
            <a:p>
              <a:pPr eaLnBrk="1" hangingPunct="1"/>
              <a:endParaRPr lang="it-IT" altLang="it-IT" b="1" i="1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CBDA2C8-1034-DF46-A8A7-7413455DA53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95936" y="1562820"/>
              <a:ext cx="228600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8B9C4B61-EE0D-0747-B78F-E7000362D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864" y="3401258"/>
            <a:ext cx="6368487" cy="286100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341DB49-4376-064E-BCA9-71C602511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159913"/>
            <a:ext cx="76708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05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D9685D12-C6F2-924F-A0BB-69CC2275A0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7396" y="1124744"/>
            <a:ext cx="8686800" cy="7620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Come riconosco un </a:t>
            </a:r>
            <a:r>
              <a:rPr lang="it-IT" altLang="it-IT" sz="3200" b="1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‘numero irrazionale’</a:t>
            </a:r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458" name="Slide Number Placeholder 8">
            <a:extLst>
              <a:ext uri="{FF2B5EF4-FFF2-40B4-BE49-F238E27FC236}">
                <a16:creationId xmlns:a16="http://schemas.microsoft.com/office/drawing/2014/main" id="{BAEB8448-3FF0-0643-842F-45BCAD17B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3E7DC23-FEBC-7341-BE0B-6C48C70BB7D7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it-IT" altLang="it-IT" sz="1400"/>
          </a:p>
        </p:txBody>
      </p:sp>
      <p:sp>
        <p:nvSpPr>
          <p:cNvPr id="19459" name="Footer Placeholder 9">
            <a:extLst>
              <a:ext uri="{FF2B5EF4-FFF2-40B4-BE49-F238E27FC236}">
                <a16:creationId xmlns:a16="http://schemas.microsoft.com/office/drawing/2014/main" id="{1C39AC7E-E73B-274F-8DBA-D5466B08D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2021</a:t>
            </a:r>
          </a:p>
        </p:txBody>
      </p:sp>
      <p:sp>
        <p:nvSpPr>
          <p:cNvPr id="19461" name="TextBox 6">
            <a:extLst>
              <a:ext uri="{FF2B5EF4-FFF2-40B4-BE49-F238E27FC236}">
                <a16:creationId xmlns:a16="http://schemas.microsoft.com/office/drawing/2014/main" id="{01E04725-E844-724E-A8B4-A62DB9C97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2559070"/>
            <a:ext cx="676232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/>
              <a:t>Guardiamo un breve video per trovare le prime risposte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Slide Number Placeholder 8">
            <a:extLst>
              <a:ext uri="{FF2B5EF4-FFF2-40B4-BE49-F238E27FC236}">
                <a16:creationId xmlns:a16="http://schemas.microsoft.com/office/drawing/2014/main" id="{FA5BB05B-EC39-A241-883A-839F34333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41E69BA-1478-D34A-B3D2-A40A5181B5DD}" type="slidenum">
              <a:rPr lang="it-IT" altLang="it-IT" sz="1400"/>
              <a:pPr eaLnBrk="1" hangingPunct="1"/>
              <a:t>20</a:t>
            </a:fld>
            <a:endParaRPr lang="it-IT" altLang="it-IT" sz="1400"/>
          </a:p>
        </p:txBody>
      </p:sp>
      <p:sp>
        <p:nvSpPr>
          <p:cNvPr id="20484" name="Footer Placeholder 9">
            <a:extLst>
              <a:ext uri="{FF2B5EF4-FFF2-40B4-BE49-F238E27FC236}">
                <a16:creationId xmlns:a16="http://schemas.microsoft.com/office/drawing/2014/main" id="{B2A553A3-3E80-5246-887B-9A908086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</a:p>
        </p:txBody>
      </p:sp>
      <p:pic>
        <p:nvPicPr>
          <p:cNvPr id="20487" name="Picture 14" descr="Spirale_pitagora.jpg">
            <a:extLst>
              <a:ext uri="{FF2B5EF4-FFF2-40B4-BE49-F238E27FC236}">
                <a16:creationId xmlns:a16="http://schemas.microsoft.com/office/drawing/2014/main" id="{C03A1C0F-6672-EA47-B1B2-C33ED0034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980728"/>
            <a:ext cx="4953000" cy="501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D9B9429F-F3D4-F947-AFE9-74B2014CC879}"/>
              </a:ext>
            </a:extLst>
          </p:cNvPr>
          <p:cNvGrpSpPr/>
          <p:nvPr/>
        </p:nvGrpSpPr>
        <p:grpSpPr>
          <a:xfrm>
            <a:off x="94704" y="1628800"/>
            <a:ext cx="3429000" cy="1570038"/>
            <a:chOff x="94704" y="1628800"/>
            <a:chExt cx="3429000" cy="1570038"/>
          </a:xfrm>
        </p:grpSpPr>
        <p:sp>
          <p:nvSpPr>
            <p:cNvPr id="20486" name="TextBox 13">
              <a:extLst>
                <a:ext uri="{FF2B5EF4-FFF2-40B4-BE49-F238E27FC236}">
                  <a16:creationId xmlns:a16="http://schemas.microsoft.com/office/drawing/2014/main" id="{7D8984BA-079D-4847-B923-477C2B54F3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704" y="1628800"/>
              <a:ext cx="3429000" cy="157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b="1" dirty="0">
                  <a:latin typeface="Arial Narrow" panose="020B0604020202020204" pitchFamily="34" charset="0"/>
                </a:rPr>
                <a:t>Costruzione basata sul teorema di Pitagora.</a:t>
              </a:r>
            </a:p>
            <a:p>
              <a:pPr eaLnBrk="1" hangingPunct="1"/>
              <a:r>
                <a:rPr lang="it-IT" altLang="it-IT" b="1" dirty="0">
                  <a:latin typeface="Arial Narrow" panose="020B0604020202020204" pitchFamily="34" charset="0"/>
                </a:rPr>
                <a:t>È facile, ma per costruire √20 …</a:t>
              </a:r>
              <a:r>
                <a:rPr lang="it-IT" altLang="it-IT" sz="2000" b="1" dirty="0">
                  <a:latin typeface="Arial Narrow" panose="020B0604020202020204" pitchFamily="34" charset="0"/>
                </a:rPr>
                <a:t>.</a:t>
              </a:r>
            </a:p>
            <a:p>
              <a:pPr eaLnBrk="1" hangingPunct="1"/>
              <a:endParaRPr lang="it-IT" altLang="it-IT" sz="1000" b="1" dirty="0"/>
            </a:p>
          </p:txBody>
        </p:sp>
        <p:cxnSp>
          <p:nvCxnSpPr>
            <p:cNvPr id="9" name="Straight Connector 16">
              <a:extLst>
                <a:ext uri="{FF2B5EF4-FFF2-40B4-BE49-F238E27FC236}">
                  <a16:creationId xmlns:a16="http://schemas.microsoft.com/office/drawing/2014/main" id="{C260069F-1FCE-D64F-A5EE-84A069FB884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23528" y="2780928"/>
              <a:ext cx="228600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871EC1D0-9275-8240-BA68-77BD1B986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0"/>
            <a:ext cx="76708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24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ED59822C-3CFE-7149-AA63-425609DC46E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87624" y="404664"/>
            <a:ext cx="6071592" cy="7620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L’estrazione di radice nella storia della matematica</a:t>
            </a:r>
          </a:p>
        </p:txBody>
      </p:sp>
      <p:sp>
        <p:nvSpPr>
          <p:cNvPr id="31747" name="Slide Number Placeholder 36">
            <a:extLst>
              <a:ext uri="{FF2B5EF4-FFF2-40B4-BE49-F238E27FC236}">
                <a16:creationId xmlns:a16="http://schemas.microsoft.com/office/drawing/2014/main" id="{F136F7C0-3C41-C343-86E4-1BC24066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9FAE5E3-2FE0-8B46-9E2C-41BBDAC1F887}" type="slidenum">
              <a:rPr lang="it-IT" altLang="it-IT" sz="1400"/>
              <a:pPr eaLnBrk="1" hangingPunct="1"/>
              <a:t>21</a:t>
            </a:fld>
            <a:endParaRPr lang="it-IT" altLang="it-IT" sz="1400"/>
          </a:p>
        </p:txBody>
      </p:sp>
      <p:sp>
        <p:nvSpPr>
          <p:cNvPr id="31748" name="Footer Placeholder 9">
            <a:extLst>
              <a:ext uri="{FF2B5EF4-FFF2-40B4-BE49-F238E27FC236}">
                <a16:creationId xmlns:a16="http://schemas.microsoft.com/office/drawing/2014/main" id="{5596CF62-CC24-3640-BB5D-23001011D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</a:p>
        </p:txBody>
      </p:sp>
      <p:sp>
        <p:nvSpPr>
          <p:cNvPr id="31750" name="TextBox 17">
            <a:extLst>
              <a:ext uri="{FF2B5EF4-FFF2-40B4-BE49-F238E27FC236}">
                <a16:creationId xmlns:a16="http://schemas.microsoft.com/office/drawing/2014/main" id="{8B6257AA-F9A6-6F43-AEC1-ADAE7BC5E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505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9FDCA8E4-8BC3-B343-9669-6CD809A17EC0}"/>
              </a:ext>
            </a:extLst>
          </p:cNvPr>
          <p:cNvGrpSpPr/>
          <p:nvPr/>
        </p:nvGrpSpPr>
        <p:grpSpPr>
          <a:xfrm>
            <a:off x="333872" y="1958325"/>
            <a:ext cx="8352928" cy="1815882"/>
            <a:chOff x="333872" y="1958325"/>
            <a:chExt cx="8352928" cy="1815882"/>
          </a:xfrm>
        </p:grpSpPr>
        <p:sp>
          <p:nvSpPr>
            <p:cNvPr id="31749" name="Rectangle 16">
              <a:extLst>
                <a:ext uri="{FF2B5EF4-FFF2-40B4-BE49-F238E27FC236}">
                  <a16:creationId xmlns:a16="http://schemas.microsoft.com/office/drawing/2014/main" id="{42A241C8-581E-E048-817B-0B13B820A3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872" y="1958325"/>
              <a:ext cx="8352928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sz="2800" b="1" dirty="0">
                  <a:latin typeface="Arial Narrow" panose="020B0604020202020204" pitchFamily="34" charset="0"/>
                </a:rPr>
                <a:t>La storia dell’estrazione di radice si dipana lungo molti secoli: nel 1525 viene introdotto il simbolo √   , arriva l’algebra e la geometria analitica, …. Troviamo i radicali anche nei grafici.</a:t>
              </a:r>
            </a:p>
          </p:txBody>
        </p:sp>
        <p:cxnSp>
          <p:nvCxnSpPr>
            <p:cNvPr id="7" name="Straight Connector 16">
              <a:extLst>
                <a:ext uri="{FF2B5EF4-FFF2-40B4-BE49-F238E27FC236}">
                  <a16:creationId xmlns:a16="http://schemas.microsoft.com/office/drawing/2014/main" id="{5FA03853-8DEC-F84B-8CC9-331CE99A29E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562513" y="2433066"/>
              <a:ext cx="228600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985468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ED59822C-3CFE-7149-AA63-425609DC46E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81184" y="980728"/>
            <a:ext cx="7524615" cy="7620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Attività. Estrazione di radice e grafici</a:t>
            </a:r>
          </a:p>
        </p:txBody>
      </p:sp>
      <p:sp>
        <p:nvSpPr>
          <p:cNvPr id="31747" name="Slide Number Placeholder 36">
            <a:extLst>
              <a:ext uri="{FF2B5EF4-FFF2-40B4-BE49-F238E27FC236}">
                <a16:creationId xmlns:a16="http://schemas.microsoft.com/office/drawing/2014/main" id="{F136F7C0-3C41-C343-86E4-1BC24066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9FAE5E3-2FE0-8B46-9E2C-41BBDAC1F887}" type="slidenum">
              <a:rPr lang="it-IT" altLang="it-IT" sz="1400"/>
              <a:pPr eaLnBrk="1" hangingPunct="1"/>
              <a:t>22</a:t>
            </a:fld>
            <a:endParaRPr lang="it-IT" altLang="it-IT" sz="1400"/>
          </a:p>
        </p:txBody>
      </p:sp>
      <p:sp>
        <p:nvSpPr>
          <p:cNvPr id="31748" name="Footer Placeholder 9">
            <a:extLst>
              <a:ext uri="{FF2B5EF4-FFF2-40B4-BE49-F238E27FC236}">
                <a16:creationId xmlns:a16="http://schemas.microsoft.com/office/drawing/2014/main" id="{5596CF62-CC24-3640-BB5D-23001011D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</a:p>
        </p:txBody>
      </p:sp>
      <p:sp>
        <p:nvSpPr>
          <p:cNvPr id="31750" name="TextBox 17">
            <a:extLst>
              <a:ext uri="{FF2B5EF4-FFF2-40B4-BE49-F238E27FC236}">
                <a16:creationId xmlns:a16="http://schemas.microsoft.com/office/drawing/2014/main" id="{8B6257AA-F9A6-6F43-AEC1-ADAE7BC5E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505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CCCC459-4342-DA49-B420-E3A3F547E5E2}"/>
              </a:ext>
            </a:extLst>
          </p:cNvPr>
          <p:cNvSpPr txBox="1"/>
          <p:nvPr/>
        </p:nvSpPr>
        <p:spPr>
          <a:xfrm>
            <a:off x="1115616" y="2132856"/>
            <a:ext cx="712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Completa la scheda per ritrovare i radicali anche sui grafici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402670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ED59822C-3CFE-7149-AA63-425609DC46E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65335" y="2276872"/>
            <a:ext cx="7524615" cy="7620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Che cosa hai trovato</a:t>
            </a:r>
          </a:p>
        </p:txBody>
      </p:sp>
      <p:sp>
        <p:nvSpPr>
          <p:cNvPr id="31747" name="Slide Number Placeholder 36">
            <a:extLst>
              <a:ext uri="{FF2B5EF4-FFF2-40B4-BE49-F238E27FC236}">
                <a16:creationId xmlns:a16="http://schemas.microsoft.com/office/drawing/2014/main" id="{F136F7C0-3C41-C343-86E4-1BC24066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9FAE5E3-2FE0-8B46-9E2C-41BBDAC1F887}" type="slidenum">
              <a:rPr lang="it-IT" altLang="it-IT" sz="1400"/>
              <a:pPr eaLnBrk="1" hangingPunct="1"/>
              <a:t>23</a:t>
            </a:fld>
            <a:endParaRPr lang="it-IT" altLang="it-IT" sz="1400"/>
          </a:p>
        </p:txBody>
      </p:sp>
      <p:sp>
        <p:nvSpPr>
          <p:cNvPr id="31748" name="Footer Placeholder 9">
            <a:extLst>
              <a:ext uri="{FF2B5EF4-FFF2-40B4-BE49-F238E27FC236}">
                <a16:creationId xmlns:a16="http://schemas.microsoft.com/office/drawing/2014/main" id="{5596CF62-CC24-3640-BB5D-23001011D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</a:p>
        </p:txBody>
      </p:sp>
      <p:sp>
        <p:nvSpPr>
          <p:cNvPr id="31750" name="TextBox 17">
            <a:extLst>
              <a:ext uri="{FF2B5EF4-FFF2-40B4-BE49-F238E27FC236}">
                <a16:creationId xmlns:a16="http://schemas.microsoft.com/office/drawing/2014/main" id="{8B6257AA-F9A6-6F43-AEC1-ADAE7BC5E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505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</p:spTree>
    <p:extLst>
      <p:ext uri="{BB962C8B-B14F-4D97-AF65-F5344CB8AC3E}">
        <p14:creationId xmlns:p14="http://schemas.microsoft.com/office/powerpoint/2010/main" val="2056884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5">
            <a:extLst>
              <a:ext uri="{FF2B5EF4-FFF2-40B4-BE49-F238E27FC236}">
                <a16:creationId xmlns:a16="http://schemas.microsoft.com/office/drawing/2014/main" id="{9CA9AE14-FF6C-A04A-80AE-79824FA4887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" y="381000"/>
            <a:ext cx="7772400" cy="990600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Quesito 1a</a:t>
            </a:r>
          </a:p>
        </p:txBody>
      </p:sp>
      <p:sp>
        <p:nvSpPr>
          <p:cNvPr id="23554" name="TextBox 11">
            <a:extLst>
              <a:ext uri="{FF2B5EF4-FFF2-40B4-BE49-F238E27FC236}">
                <a16:creationId xmlns:a16="http://schemas.microsoft.com/office/drawing/2014/main" id="{2FAF6663-372B-6A40-9352-58BAE6FE3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295400"/>
            <a:ext cx="7239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/>
              <a:t>Altri esempi di radicali quadratici</a:t>
            </a:r>
          </a:p>
        </p:txBody>
      </p:sp>
      <p:pic>
        <p:nvPicPr>
          <p:cNvPr id="23555" name="Picture 8">
            <a:extLst>
              <a:ext uri="{FF2B5EF4-FFF2-40B4-BE49-F238E27FC236}">
                <a16:creationId xmlns:a16="http://schemas.microsoft.com/office/drawing/2014/main" id="{C952F1E5-D923-BC48-BC62-29C226F73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81200"/>
            <a:ext cx="7691438" cy="328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Slide Number Placeholder 9">
            <a:extLst>
              <a:ext uri="{FF2B5EF4-FFF2-40B4-BE49-F238E27FC236}">
                <a16:creationId xmlns:a16="http://schemas.microsoft.com/office/drawing/2014/main" id="{54FFFDB6-021A-A047-9E94-71BE9CC90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7EB0055-C19C-A244-95C3-1B3EF626D1A5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it-IT" altLang="it-IT" sz="1400"/>
          </a:p>
        </p:txBody>
      </p:sp>
      <p:sp>
        <p:nvSpPr>
          <p:cNvPr id="23557" name="Footer Placeholder 9">
            <a:extLst>
              <a:ext uri="{FF2B5EF4-FFF2-40B4-BE49-F238E27FC236}">
                <a16:creationId xmlns:a16="http://schemas.microsoft.com/office/drawing/2014/main" id="{03A414E8-EE1A-1A41-ABAC-A5B447911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2021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5">
            <a:extLst>
              <a:ext uri="{FF2B5EF4-FFF2-40B4-BE49-F238E27FC236}">
                <a16:creationId xmlns:a16="http://schemas.microsoft.com/office/drawing/2014/main" id="{9CA9AE14-FF6C-A04A-80AE-79824FA4887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7544" y="118955"/>
            <a:ext cx="7772400" cy="990600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Quesito 1b</a:t>
            </a:r>
          </a:p>
        </p:txBody>
      </p:sp>
      <p:sp>
        <p:nvSpPr>
          <p:cNvPr id="23554" name="TextBox 11">
            <a:extLst>
              <a:ext uri="{FF2B5EF4-FFF2-40B4-BE49-F238E27FC236}">
                <a16:creationId xmlns:a16="http://schemas.microsoft.com/office/drawing/2014/main" id="{2FAF6663-372B-6A40-9352-58BAE6FE3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847617"/>
            <a:ext cx="7239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/>
              <a:t>Altri esempi di radicali quadratici</a:t>
            </a:r>
          </a:p>
        </p:txBody>
      </p:sp>
      <p:sp>
        <p:nvSpPr>
          <p:cNvPr id="23556" name="Slide Number Placeholder 9">
            <a:extLst>
              <a:ext uri="{FF2B5EF4-FFF2-40B4-BE49-F238E27FC236}">
                <a16:creationId xmlns:a16="http://schemas.microsoft.com/office/drawing/2014/main" id="{54FFFDB6-021A-A047-9E94-71BE9CC90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7EB0055-C19C-A244-95C3-1B3EF626D1A5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it-IT" altLang="it-IT" sz="1400"/>
          </a:p>
        </p:txBody>
      </p:sp>
      <p:sp>
        <p:nvSpPr>
          <p:cNvPr id="23557" name="Footer Placeholder 9">
            <a:extLst>
              <a:ext uri="{FF2B5EF4-FFF2-40B4-BE49-F238E27FC236}">
                <a16:creationId xmlns:a16="http://schemas.microsoft.com/office/drawing/2014/main" id="{03A414E8-EE1A-1A41-ABAC-A5B447911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2021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2EEC8E3-A20B-5448-8A64-769859404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08" y="1371492"/>
            <a:ext cx="7507684" cy="324783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D752499-C811-2846-B0E6-121F4A00A4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68"/>
          <a:stretch/>
        </p:blipFill>
        <p:spPr>
          <a:xfrm>
            <a:off x="3761215" y="4619331"/>
            <a:ext cx="2774841" cy="201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974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AC275B5-16D9-4747-961E-77557AA1068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5536" y="155666"/>
            <a:ext cx="8507560" cy="7620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  <a:cs typeface="Arial Narrow" panose="020B0604020202020204" pitchFamily="34" charset="0"/>
              </a:rPr>
              <a:t>Numeri irrazionali scoperti con l’estrazione di radice</a:t>
            </a:r>
          </a:p>
        </p:txBody>
      </p:sp>
      <p:sp>
        <p:nvSpPr>
          <p:cNvPr id="27651" name="Slide Number Placeholder 36">
            <a:extLst>
              <a:ext uri="{FF2B5EF4-FFF2-40B4-BE49-F238E27FC236}">
                <a16:creationId xmlns:a16="http://schemas.microsoft.com/office/drawing/2014/main" id="{97E41B53-7E8C-4041-9144-26FA27144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7B52CC4-D87E-BE40-9BCA-FA4CF76684CE}" type="slidenum">
              <a:rPr lang="it-IT" altLang="it-IT" sz="1400"/>
              <a:pPr eaLnBrk="1" hangingPunct="1"/>
              <a:t>26</a:t>
            </a:fld>
            <a:endParaRPr lang="it-IT" altLang="it-IT" sz="1400" dirty="0"/>
          </a:p>
        </p:txBody>
      </p:sp>
      <p:sp>
        <p:nvSpPr>
          <p:cNvPr id="27652" name="Footer Placeholder 9">
            <a:extLst>
              <a:ext uri="{FF2B5EF4-FFF2-40B4-BE49-F238E27FC236}">
                <a16:creationId xmlns:a16="http://schemas.microsoft.com/office/drawing/2014/main" id="{15CAE6D6-BF9F-FE4D-A364-F4FA962E4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</a:p>
        </p:txBody>
      </p:sp>
      <p:sp>
        <p:nvSpPr>
          <p:cNvPr id="27653" name="TextBox 17">
            <a:extLst>
              <a:ext uri="{FF2B5EF4-FFF2-40B4-BE49-F238E27FC236}">
                <a16:creationId xmlns:a16="http://schemas.microsoft.com/office/drawing/2014/main" id="{D82F872B-54A6-9D46-8653-0914D79D6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505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4B702E-7511-EA4E-B62F-C58E19FB0802}"/>
              </a:ext>
            </a:extLst>
          </p:cNvPr>
          <p:cNvSpPr txBox="1"/>
          <p:nvPr/>
        </p:nvSpPr>
        <p:spPr>
          <a:xfrm>
            <a:off x="755576" y="747816"/>
            <a:ext cx="803978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/>
              <a:t>Se estraggo la radice quadrata di un numero razionale </a:t>
            </a:r>
            <a:r>
              <a:rPr lang="it-IT" sz="2600" b="1" i="1" dirty="0"/>
              <a:t>x </a:t>
            </a:r>
            <a:r>
              <a:rPr lang="it-IT" sz="2600" b="1" dirty="0"/>
              <a:t>trovo solo due casi possibili</a:t>
            </a:r>
          </a:p>
          <a:p>
            <a:endParaRPr lang="it-IT" sz="1000" b="1" dirty="0"/>
          </a:p>
          <a:p>
            <a:pPr marL="457200" indent="-457200">
              <a:buFont typeface="Wingdings" pitchFamily="2" charset="2"/>
              <a:buChar char="Ø"/>
            </a:pPr>
            <a:r>
              <a:rPr lang="it-IT" sz="2600" b="1" i="1" dirty="0">
                <a:solidFill>
                  <a:srgbClr val="0057DD"/>
                </a:solidFill>
              </a:rPr>
              <a:t>x è il quadrato di un numero razionale e </a:t>
            </a:r>
            <a:r>
              <a:rPr lang="it-IT" sz="2600" b="1" dirty="0">
                <a:solidFill>
                  <a:srgbClr val="0057DD"/>
                </a:solidFill>
              </a:rPr>
              <a:t>la sua radice quadrata </a:t>
            </a:r>
            <a:r>
              <a:rPr lang="it-IT" altLang="it-IT" sz="2600" b="1" dirty="0">
                <a:solidFill>
                  <a:srgbClr val="0057DD"/>
                </a:solidFill>
              </a:rPr>
              <a:t>è un numero razionale.</a:t>
            </a:r>
            <a:br>
              <a:rPr lang="it-IT" sz="2600" b="1" i="1" dirty="0">
                <a:solidFill>
                  <a:srgbClr val="0057DD"/>
                </a:solidFill>
              </a:rPr>
            </a:br>
            <a:br>
              <a:rPr lang="it-IT" sz="2600" b="1" i="1" dirty="0">
                <a:solidFill>
                  <a:srgbClr val="0057DD"/>
                </a:solidFill>
              </a:rPr>
            </a:br>
            <a:endParaRPr lang="it-IT" sz="2600" b="1" i="1" dirty="0">
              <a:solidFill>
                <a:srgbClr val="0057DD"/>
              </a:solidFill>
            </a:endParaRPr>
          </a:p>
          <a:p>
            <a:pPr marL="361950"/>
            <a:r>
              <a:rPr lang="it-IT" sz="2600" b="1" dirty="0"/>
              <a:t> </a:t>
            </a:r>
          </a:p>
          <a:p>
            <a:pPr marL="361950"/>
            <a:endParaRPr lang="it-IT" sz="2600" b="1" dirty="0"/>
          </a:p>
          <a:p>
            <a:pPr marL="361950"/>
            <a:endParaRPr lang="it-IT" altLang="it-IT" sz="2600" b="1" dirty="0">
              <a:solidFill>
                <a:srgbClr val="0057DD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it-IT" sz="2600" b="1" dirty="0">
                <a:solidFill>
                  <a:srgbClr val="FF0000"/>
                </a:solidFill>
              </a:rPr>
              <a:t>In tutti gli altri casi </a:t>
            </a:r>
            <a:r>
              <a:rPr lang="it-IT" altLang="it-IT" sz="2600" b="1" dirty="0">
                <a:solidFill>
                  <a:srgbClr val="FF0000"/>
                </a:solidFill>
              </a:rPr>
              <a:t>la sua radice quadrata è un numero irrazionale. Così ottengo tanti radicali.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029BBA1-F875-B74E-BFA2-EB8919856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59" y="2608553"/>
            <a:ext cx="7538417" cy="182046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1E61357-D73B-BF43-966D-290744AAD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242" y="5395242"/>
            <a:ext cx="5538520" cy="92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87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Footer Placeholder 4">
            <a:extLst>
              <a:ext uri="{FF2B5EF4-FFF2-40B4-BE49-F238E27FC236}">
                <a16:creationId xmlns:a16="http://schemas.microsoft.com/office/drawing/2014/main" id="{0ED7977C-C5FD-7B4E-89EA-80C4F6589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2021</a:t>
            </a:r>
          </a:p>
        </p:txBody>
      </p:sp>
      <p:sp>
        <p:nvSpPr>
          <p:cNvPr id="24578" name="Title 5">
            <a:extLst>
              <a:ext uri="{FF2B5EF4-FFF2-40B4-BE49-F238E27FC236}">
                <a16:creationId xmlns:a16="http://schemas.microsoft.com/office/drawing/2014/main" id="{58AAD19F-45BA-5240-A3BA-EBF3A40D34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it-IT" altLang="it-IT" sz="4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Quesito 2</a:t>
            </a:r>
          </a:p>
        </p:txBody>
      </p:sp>
      <p:sp>
        <p:nvSpPr>
          <p:cNvPr id="24579" name="TextBox 11">
            <a:extLst>
              <a:ext uri="{FF2B5EF4-FFF2-40B4-BE49-F238E27FC236}">
                <a16:creationId xmlns:a16="http://schemas.microsoft.com/office/drawing/2014/main" id="{16DDE8DC-2279-3B4E-A76D-0745B8AA6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914400"/>
            <a:ext cx="533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/>
              <a:t>Esempi di radicali cubici</a:t>
            </a:r>
          </a:p>
        </p:txBody>
      </p:sp>
      <p:pic>
        <p:nvPicPr>
          <p:cNvPr id="24582" name="Picture 11">
            <a:extLst>
              <a:ext uri="{FF2B5EF4-FFF2-40B4-BE49-F238E27FC236}">
                <a16:creationId xmlns:a16="http://schemas.microsoft.com/office/drawing/2014/main" id="{FF2EEFE7-30CC-5E41-B22F-330F704A9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96370"/>
            <a:ext cx="8605838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Slide Number Placeholder 12">
            <a:extLst>
              <a:ext uri="{FF2B5EF4-FFF2-40B4-BE49-F238E27FC236}">
                <a16:creationId xmlns:a16="http://schemas.microsoft.com/office/drawing/2014/main" id="{D9C147C3-06E4-854E-A47A-B819FA509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AF3D02-51A4-974D-B4FA-76F514DD5DB4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it-IT" altLang="it-IT" sz="14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AC275B5-16D9-4747-961E-77557AA1068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2573" y="220899"/>
            <a:ext cx="8507560" cy="7620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  <a:cs typeface="Arial Narrow" panose="020B0604020202020204" pitchFamily="34" charset="0"/>
              </a:rPr>
              <a:t>Numeri irrazionali dati da altre estrazioni di radice</a:t>
            </a:r>
          </a:p>
        </p:txBody>
      </p:sp>
      <p:sp>
        <p:nvSpPr>
          <p:cNvPr id="27651" name="Slide Number Placeholder 36">
            <a:extLst>
              <a:ext uri="{FF2B5EF4-FFF2-40B4-BE49-F238E27FC236}">
                <a16:creationId xmlns:a16="http://schemas.microsoft.com/office/drawing/2014/main" id="{97E41B53-7E8C-4041-9144-26FA27144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7B52CC4-D87E-BE40-9BCA-FA4CF76684CE}" type="slidenum">
              <a:rPr lang="it-IT" altLang="it-IT" sz="1400"/>
              <a:pPr eaLnBrk="1" hangingPunct="1"/>
              <a:t>28</a:t>
            </a:fld>
            <a:endParaRPr lang="it-IT" altLang="it-IT" sz="1400"/>
          </a:p>
        </p:txBody>
      </p:sp>
      <p:sp>
        <p:nvSpPr>
          <p:cNvPr id="27652" name="Footer Placeholder 9">
            <a:extLst>
              <a:ext uri="{FF2B5EF4-FFF2-40B4-BE49-F238E27FC236}">
                <a16:creationId xmlns:a16="http://schemas.microsoft.com/office/drawing/2014/main" id="{15CAE6D6-BF9F-FE4D-A364-F4FA962E4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</a:p>
        </p:txBody>
      </p:sp>
      <p:sp>
        <p:nvSpPr>
          <p:cNvPr id="27653" name="TextBox 17">
            <a:extLst>
              <a:ext uri="{FF2B5EF4-FFF2-40B4-BE49-F238E27FC236}">
                <a16:creationId xmlns:a16="http://schemas.microsoft.com/office/drawing/2014/main" id="{D82F872B-54A6-9D46-8653-0914D79D6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505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4B702E-7511-EA4E-B62F-C58E19FB0802}"/>
              </a:ext>
            </a:extLst>
          </p:cNvPr>
          <p:cNvSpPr txBox="1"/>
          <p:nvPr/>
        </p:nvSpPr>
        <p:spPr>
          <a:xfrm>
            <a:off x="886196" y="911549"/>
            <a:ext cx="803978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/>
              <a:t>Se estraggo la radice cubica di un numero razionale </a:t>
            </a:r>
            <a:r>
              <a:rPr lang="it-IT" sz="2600" b="1" i="1" dirty="0"/>
              <a:t>x </a:t>
            </a:r>
            <a:r>
              <a:rPr lang="it-IT" sz="2600" b="1" dirty="0"/>
              <a:t>trovo solo due casi possibili</a:t>
            </a:r>
          </a:p>
          <a:p>
            <a:endParaRPr lang="it-IT" sz="1000" b="1" dirty="0"/>
          </a:p>
          <a:p>
            <a:pPr marL="457200" indent="-457200">
              <a:buFont typeface="Wingdings" pitchFamily="2" charset="2"/>
              <a:buChar char="Ø"/>
            </a:pPr>
            <a:r>
              <a:rPr lang="it-IT" sz="2600" b="1" i="1" dirty="0">
                <a:solidFill>
                  <a:srgbClr val="0057DD"/>
                </a:solidFill>
              </a:rPr>
              <a:t>x è il cubo di un numero razionale e </a:t>
            </a:r>
            <a:r>
              <a:rPr lang="it-IT" sz="2600" b="1" dirty="0">
                <a:solidFill>
                  <a:srgbClr val="0057DD"/>
                </a:solidFill>
              </a:rPr>
              <a:t>la sua radice cubica </a:t>
            </a:r>
            <a:r>
              <a:rPr lang="it-IT" altLang="it-IT" sz="2600" b="1" dirty="0">
                <a:solidFill>
                  <a:srgbClr val="0057DD"/>
                </a:solidFill>
              </a:rPr>
              <a:t>è un numero razionale.</a:t>
            </a:r>
            <a:br>
              <a:rPr lang="it-IT" sz="2600" b="1" i="1" dirty="0">
                <a:solidFill>
                  <a:srgbClr val="0057DD"/>
                </a:solidFill>
              </a:rPr>
            </a:br>
            <a:br>
              <a:rPr lang="it-IT" sz="2600" b="1" i="1" dirty="0">
                <a:solidFill>
                  <a:srgbClr val="0057DD"/>
                </a:solidFill>
              </a:rPr>
            </a:br>
            <a:endParaRPr lang="it-IT" sz="2600" b="1" i="1" dirty="0">
              <a:solidFill>
                <a:srgbClr val="0057DD"/>
              </a:solidFill>
            </a:endParaRPr>
          </a:p>
          <a:p>
            <a:pPr marL="361950"/>
            <a:r>
              <a:rPr lang="it-IT" sz="2600" b="1" dirty="0"/>
              <a:t> </a:t>
            </a:r>
          </a:p>
          <a:p>
            <a:pPr marL="361950"/>
            <a:endParaRPr lang="it-IT" sz="2600" b="1" dirty="0"/>
          </a:p>
          <a:p>
            <a:pPr marL="361950"/>
            <a:endParaRPr lang="it-IT" altLang="it-IT" sz="1200" b="1" dirty="0">
              <a:solidFill>
                <a:srgbClr val="0057DD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it-IT" sz="2600" b="1" dirty="0">
                <a:solidFill>
                  <a:srgbClr val="FF0000"/>
                </a:solidFill>
              </a:rPr>
              <a:t>In tutti gli altri casi </a:t>
            </a:r>
            <a:r>
              <a:rPr lang="it-IT" altLang="it-IT" sz="2600" b="1" dirty="0">
                <a:solidFill>
                  <a:srgbClr val="FF0000"/>
                </a:solidFill>
              </a:rPr>
              <a:t>la sua radice cubica è un numero irrazionale. Altri radicali.</a:t>
            </a:r>
            <a:endParaRPr lang="it-IT" sz="2600" b="1" dirty="0"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D8CE1AA-EC77-8F4A-8FFE-D994EE159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733" y="2684024"/>
            <a:ext cx="7791400" cy="172355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F9693C1-95A4-5D4D-9994-357221F70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5309269"/>
            <a:ext cx="6324600" cy="99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395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AC275B5-16D9-4747-961E-77557AA1068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19925" y="477601"/>
            <a:ext cx="8507560" cy="7620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Quesito 3</a:t>
            </a:r>
          </a:p>
        </p:txBody>
      </p:sp>
      <p:sp>
        <p:nvSpPr>
          <p:cNvPr id="27651" name="Slide Number Placeholder 36">
            <a:extLst>
              <a:ext uri="{FF2B5EF4-FFF2-40B4-BE49-F238E27FC236}">
                <a16:creationId xmlns:a16="http://schemas.microsoft.com/office/drawing/2014/main" id="{97E41B53-7E8C-4041-9144-26FA27144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7B52CC4-D87E-BE40-9BCA-FA4CF76684CE}" type="slidenum">
              <a:rPr lang="it-IT" altLang="it-IT" sz="1400"/>
              <a:pPr eaLnBrk="1" hangingPunct="1"/>
              <a:t>29</a:t>
            </a:fld>
            <a:endParaRPr lang="it-IT" altLang="it-IT" sz="1400"/>
          </a:p>
        </p:txBody>
      </p:sp>
      <p:sp>
        <p:nvSpPr>
          <p:cNvPr id="27652" name="Footer Placeholder 9">
            <a:extLst>
              <a:ext uri="{FF2B5EF4-FFF2-40B4-BE49-F238E27FC236}">
                <a16:creationId xmlns:a16="http://schemas.microsoft.com/office/drawing/2014/main" id="{15CAE6D6-BF9F-FE4D-A364-F4FA962E4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</a:p>
        </p:txBody>
      </p:sp>
      <p:sp>
        <p:nvSpPr>
          <p:cNvPr id="27653" name="TextBox 17">
            <a:extLst>
              <a:ext uri="{FF2B5EF4-FFF2-40B4-BE49-F238E27FC236}">
                <a16:creationId xmlns:a16="http://schemas.microsoft.com/office/drawing/2014/main" id="{D82F872B-54A6-9D46-8653-0914D79D6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505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CD4950-E7EF-7F4A-9D1E-14BD86E4F75A}"/>
              </a:ext>
            </a:extLst>
          </p:cNvPr>
          <p:cNvSpPr txBox="1"/>
          <p:nvPr/>
        </p:nvSpPr>
        <p:spPr>
          <a:xfrm>
            <a:off x="680101" y="1239601"/>
            <a:ext cx="7787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L’estrazione di radice è un potente strumento per generare numeri irrazionali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C2E9328-9C67-CD4F-98A7-9B48E4DBBE27}"/>
              </a:ext>
            </a:extLst>
          </p:cNvPr>
          <p:cNvSpPr txBox="1"/>
          <p:nvPr/>
        </p:nvSpPr>
        <p:spPr>
          <a:xfrm>
            <a:off x="387286" y="4278638"/>
            <a:ext cx="8372839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57DD"/>
                </a:solidFill>
              </a:rPr>
              <a:t>Trovi scritti in rosso i numerosi numeri irrazionali ottenuti con estrazione di radice quadrata e cubica dei numeri naturali da 1 a 10.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9CC3202-BB78-734C-9451-8AE7C0695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95" y="2340034"/>
            <a:ext cx="8577176" cy="164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77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D9685D12-C6F2-924F-A0BB-69CC2275A0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520" y="2704"/>
            <a:ext cx="8686800" cy="7620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Video sui numeri irrazionali</a:t>
            </a:r>
          </a:p>
        </p:txBody>
      </p:sp>
      <p:sp>
        <p:nvSpPr>
          <p:cNvPr id="19458" name="Slide Number Placeholder 8">
            <a:extLst>
              <a:ext uri="{FF2B5EF4-FFF2-40B4-BE49-F238E27FC236}">
                <a16:creationId xmlns:a16="http://schemas.microsoft.com/office/drawing/2014/main" id="{BAEB8448-3FF0-0643-842F-45BCAD17B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3E7DC23-FEBC-7341-BE0B-6C48C70BB7D7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it-IT" altLang="it-IT" sz="1400"/>
          </a:p>
        </p:txBody>
      </p:sp>
      <p:sp>
        <p:nvSpPr>
          <p:cNvPr id="19459" name="Footer Placeholder 9">
            <a:extLst>
              <a:ext uri="{FF2B5EF4-FFF2-40B4-BE49-F238E27FC236}">
                <a16:creationId xmlns:a16="http://schemas.microsoft.com/office/drawing/2014/main" id="{1C39AC7E-E73B-274F-8DBA-D5466B08D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2021</a:t>
            </a:r>
          </a:p>
        </p:txBody>
      </p:sp>
      <p:pic>
        <p:nvPicPr>
          <p:cNvPr id="2" name="NumA9Video.mp4">
            <a:hlinkClick r:id="" action="ppaction://media"/>
            <a:extLst>
              <a:ext uri="{FF2B5EF4-FFF2-40B4-BE49-F238E27FC236}">
                <a16:creationId xmlns:a16="http://schemas.microsoft.com/office/drawing/2014/main" id="{D3712611-60C7-2049-A657-AA5BDB8C24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2488"/>
            <a:ext cx="9144000" cy="515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3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AC275B5-16D9-4747-961E-77557AA1068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23528" y="296935"/>
            <a:ext cx="8507560" cy="7620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  <a:cs typeface="Arial Narrow" panose="020B0604020202020204" pitchFamily="34" charset="0"/>
              </a:rPr>
              <a:t>Numeri irrazionali generati da estrazione di radice</a:t>
            </a:r>
          </a:p>
        </p:txBody>
      </p:sp>
      <p:sp>
        <p:nvSpPr>
          <p:cNvPr id="27651" name="Slide Number Placeholder 36">
            <a:extLst>
              <a:ext uri="{FF2B5EF4-FFF2-40B4-BE49-F238E27FC236}">
                <a16:creationId xmlns:a16="http://schemas.microsoft.com/office/drawing/2014/main" id="{97E41B53-7E8C-4041-9144-26FA27144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7B52CC4-D87E-BE40-9BCA-FA4CF76684CE}" type="slidenum">
              <a:rPr lang="it-IT" altLang="it-IT" sz="1400"/>
              <a:pPr eaLnBrk="1" hangingPunct="1"/>
              <a:t>30</a:t>
            </a:fld>
            <a:endParaRPr lang="it-IT" altLang="it-IT" sz="1400"/>
          </a:p>
        </p:txBody>
      </p:sp>
      <p:sp>
        <p:nvSpPr>
          <p:cNvPr id="27652" name="Footer Placeholder 9">
            <a:extLst>
              <a:ext uri="{FF2B5EF4-FFF2-40B4-BE49-F238E27FC236}">
                <a16:creationId xmlns:a16="http://schemas.microsoft.com/office/drawing/2014/main" id="{15CAE6D6-BF9F-FE4D-A364-F4FA962E4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/>
              <a:t>Daniela Valenti, 2021</a:t>
            </a:r>
          </a:p>
        </p:txBody>
      </p:sp>
      <p:sp>
        <p:nvSpPr>
          <p:cNvPr id="27653" name="TextBox 17">
            <a:extLst>
              <a:ext uri="{FF2B5EF4-FFF2-40B4-BE49-F238E27FC236}">
                <a16:creationId xmlns:a16="http://schemas.microsoft.com/office/drawing/2014/main" id="{D82F872B-54A6-9D46-8653-0914D79D6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3505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70F4F7C-F549-AE41-ABBC-2A6F1CF5F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14427"/>
            <a:ext cx="8363272" cy="93059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7AFD23A-F7D1-0949-9180-669982DAAB44}"/>
              </a:ext>
            </a:extLst>
          </p:cNvPr>
          <p:cNvSpPr txBox="1"/>
          <p:nvPr/>
        </p:nvSpPr>
        <p:spPr>
          <a:xfrm>
            <a:off x="220824" y="3933056"/>
            <a:ext cx="81770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E così trovo, ad esempio i seguenti radicali che descrivono numeri irrazionali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545ED2DC-5FBD-F346-8934-8A426B14A6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95"/>
          <a:stretch/>
        </p:blipFill>
        <p:spPr>
          <a:xfrm>
            <a:off x="2705100" y="4910819"/>
            <a:ext cx="3744416" cy="10668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E3D6DB6-2FE7-5446-8BE1-92328EB80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181407"/>
            <a:ext cx="8651576" cy="153111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299232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Footer Placeholder 4">
            <a:extLst>
              <a:ext uri="{FF2B5EF4-FFF2-40B4-BE49-F238E27FC236}">
                <a16:creationId xmlns:a16="http://schemas.microsoft.com/office/drawing/2014/main" id="{51881C51-D73D-D141-908C-97CF36999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i="1"/>
              <a:t>Daniela Valenti, 2021</a:t>
            </a:r>
          </a:p>
        </p:txBody>
      </p:sp>
      <p:sp>
        <p:nvSpPr>
          <p:cNvPr id="25602" name="Title 5">
            <a:extLst>
              <a:ext uri="{FF2B5EF4-FFF2-40B4-BE49-F238E27FC236}">
                <a16:creationId xmlns:a16="http://schemas.microsoft.com/office/drawing/2014/main" id="{6133DB18-0D55-674F-B72C-A75C35E0E4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 radicali: simboli e linguaggio</a:t>
            </a:r>
          </a:p>
        </p:txBody>
      </p:sp>
      <p:sp>
        <p:nvSpPr>
          <p:cNvPr id="25603" name="TextBox 11">
            <a:extLst>
              <a:ext uri="{FF2B5EF4-FFF2-40B4-BE49-F238E27FC236}">
                <a16:creationId xmlns:a16="http://schemas.microsoft.com/office/drawing/2014/main" id="{3ABCF3C1-1A80-874D-AD9D-C95AC91D8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914400"/>
            <a:ext cx="723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0000FF"/>
                </a:solidFill>
              </a:rPr>
              <a:t>In generale, un radicale si scrive nella forma</a:t>
            </a:r>
          </a:p>
        </p:txBody>
      </p:sp>
      <p:graphicFrame>
        <p:nvGraphicFramePr>
          <p:cNvPr id="25604" name="Object 2">
            <a:extLst>
              <a:ext uri="{FF2B5EF4-FFF2-40B4-BE49-F238E27FC236}">
                <a16:creationId xmlns:a16="http://schemas.microsoft.com/office/drawing/2014/main" id="{4AC5070D-1EAC-B54C-A6A9-0CAA5DF903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3800" y="1524000"/>
          <a:ext cx="22034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8" name="Equation" r:id="rId3" imgW="8204200" imgH="4826000" progId="Equation.3">
                  <p:embed/>
                </p:oleObj>
              </mc:Choice>
              <mc:Fallback>
                <p:oleObj name="Equation" r:id="rId3" imgW="8204200" imgH="4826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1524000"/>
                        <a:ext cx="22034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Slide Number Placeholder 12">
            <a:extLst>
              <a:ext uri="{FF2B5EF4-FFF2-40B4-BE49-F238E27FC236}">
                <a16:creationId xmlns:a16="http://schemas.microsoft.com/office/drawing/2014/main" id="{7E9E872C-5BF0-E14C-ABAB-1E94267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5DE4DD1-9A79-CC45-9810-82836ED5B143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it-IT" altLang="it-IT" sz="1400"/>
          </a:p>
        </p:txBody>
      </p:sp>
      <p:sp>
        <p:nvSpPr>
          <p:cNvPr id="10" name="Alternate Process 9">
            <a:extLst>
              <a:ext uri="{FF2B5EF4-FFF2-40B4-BE49-F238E27FC236}">
                <a16:creationId xmlns:a16="http://schemas.microsoft.com/office/drawing/2014/main" id="{D4F458ED-EBA0-454C-989F-F26D1C29E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828800"/>
            <a:ext cx="1066800" cy="990600"/>
          </a:xfrm>
          <a:prstGeom prst="flowChartAlternateProcess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it-IT" altLang="it-IT" sz="1800">
              <a:solidFill>
                <a:srgbClr val="FFFFFF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A08B49B-C7B2-D041-A312-F02AEF7653AC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5791200" y="2286000"/>
            <a:ext cx="762000" cy="1524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08" name="TextBox 16">
            <a:extLst>
              <a:ext uri="{FF2B5EF4-FFF2-40B4-BE49-F238E27FC236}">
                <a16:creationId xmlns:a16="http://schemas.microsoft.com/office/drawing/2014/main" id="{F3DB3DF9-D663-1F4F-8D88-AF2AB7D58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2057400"/>
            <a:ext cx="1447800" cy="400050"/>
          </a:xfrm>
          <a:prstGeom prst="rect">
            <a:avLst/>
          </a:prstGeom>
          <a:solidFill>
            <a:srgbClr val="FFFFCC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FF0000"/>
                </a:solidFill>
              </a:rPr>
              <a:t>radicando</a:t>
            </a:r>
          </a:p>
        </p:txBody>
      </p:sp>
      <p:sp>
        <p:nvSpPr>
          <p:cNvPr id="25609" name="TextBox 26">
            <a:extLst>
              <a:ext uri="{FF2B5EF4-FFF2-40B4-BE49-F238E27FC236}">
                <a16:creationId xmlns:a16="http://schemas.microsoft.com/office/drawing/2014/main" id="{2F28EC41-E8FA-1046-A007-FBF7C9EFC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657600"/>
            <a:ext cx="2711450" cy="369888"/>
          </a:xfrm>
          <a:prstGeom prst="rect">
            <a:avLst/>
          </a:prstGeom>
          <a:solidFill>
            <a:srgbClr val="FFFFCC"/>
          </a:solidFill>
          <a:ln w="25400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i="1"/>
              <a:t>n</a:t>
            </a:r>
            <a:r>
              <a:rPr lang="it-IT" altLang="it-IT" sz="1800" b="1"/>
              <a:t> </a:t>
            </a:r>
            <a:r>
              <a:rPr lang="it-IT" altLang="it-IT" sz="1800" b="1">
                <a:solidFill>
                  <a:srgbClr val="008000"/>
                </a:solidFill>
              </a:rPr>
              <a:t>è l’indice del radicale</a:t>
            </a:r>
          </a:p>
        </p:txBody>
      </p:sp>
      <p:sp>
        <p:nvSpPr>
          <p:cNvPr id="25610" name="TextBox 28">
            <a:extLst>
              <a:ext uri="{FF2B5EF4-FFF2-40B4-BE49-F238E27FC236}">
                <a16:creationId xmlns:a16="http://schemas.microsoft.com/office/drawing/2014/main" id="{B36E2410-F1E8-0142-8D15-23B676AED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200400"/>
            <a:ext cx="3430588" cy="369888"/>
          </a:xfrm>
          <a:prstGeom prst="rect">
            <a:avLst/>
          </a:prstGeom>
          <a:solidFill>
            <a:srgbClr val="FFD9E9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i="1"/>
              <a:t>p</a:t>
            </a:r>
            <a:r>
              <a:rPr lang="it-IT" altLang="it-IT" sz="1800" b="1"/>
              <a:t> </a:t>
            </a:r>
            <a:r>
              <a:rPr lang="it-IT" altLang="it-IT" sz="1800" b="1">
                <a:solidFill>
                  <a:srgbClr val="0000FF"/>
                </a:solidFill>
              </a:rPr>
              <a:t>è l’esponente del radicando</a:t>
            </a:r>
          </a:p>
        </p:txBody>
      </p:sp>
      <p:sp>
        <p:nvSpPr>
          <p:cNvPr id="25611" name="TextBox 29">
            <a:extLst>
              <a:ext uri="{FF2B5EF4-FFF2-40B4-BE49-F238E27FC236}">
                <a16:creationId xmlns:a16="http://schemas.microsoft.com/office/drawing/2014/main" id="{B5FFB351-221B-384D-BC6C-2DAFD84BD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572000"/>
            <a:ext cx="2590800" cy="369888"/>
          </a:xfrm>
          <a:prstGeom prst="rect">
            <a:avLst/>
          </a:prstGeom>
          <a:solidFill>
            <a:srgbClr val="FFFFCC"/>
          </a:solidFill>
          <a:ln w="25400">
            <a:solidFill>
              <a:srgbClr val="33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i="1"/>
              <a:t>Esempio: </a:t>
            </a:r>
            <a:r>
              <a:rPr lang="it-IT" altLang="it-IT" sz="1800" b="1"/>
              <a:t>radicale</a:t>
            </a:r>
            <a:r>
              <a:rPr lang="it-IT" altLang="it-IT" sz="1800"/>
              <a:t> </a:t>
            </a:r>
          </a:p>
        </p:txBody>
      </p:sp>
      <p:graphicFrame>
        <p:nvGraphicFramePr>
          <p:cNvPr id="25612" name="Object 3">
            <a:extLst>
              <a:ext uri="{FF2B5EF4-FFF2-40B4-BE49-F238E27FC236}">
                <a16:creationId xmlns:a16="http://schemas.microsoft.com/office/drawing/2014/main" id="{AA62B94A-5FEA-0F48-802D-4AFCB4595E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90800" y="4572000"/>
          <a:ext cx="4826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59" name="Equation" r:id="rId5" imgW="8204200" imgH="5829300" progId="Equation.3">
                  <p:embed/>
                </p:oleObj>
              </mc:Choice>
              <mc:Fallback>
                <p:oleObj name="Equation" r:id="rId5" imgW="8204200" imgH="58293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572000"/>
                        <a:ext cx="4826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3" name="TextBox 31">
            <a:extLst>
              <a:ext uri="{FF2B5EF4-FFF2-40B4-BE49-F238E27FC236}">
                <a16:creationId xmlns:a16="http://schemas.microsoft.com/office/drawing/2014/main" id="{DED48137-020A-B84A-922F-BC2CEAD43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029200"/>
            <a:ext cx="3352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i="1">
                <a:solidFill>
                  <a:srgbClr val="FF0000"/>
                </a:solidFill>
              </a:rPr>
              <a:t>Radicando:</a:t>
            </a:r>
            <a:r>
              <a:rPr lang="it-IT" altLang="it-IT" sz="1800" b="1">
                <a:solidFill>
                  <a:srgbClr val="FF0000"/>
                </a:solidFill>
              </a:rPr>
              <a:t> 5</a:t>
            </a:r>
            <a:r>
              <a:rPr lang="it-IT" altLang="it-IT" sz="1800" b="1" baseline="30000">
                <a:solidFill>
                  <a:srgbClr val="FF0000"/>
                </a:solidFill>
              </a:rPr>
              <a:t>2</a:t>
            </a:r>
            <a:r>
              <a:rPr lang="it-IT" altLang="it-IT" sz="1800" b="1"/>
              <a:t> </a:t>
            </a:r>
            <a:r>
              <a:rPr lang="it-IT" altLang="it-IT" sz="1800"/>
              <a:t>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i="1">
                <a:solidFill>
                  <a:srgbClr val="0000FF"/>
                </a:solidFill>
              </a:rPr>
              <a:t>Esponente del radicando:</a:t>
            </a:r>
            <a:r>
              <a:rPr lang="it-IT" altLang="it-IT" sz="1800" b="1">
                <a:solidFill>
                  <a:srgbClr val="0000FF"/>
                </a:solidFill>
              </a:rPr>
              <a:t> 2</a:t>
            </a:r>
            <a:br>
              <a:rPr lang="it-IT" altLang="it-IT" sz="1800"/>
            </a:br>
            <a:r>
              <a:rPr lang="it-IT" altLang="it-IT" sz="1800" b="1" i="1">
                <a:solidFill>
                  <a:srgbClr val="008000"/>
                </a:solidFill>
              </a:rPr>
              <a:t>Indice del radicale: </a:t>
            </a:r>
            <a:r>
              <a:rPr lang="it-IT" altLang="it-IT" sz="1800" b="1">
                <a:solidFill>
                  <a:srgbClr val="008000"/>
                </a:solidFill>
              </a:rPr>
              <a:t>3</a:t>
            </a:r>
          </a:p>
        </p:txBody>
      </p:sp>
      <p:sp>
        <p:nvSpPr>
          <p:cNvPr id="25614" name="TextBox 29">
            <a:extLst>
              <a:ext uri="{FF2B5EF4-FFF2-40B4-BE49-F238E27FC236}">
                <a16:creationId xmlns:a16="http://schemas.microsoft.com/office/drawing/2014/main" id="{11404B46-7153-454F-8039-42A20DD22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572000"/>
            <a:ext cx="2590800" cy="369888"/>
          </a:xfrm>
          <a:prstGeom prst="rect">
            <a:avLst/>
          </a:prstGeom>
          <a:solidFill>
            <a:srgbClr val="FFFFCC"/>
          </a:solidFill>
          <a:ln w="25400">
            <a:solidFill>
              <a:srgbClr val="33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i="1"/>
              <a:t>Esempio: </a:t>
            </a:r>
            <a:r>
              <a:rPr lang="it-IT" altLang="it-IT" sz="1800" b="1"/>
              <a:t>radicale</a:t>
            </a:r>
            <a:r>
              <a:rPr lang="it-IT" altLang="it-IT" sz="1800"/>
              <a:t> </a:t>
            </a:r>
          </a:p>
        </p:txBody>
      </p:sp>
      <p:graphicFrame>
        <p:nvGraphicFramePr>
          <p:cNvPr id="25615" name="Object 4">
            <a:extLst>
              <a:ext uri="{FF2B5EF4-FFF2-40B4-BE49-F238E27FC236}">
                <a16:creationId xmlns:a16="http://schemas.microsoft.com/office/drawing/2014/main" id="{C973E4D9-B8EF-8944-ABAE-30B5FF62C6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48600" y="4572000"/>
          <a:ext cx="34925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0" name="Equation" r:id="rId7" imgW="8382000" imgH="6705600" progId="Equation.DSMT4">
                  <p:embed/>
                </p:oleObj>
              </mc:Choice>
              <mc:Fallback>
                <p:oleObj name="Equation" r:id="rId7" imgW="8382000" imgH="6705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4572000"/>
                        <a:ext cx="34925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6" name="TextBox 31">
            <a:extLst>
              <a:ext uri="{FF2B5EF4-FFF2-40B4-BE49-F238E27FC236}">
                <a16:creationId xmlns:a16="http://schemas.microsoft.com/office/drawing/2014/main" id="{4A2F5F9A-6C28-7542-8288-F12D849B8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105400"/>
            <a:ext cx="3352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i="1">
                <a:solidFill>
                  <a:srgbClr val="FF0000"/>
                </a:solidFill>
              </a:rPr>
              <a:t>Radicando:</a:t>
            </a:r>
            <a:r>
              <a:rPr lang="it-IT" altLang="it-IT" sz="1800" b="1">
                <a:solidFill>
                  <a:srgbClr val="FF0000"/>
                </a:solidFill>
              </a:rPr>
              <a:t> 3</a:t>
            </a:r>
            <a:r>
              <a:rPr lang="it-IT" altLang="it-IT" sz="1800" b="1"/>
              <a:t> </a:t>
            </a:r>
            <a:r>
              <a:rPr lang="it-IT" altLang="it-IT" sz="1800"/>
              <a:t>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i="1">
                <a:solidFill>
                  <a:srgbClr val="0000FF"/>
                </a:solidFill>
              </a:rPr>
              <a:t>Esponente del radicando:</a:t>
            </a:r>
            <a:r>
              <a:rPr lang="it-IT" altLang="it-IT" sz="1800" b="1">
                <a:solidFill>
                  <a:srgbClr val="0000FF"/>
                </a:solidFill>
              </a:rPr>
              <a:t> 1</a:t>
            </a:r>
            <a:br>
              <a:rPr lang="it-IT" altLang="it-IT" sz="1800"/>
            </a:br>
            <a:r>
              <a:rPr lang="it-IT" altLang="it-IT" sz="1800" b="1" i="1">
                <a:solidFill>
                  <a:srgbClr val="008000"/>
                </a:solidFill>
              </a:rPr>
              <a:t>Indice del radicale: </a:t>
            </a:r>
            <a:r>
              <a:rPr lang="it-IT" altLang="it-IT" sz="1800" b="1">
                <a:solidFill>
                  <a:srgbClr val="008000"/>
                </a:solidFill>
              </a:rPr>
              <a:t>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32EC4AAF-F1B5-1547-B795-044E18F1C5D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87624" y="1988840"/>
            <a:ext cx="6770712" cy="609600"/>
          </a:xfrm>
        </p:spPr>
        <p:txBody>
          <a:bodyPr/>
          <a:lstStyle/>
          <a:p>
            <a:pPr marL="52388" indent="-11113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Riprendo e completo quello che ha mostrato il video</a:t>
            </a:r>
          </a:p>
        </p:txBody>
      </p:sp>
      <p:sp>
        <p:nvSpPr>
          <p:cNvPr id="20490" name="Slide Number Placeholder 34">
            <a:extLst>
              <a:ext uri="{FF2B5EF4-FFF2-40B4-BE49-F238E27FC236}">
                <a16:creationId xmlns:a16="http://schemas.microsoft.com/office/drawing/2014/main" id="{E49FDEBB-B45A-084F-998E-97320FDB9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EB5FA1-A66A-2441-8677-22611DC3C266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it-IT" altLang="it-IT" sz="1400"/>
          </a:p>
        </p:txBody>
      </p:sp>
      <p:sp>
        <p:nvSpPr>
          <p:cNvPr id="20491" name="Footer Placeholder 9">
            <a:extLst>
              <a:ext uri="{FF2B5EF4-FFF2-40B4-BE49-F238E27FC236}">
                <a16:creationId xmlns:a16="http://schemas.microsoft.com/office/drawing/2014/main" id="{102A9DDE-0C78-4846-ADA9-14F262FEC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32EC4AAF-F1B5-1547-B795-044E18F1C5D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29828" y="649169"/>
            <a:ext cx="4136695" cy="609600"/>
          </a:xfrm>
        </p:spPr>
        <p:txBody>
          <a:bodyPr/>
          <a:lstStyle/>
          <a:p>
            <a:pPr marL="1978025" indent="-1978025" algn="l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 numeri razionali</a:t>
            </a:r>
          </a:p>
        </p:txBody>
      </p:sp>
      <p:sp>
        <p:nvSpPr>
          <p:cNvPr id="20482" name="TextBox 3">
            <a:extLst>
              <a:ext uri="{FF2B5EF4-FFF2-40B4-BE49-F238E27FC236}">
                <a16:creationId xmlns:a16="http://schemas.microsoft.com/office/drawing/2014/main" id="{69E5972B-7D64-D049-A86B-4F70D8CC5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376" y="1412776"/>
            <a:ext cx="8229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800">
              <a:solidFill>
                <a:srgbClr val="0000FF"/>
              </a:solidFill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b="1">
              <a:latin typeface="Arial Black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0490" name="Slide Number Placeholder 34">
            <a:extLst>
              <a:ext uri="{FF2B5EF4-FFF2-40B4-BE49-F238E27FC236}">
                <a16:creationId xmlns:a16="http://schemas.microsoft.com/office/drawing/2014/main" id="{E49FDEBB-B45A-084F-998E-97320FDB9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EB5FA1-A66A-2441-8677-22611DC3C266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it-IT" altLang="it-IT" sz="1400"/>
          </a:p>
        </p:txBody>
      </p:sp>
      <p:sp>
        <p:nvSpPr>
          <p:cNvPr id="20491" name="Footer Placeholder 9">
            <a:extLst>
              <a:ext uri="{FF2B5EF4-FFF2-40B4-BE49-F238E27FC236}">
                <a16:creationId xmlns:a16="http://schemas.microsoft.com/office/drawing/2014/main" id="{102A9DDE-0C78-4846-ADA9-14F262FEC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2021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F8DA406-DAEF-BE4C-8FEB-19245602EA33}"/>
              </a:ext>
            </a:extLst>
          </p:cNvPr>
          <p:cNvSpPr txBox="1"/>
          <p:nvPr/>
        </p:nvSpPr>
        <p:spPr>
          <a:xfrm>
            <a:off x="1752600" y="1628800"/>
            <a:ext cx="5843737" cy="954107"/>
          </a:xfrm>
          <a:prstGeom prst="rect">
            <a:avLst/>
          </a:prstGeom>
          <a:solidFill>
            <a:srgbClr val="FFFE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tx2"/>
                </a:solidFill>
              </a:rPr>
              <a:t>Sono </a:t>
            </a:r>
            <a:r>
              <a:rPr lang="it-IT" sz="2800" b="1" dirty="0">
                <a:solidFill>
                  <a:srgbClr val="FF0000"/>
                </a:solidFill>
              </a:rPr>
              <a:t>razionali</a:t>
            </a:r>
            <a:r>
              <a:rPr lang="it-IT" sz="2800" b="1" dirty="0">
                <a:solidFill>
                  <a:schemeClr val="tx2"/>
                </a:solidFill>
              </a:rPr>
              <a:t> i numeri che posso scrivere con una frazione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FBB4C40-8142-314D-B312-076BD59034B0}"/>
              </a:ext>
            </a:extLst>
          </p:cNvPr>
          <p:cNvSpPr txBox="1"/>
          <p:nvPr/>
        </p:nvSpPr>
        <p:spPr>
          <a:xfrm>
            <a:off x="1057131" y="2871504"/>
            <a:ext cx="7234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accent2"/>
                </a:solidFill>
              </a:rPr>
              <a:t>Rappresento i numeri razionali sulla retta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E0526C9-B81F-7547-96C2-829BA880A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566794"/>
            <a:ext cx="8280920" cy="13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9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32EC4AAF-F1B5-1547-B795-044E18F1C5D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83632" y="650534"/>
            <a:ext cx="6120680" cy="609600"/>
          </a:xfrm>
        </p:spPr>
        <p:txBody>
          <a:bodyPr/>
          <a:lstStyle/>
          <a:p>
            <a:pPr marL="1978025" indent="-1978025" algn="l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Frazioni e numeri decimali</a:t>
            </a:r>
          </a:p>
        </p:txBody>
      </p:sp>
      <p:sp>
        <p:nvSpPr>
          <p:cNvPr id="20490" name="Slide Number Placeholder 34">
            <a:extLst>
              <a:ext uri="{FF2B5EF4-FFF2-40B4-BE49-F238E27FC236}">
                <a16:creationId xmlns:a16="http://schemas.microsoft.com/office/drawing/2014/main" id="{E49FDEBB-B45A-084F-998E-97320FDB9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EB5FA1-A66A-2441-8677-22611DC3C266}" type="slidenum">
              <a:rPr lang="it-IT" altLang="it-IT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it-IT" altLang="it-IT" sz="1400"/>
          </a:p>
        </p:txBody>
      </p:sp>
      <p:sp>
        <p:nvSpPr>
          <p:cNvPr id="20491" name="Footer Placeholder 9">
            <a:extLst>
              <a:ext uri="{FF2B5EF4-FFF2-40B4-BE49-F238E27FC236}">
                <a16:creationId xmlns:a16="http://schemas.microsoft.com/office/drawing/2014/main" id="{102A9DDE-0C78-4846-ADA9-14F262FEC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2021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22148ED-59BA-8C4E-95DC-835CE66A22FC}"/>
              </a:ext>
            </a:extLst>
          </p:cNvPr>
          <p:cNvSpPr txBox="1"/>
          <p:nvPr/>
        </p:nvSpPr>
        <p:spPr>
          <a:xfrm>
            <a:off x="1180640" y="1494847"/>
            <a:ext cx="692666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‘</a:t>
            </a:r>
            <a:r>
              <a:rPr lang="it-IT" sz="3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Tradurre’ un numero decimale in frazione</a:t>
            </a:r>
          </a:p>
        </p:txBody>
      </p:sp>
      <p:pic>
        <p:nvPicPr>
          <p:cNvPr id="8" name="Picture 6" descr="Immagine 18.png">
            <a:extLst>
              <a:ext uri="{FF2B5EF4-FFF2-40B4-BE49-F238E27FC236}">
                <a16:creationId xmlns:a16="http://schemas.microsoft.com/office/drawing/2014/main" id="{05BD8CB2-B769-2940-9850-9A1D4ECAA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57305"/>
            <a:ext cx="8685213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238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B47D0FD8-91CB-F446-A054-16C8AE596B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60" y="239698"/>
            <a:ext cx="9145016" cy="762000"/>
          </a:xfrm>
        </p:spPr>
        <p:txBody>
          <a:bodyPr/>
          <a:lstStyle/>
          <a:p>
            <a:pPr algn="ctr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‘Tradurre’ una frazione in un numero decimale</a:t>
            </a:r>
          </a:p>
        </p:txBody>
      </p:sp>
      <p:sp>
        <p:nvSpPr>
          <p:cNvPr id="38915" name="Slide Number Placeholder 8">
            <a:extLst>
              <a:ext uri="{FF2B5EF4-FFF2-40B4-BE49-F238E27FC236}">
                <a16:creationId xmlns:a16="http://schemas.microsoft.com/office/drawing/2014/main" id="{C9CD6D15-C91A-3B4A-A872-FABB9598A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856B151-3382-F847-8138-DFC6F6FAA153}" type="slidenum">
              <a:rPr lang="it-IT" altLang="it-IT" sz="1400"/>
              <a:pPr eaLnBrk="1" hangingPunct="1"/>
              <a:t>7</a:t>
            </a:fld>
            <a:endParaRPr lang="it-IT" altLang="it-IT" sz="1400"/>
          </a:p>
        </p:txBody>
      </p:sp>
      <p:sp>
        <p:nvSpPr>
          <p:cNvPr id="38916" name="Footer Placeholder 9">
            <a:extLst>
              <a:ext uri="{FF2B5EF4-FFF2-40B4-BE49-F238E27FC236}">
                <a16:creationId xmlns:a16="http://schemas.microsoft.com/office/drawing/2014/main" id="{04930420-AF78-D94E-A3C8-7F2364581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pic>
        <p:nvPicPr>
          <p:cNvPr id="38917" name="Picture 7" descr="Decimali_Presenta1c.png">
            <a:extLst>
              <a:ext uri="{FF2B5EF4-FFF2-40B4-BE49-F238E27FC236}">
                <a16:creationId xmlns:a16="http://schemas.microsoft.com/office/drawing/2014/main" id="{074F09DF-6A87-C249-8311-343F5A3B5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81" y="1975662"/>
            <a:ext cx="7331171" cy="129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 descr="Decimali_Presenta1d.png">
            <a:extLst>
              <a:ext uri="{FF2B5EF4-FFF2-40B4-BE49-F238E27FC236}">
                <a16:creationId xmlns:a16="http://schemas.microsoft.com/office/drawing/2014/main" id="{099E2D70-57D9-2E43-840D-7AB53B3A6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8" y="4371168"/>
            <a:ext cx="7006048" cy="193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8FED2F9-8073-E040-A5B4-A2A69D70D33E}"/>
              </a:ext>
            </a:extLst>
          </p:cNvPr>
          <p:cNvSpPr txBox="1"/>
          <p:nvPr/>
        </p:nvSpPr>
        <p:spPr>
          <a:xfrm>
            <a:off x="3724191" y="948382"/>
            <a:ext cx="1704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Due casi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7043B39-484C-884B-88B1-AB130C35B048}"/>
              </a:ext>
            </a:extLst>
          </p:cNvPr>
          <p:cNvSpPr txBox="1"/>
          <p:nvPr/>
        </p:nvSpPr>
        <p:spPr>
          <a:xfrm>
            <a:off x="409181" y="1499412"/>
            <a:ext cx="733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57DD"/>
                </a:solidFill>
              </a:rPr>
              <a:t>A.</a:t>
            </a:r>
            <a:r>
              <a:rPr lang="it-IT" sz="2800" dirty="0">
                <a:solidFill>
                  <a:srgbClr val="0057DD"/>
                </a:solidFill>
              </a:rPr>
              <a:t> </a:t>
            </a:r>
            <a:r>
              <a:rPr lang="it-IT" sz="2800" b="1" dirty="0">
                <a:solidFill>
                  <a:srgbClr val="0057DD"/>
                </a:solidFill>
              </a:rPr>
              <a:t>Le cifre del numero decimale finiscono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C04171E-7D83-EC49-AEB0-66CE37D4927D}"/>
              </a:ext>
            </a:extLst>
          </p:cNvPr>
          <p:cNvSpPr txBox="1"/>
          <p:nvPr/>
        </p:nvSpPr>
        <p:spPr>
          <a:xfrm>
            <a:off x="251520" y="3348267"/>
            <a:ext cx="8083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4813" indent="-395288"/>
            <a:r>
              <a:rPr lang="it-IT" sz="2800" b="1" dirty="0">
                <a:solidFill>
                  <a:srgbClr val="FF0000"/>
                </a:solidFill>
              </a:rPr>
              <a:t>B.</a:t>
            </a:r>
            <a:r>
              <a:rPr lang="it-IT" sz="2800" dirty="0">
                <a:solidFill>
                  <a:srgbClr val="FF0000"/>
                </a:solidFill>
              </a:rPr>
              <a:t> </a:t>
            </a:r>
            <a:r>
              <a:rPr lang="it-IT" sz="2800" b="1" dirty="0">
                <a:solidFill>
                  <a:srgbClr val="FF0000"/>
                </a:solidFill>
              </a:rPr>
              <a:t>Le cifre del numero decimale sono infinite, ma si ripete un gruppo di cifre (periodo)  </a:t>
            </a:r>
          </a:p>
        </p:txBody>
      </p:sp>
    </p:spTree>
    <p:extLst>
      <p:ext uri="{BB962C8B-B14F-4D97-AF65-F5344CB8AC3E}">
        <p14:creationId xmlns:p14="http://schemas.microsoft.com/office/powerpoint/2010/main" val="4185116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B47D0FD8-91CB-F446-A054-16C8AE596B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016" y="548680"/>
            <a:ext cx="9145016" cy="762000"/>
          </a:xfrm>
        </p:spPr>
        <p:txBody>
          <a:bodyPr/>
          <a:lstStyle/>
          <a:p>
            <a:pPr algn="ctr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Frazioni e numeri decimali sulla retta</a:t>
            </a:r>
          </a:p>
        </p:txBody>
      </p:sp>
      <p:sp>
        <p:nvSpPr>
          <p:cNvPr id="38915" name="Slide Number Placeholder 8">
            <a:extLst>
              <a:ext uri="{FF2B5EF4-FFF2-40B4-BE49-F238E27FC236}">
                <a16:creationId xmlns:a16="http://schemas.microsoft.com/office/drawing/2014/main" id="{C9CD6D15-C91A-3B4A-A872-FABB9598A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856B151-3382-F847-8138-DFC6F6FAA153}" type="slidenum">
              <a:rPr lang="it-IT" altLang="it-IT" sz="1400"/>
              <a:pPr eaLnBrk="1" hangingPunct="1"/>
              <a:t>8</a:t>
            </a:fld>
            <a:endParaRPr lang="it-IT" altLang="it-IT" sz="1400"/>
          </a:p>
        </p:txBody>
      </p:sp>
      <p:sp>
        <p:nvSpPr>
          <p:cNvPr id="38916" name="Footer Placeholder 9">
            <a:extLst>
              <a:ext uri="{FF2B5EF4-FFF2-40B4-BE49-F238E27FC236}">
                <a16:creationId xmlns:a16="http://schemas.microsoft.com/office/drawing/2014/main" id="{04930420-AF78-D94E-A3C8-7F2364581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92F473E-0126-5343-87B6-35985356D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08" y="1412776"/>
            <a:ext cx="8100392" cy="371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68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B47D0FD8-91CB-F446-A054-16C8AE596B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619" y="328573"/>
            <a:ext cx="9145016" cy="762000"/>
          </a:xfrm>
        </p:spPr>
        <p:txBody>
          <a:bodyPr/>
          <a:lstStyle/>
          <a:p>
            <a:pPr algn="ctr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 numeri razionali sulla retta</a:t>
            </a:r>
          </a:p>
        </p:txBody>
      </p:sp>
      <p:sp>
        <p:nvSpPr>
          <p:cNvPr id="38915" name="Slide Number Placeholder 8">
            <a:extLst>
              <a:ext uri="{FF2B5EF4-FFF2-40B4-BE49-F238E27FC236}">
                <a16:creationId xmlns:a16="http://schemas.microsoft.com/office/drawing/2014/main" id="{C9CD6D15-C91A-3B4A-A872-FABB9598A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856B151-3382-F847-8138-DFC6F6FAA153}" type="slidenum">
              <a:rPr lang="it-IT" altLang="it-IT" sz="1400"/>
              <a:pPr eaLnBrk="1" hangingPunct="1"/>
              <a:t>9</a:t>
            </a:fld>
            <a:endParaRPr lang="it-IT" altLang="it-IT" sz="1400"/>
          </a:p>
        </p:txBody>
      </p:sp>
      <p:sp>
        <p:nvSpPr>
          <p:cNvPr id="38916" name="Footer Placeholder 9">
            <a:extLst>
              <a:ext uri="{FF2B5EF4-FFF2-40B4-BE49-F238E27FC236}">
                <a16:creationId xmlns:a16="http://schemas.microsoft.com/office/drawing/2014/main" id="{04930420-AF78-D94E-A3C8-7F2364581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512953CB-CA57-AF4C-9755-2D1C16C7DB32}"/>
              </a:ext>
            </a:extLst>
          </p:cNvPr>
          <p:cNvGrpSpPr/>
          <p:nvPr/>
        </p:nvGrpSpPr>
        <p:grpSpPr>
          <a:xfrm>
            <a:off x="395536" y="1961855"/>
            <a:ext cx="8537217" cy="3079777"/>
            <a:chOff x="395536" y="1961855"/>
            <a:chExt cx="8537217" cy="3079777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421F2088-5830-B443-B116-BCEFD33531F7}"/>
                </a:ext>
              </a:extLst>
            </p:cNvPr>
            <p:cNvSpPr txBox="1"/>
            <p:nvPr/>
          </p:nvSpPr>
          <p:spPr>
            <a:xfrm>
              <a:off x="404740" y="4149080"/>
              <a:ext cx="8456157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600" b="1" dirty="0"/>
                <a:t>Sulla retta ‘riempita’ dai numeri razionali rimangono dei punti ‘liberi’ per inserire altri numeri?</a:t>
              </a:r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537F2DDE-141A-EC42-B635-154400771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536" y="1961855"/>
              <a:ext cx="8537217" cy="1416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0657742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Custom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22694</TotalTime>
  <Words>1070</Words>
  <Application>Microsoft Macintosh PowerPoint</Application>
  <PresentationFormat>Presentazione su schermo (4:3)</PresentationFormat>
  <Paragraphs>171</Paragraphs>
  <Slides>31</Slides>
  <Notes>0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41" baseType="lpstr">
      <vt:lpstr>ＭＳ Ｐゴシック</vt:lpstr>
      <vt:lpstr>Arial</vt:lpstr>
      <vt:lpstr>Arial Black</vt:lpstr>
      <vt:lpstr>Arial Narrow</vt:lpstr>
      <vt:lpstr>Arial Narrow Bold Italic</vt:lpstr>
      <vt:lpstr>Calibri</vt:lpstr>
      <vt:lpstr>Times New Roman</vt:lpstr>
      <vt:lpstr>Wingdings</vt:lpstr>
      <vt:lpstr>Struttura predefinita</vt:lpstr>
      <vt:lpstr>Equation</vt:lpstr>
      <vt:lpstr>Numeri irrazionali e radicali</vt:lpstr>
      <vt:lpstr>Come riconosco un ‘numero irrazionale’?</vt:lpstr>
      <vt:lpstr>Video sui numeri irrazionali</vt:lpstr>
      <vt:lpstr>Riprendo e completo quello che ha mostrato il video</vt:lpstr>
      <vt:lpstr>I numeri razionali</vt:lpstr>
      <vt:lpstr>Frazioni e numeri decimali</vt:lpstr>
      <vt:lpstr>‘Tradurre’ una frazione in un numero decimale</vt:lpstr>
      <vt:lpstr>Frazioni e numeri decimali sulla retta</vt:lpstr>
      <vt:lpstr>I numeri razionali sulla retta</vt:lpstr>
      <vt:lpstr>Una costruzione geometrica</vt:lpstr>
      <vt:lpstr>Un tentativo per capire</vt:lpstr>
      <vt:lpstr>La scoperta di un nuovo numero</vt:lpstr>
      <vt:lpstr>Come scrivo la radice quadrata di 2?</vt:lpstr>
      <vt:lpstr>Simboli e linguaggio</vt:lpstr>
      <vt:lpstr>Difficoltà dei radicali  </vt:lpstr>
      <vt:lpstr>Radice di 2 nella storia del pensiero</vt:lpstr>
      <vt:lpstr>Il lato e la diagonale del quadrato sono incommensurabili </vt:lpstr>
      <vt:lpstr>Radici quadrate di altri numeri razionali</vt:lpstr>
      <vt:lpstr>Presentazione standard di PowerPoint</vt:lpstr>
      <vt:lpstr>Presentazione standard di PowerPoint</vt:lpstr>
      <vt:lpstr>L’estrazione di radice nella storia della matematica</vt:lpstr>
      <vt:lpstr>Attività. Estrazione di radice e grafici</vt:lpstr>
      <vt:lpstr>Che cosa hai trovato</vt:lpstr>
      <vt:lpstr>Quesito 1a</vt:lpstr>
      <vt:lpstr>Quesito 1b</vt:lpstr>
      <vt:lpstr>Numeri irrazionali scoperti con l’estrazione di radice</vt:lpstr>
      <vt:lpstr>Quesito 2</vt:lpstr>
      <vt:lpstr>Numeri irrazionali dati da altre estrazioni di radice</vt:lpstr>
      <vt:lpstr>Quesito 3</vt:lpstr>
      <vt:lpstr>Numeri irrazionali generati da estrazione di radice</vt:lpstr>
      <vt:lpstr>I radicali: simboli e linguaggio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Approssimazioni Concorso</dc:title>
  <dc:subject/>
  <dc:creator>Io</dc:creator>
  <cp:keywords/>
  <dc:description/>
  <cp:lastModifiedBy>Microsoft Office User</cp:lastModifiedBy>
  <cp:revision>854</cp:revision>
  <dcterms:created xsi:type="dcterms:W3CDTF">2017-02-12T15:56:00Z</dcterms:created>
  <dcterms:modified xsi:type="dcterms:W3CDTF">2023-10-10T07:53:16Z</dcterms:modified>
  <cp:category/>
</cp:coreProperties>
</file>