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3" r:id="rId3"/>
    <p:sldId id="449" r:id="rId4"/>
    <p:sldId id="451" r:id="rId5"/>
    <p:sldId id="455" r:id="rId6"/>
    <p:sldId id="452" r:id="rId7"/>
    <p:sldId id="453" r:id="rId8"/>
    <p:sldId id="454" r:id="rId9"/>
    <p:sldId id="457" r:id="rId10"/>
    <p:sldId id="447" r:id="rId11"/>
    <p:sldId id="426" r:id="rId12"/>
    <p:sldId id="427" r:id="rId13"/>
    <p:sldId id="428" r:id="rId14"/>
    <p:sldId id="429" r:id="rId15"/>
    <p:sldId id="450" r:id="rId16"/>
    <p:sldId id="458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941E0-BCBF-114C-BFBE-9D5403A3F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9CDBD-A08F-C64F-874A-707BC5ABE3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4C8EC6-99CD-084C-9209-80A679BCC626}" type="datetime1">
              <a:rPr lang="it-IT" altLang="it-IT"/>
              <a:pPr/>
              <a:t>10/03/23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2B37D-B136-B440-A47B-A98FDD7F29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FD684-272E-2A47-9543-DCFD3BCED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22839-83DA-8242-90E0-D2E65F531DF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30C05A1-B583-C14E-A511-905C6157A0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2F407A5-44E2-394B-86EE-CC79D0C490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CB60945-3A5B-E840-BFB2-354766CCC8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25A6B6C-5E76-384E-AF7E-0F851C4A96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39EF4AB-7581-CE4E-873C-FDAC01CD0C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1D55198-73CC-6744-8BBE-1546A7C2D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B558CE-D26F-1942-B787-73FA47FF60A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3CE7801-990F-1640-A577-0E9F44DD1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F3ABD49-B138-3548-83A5-531D75BF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8C29F04-DED0-7F46-842A-1DE1519B2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A6B938-31C9-CA40-B6D6-6ECDF9AD4BB0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D0C2CA8-81FF-8740-B9CE-27F6CE907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2B21031-2D9D-5F45-9D56-9C5360A2B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247A684-B067-1148-9BAE-4A2787045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372122-A6C9-DF47-8AC0-2657CFCCDEC9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95B4E72-1FCB-8140-8F5D-F97437645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D9B453A-FB99-F849-A318-D2869B7BF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8AC8A1C-170C-A447-A5DD-E99FA895A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317E71-F162-E342-AC97-4B7161DF16FF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3EE7D5-9111-1F4F-997A-081984EFA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4DB52-0437-A24F-92CF-BE7B04DE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6EC33C-D6D3-A344-812D-2AE3535B0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53D03-E22F-2940-8007-A7345B0E0A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038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9B9F2F-2789-F745-963B-E0E8B6C18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CFE58-657A-6240-8610-00DF310B9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6C4A5-BBAE-0D47-B953-81A9AC4EE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7F47C-4AAC-2B41-AAD0-C576D23E18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27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21B48-E9B5-F443-BC5A-81FA083DA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575251-3229-DE4E-9939-325580B2D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D98FB-BB51-D141-A06C-A4CD2F7E7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36B95-6DE3-BE44-A683-FBE5E625A4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619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9C8C-D687-1A4F-81C6-18B03ECDC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87A6B-7597-DE4C-B933-D6458ED14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90031-F9AC-ED46-9661-6D14631E5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16EC3-DFF6-8847-A436-C79318F035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9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EFB75C-68A7-CF43-8E68-C3046F878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4F41DD-DE33-9A43-A19F-A241E941F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359038-B135-434D-A5DD-60F68458A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493A9-2BB7-344B-8B6F-06639597A8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314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35922-3DA4-3A46-A035-DD4784D28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F8700-058D-6240-AD56-2D516087A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F2666-5A15-8A40-ADE7-474E650CA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34ED6-8530-6A40-9CAC-0179AACC0A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058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ACFC9B-BD9B-2449-BFF7-4813CE4F0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C7FC9-31C8-CB47-BC68-FC325F9B8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07F8C-9057-9E4E-A3A8-FE7D9575C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5A714-23A7-5D43-AD2E-E63B5147B5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186566-4530-6C40-807A-73F7934C1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C26506-A5B3-8746-A5A3-043340EC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747569-D5AC-3F46-832C-2B611DC8F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4C9D0-21E3-6440-B2E8-D397A07C86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566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7A4A29-722C-5B4E-811D-4C860B121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56B9EC-9D64-724A-9DD3-5491A1984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A88FF2-B1D4-E04C-9A8F-05202B55F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18C9D-09ED-F24A-9741-CB063980B1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102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FD1EE7-D758-5140-9428-2B1B9D470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BCCAD7-3987-934B-BB79-8C826887F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7CAC95-32A1-7F41-ADC7-E9B8D7E04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A041B-F655-B041-A1EB-6625A4B9EF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398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1629A-7375-A04F-BF2C-A2A36116D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68E0A-45CE-6242-92EF-E5345459A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D9366-8767-2B46-BBCF-99894EFB3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70F38-87A0-C540-A225-92A32C1CA9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192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17FC2-F46D-B54E-A5FE-F4AB635B2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B39A8-A09E-4F4D-8CEF-4A7517C38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F54E1-A878-A04C-AC88-BCA1796A5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9D3CB-0B55-FD49-903A-2E1B89615C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50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D0FDB0-C96E-534D-B30E-2B43274F6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3DA3EC-FF47-4A4C-AAD0-0911AC911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45FE2C-2C1E-EB42-A6E8-8CEE0ACB7E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3D0DF9-4929-1348-99D7-175E3E07F9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AF8E41-FE25-F74D-932D-72107D43E6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47F8E9-7439-CF4E-8CF4-4FFA147E0D6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A3CFB3DA-BB39-F149-A0A7-0AF22DAD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FA9D65-94C0-4A40-89BE-7F6400F15CDD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D5A524F9-4607-0A45-AA39-1BE43C44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  <a:endParaRPr lang="it-IT" altLang="it-IT" sz="1400" i="1" dirty="0"/>
          </a:p>
        </p:txBody>
      </p:sp>
      <p:sp>
        <p:nvSpPr>
          <p:cNvPr id="16388" name="Title 5">
            <a:extLst>
              <a:ext uri="{FF2B5EF4-FFF2-40B4-BE49-F238E27FC236}">
                <a16:creationId xmlns:a16="http://schemas.microsoft.com/office/drawing/2014/main" id="{9F7DFFFB-6E7A-DC42-86F9-C2DC91AFA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96" y="2060848"/>
            <a:ext cx="8136904" cy="1470025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Forme indeterminate del tipo 0/0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D8C51D9-4FEC-3B42-AA41-C8527D24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A60B68-8036-DF46-80F9-A39AB2409CE7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2531" name="Footer Placeholder 5">
            <a:extLst>
              <a:ext uri="{FF2B5EF4-FFF2-40B4-BE49-F238E27FC236}">
                <a16:creationId xmlns:a16="http://schemas.microsoft.com/office/drawing/2014/main" id="{50BB67B8-C39D-D745-B7DE-620A535D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</a:p>
        </p:txBody>
      </p:sp>
      <p:sp>
        <p:nvSpPr>
          <p:cNvPr id="22532" name="Title 5">
            <a:extLst>
              <a:ext uri="{FF2B5EF4-FFF2-40B4-BE49-F238E27FC236}">
                <a16:creationId xmlns:a16="http://schemas.microsoft.com/office/drawing/2014/main" id="{EFF05AD1-084C-0A4B-AD16-FDDE49E54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52600"/>
            <a:ext cx="8058472" cy="1470025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Forme indeterminate del tipo 0/0 </a:t>
            </a:r>
            <a:b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</a:b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presenti nel calcolo delle derivate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AC4FE7-43AE-DF42-8692-444EDBF19653}"/>
              </a:ext>
            </a:extLst>
          </p:cNvPr>
          <p:cNvSpPr txBox="1"/>
          <p:nvPr/>
        </p:nvSpPr>
        <p:spPr>
          <a:xfrm>
            <a:off x="1139280" y="37170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Sintesi di risultati da tenere presenti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B4B9B41C-40B3-1A4B-B21C-AA5D9C2C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1AA37F-A11D-4B41-87B9-A034F7104C25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9699" name="Footer Placeholder 5">
            <a:extLst>
              <a:ext uri="{FF2B5EF4-FFF2-40B4-BE49-F238E27FC236}">
                <a16:creationId xmlns:a16="http://schemas.microsoft.com/office/drawing/2014/main" id="{340D9ECE-2C6F-584F-8071-D01B8349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</a:p>
        </p:txBody>
      </p:sp>
      <p:sp>
        <p:nvSpPr>
          <p:cNvPr id="29700" name="TextBox 10">
            <a:extLst>
              <a:ext uri="{FF2B5EF4-FFF2-40B4-BE49-F238E27FC236}">
                <a16:creationId xmlns:a16="http://schemas.microsoft.com/office/drawing/2014/main" id="{1ECB2CE9-2EAE-EF4A-A1CD-4E12CB2E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9701" name="Title 11">
            <a:extLst>
              <a:ext uri="{FF2B5EF4-FFF2-40B4-BE49-F238E27FC236}">
                <a16:creationId xmlns:a16="http://schemas.microsoft.com/office/drawing/2014/main" id="{CF6901C9-8954-5742-8F18-3ED440841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200" y="1002110"/>
            <a:ext cx="7867600" cy="685800"/>
          </a:xfrm>
        </p:spPr>
        <p:txBody>
          <a:bodyPr anchor="t"/>
          <a:lstStyle/>
          <a:p>
            <a:pPr algn="l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Grafici e tabelle per determinare limiti</a:t>
            </a:r>
          </a:p>
        </p:txBody>
      </p:sp>
      <p:sp>
        <p:nvSpPr>
          <p:cNvPr id="29702" name="TextBox 24">
            <a:extLst>
              <a:ext uri="{FF2B5EF4-FFF2-40B4-BE49-F238E27FC236}">
                <a16:creationId xmlns:a16="http://schemas.microsoft.com/office/drawing/2014/main" id="{DB9CB604-D8D7-2140-8AA3-2E91E5F96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/>
              <a:t> </a:t>
            </a:r>
          </a:p>
        </p:txBody>
      </p:sp>
      <p:sp>
        <p:nvSpPr>
          <p:cNvPr id="29703" name="TextBox 11">
            <a:extLst>
              <a:ext uri="{FF2B5EF4-FFF2-40B4-BE49-F238E27FC236}">
                <a16:creationId xmlns:a16="http://schemas.microsoft.com/office/drawing/2014/main" id="{4F7983D6-AC3B-2E49-A48F-B396EEF14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62981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Vediamo come trovare, con grafici e tabelle, il limite di </a:t>
            </a:r>
            <a:r>
              <a:rPr lang="it-IT" altLang="it-IT" sz="3200" b="1">
                <a:latin typeface="Arial Narrow" panose="020B0604020202020204" pitchFamily="34" charset="0"/>
              </a:rPr>
              <a:t>quattro forme </a:t>
            </a:r>
            <a:r>
              <a:rPr lang="it-IT" altLang="it-IT" sz="3200" b="1" dirty="0">
                <a:latin typeface="Arial Narrow" panose="020B0604020202020204" pitchFamily="34" charset="0"/>
              </a:rPr>
              <a:t>indeterminate del tipo 0/0 , presenti nel calcolo delle derivate.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F6B65A17-5E3D-F44D-8A18-EE623339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EC4CD7-BA8E-C847-AD5C-7BBC39BC69DD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30723" name="Footer Placeholder 5">
            <a:extLst>
              <a:ext uri="{FF2B5EF4-FFF2-40B4-BE49-F238E27FC236}">
                <a16:creationId xmlns:a16="http://schemas.microsoft.com/office/drawing/2014/main" id="{77F45A74-E189-6C42-B59A-DADB2435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</a:p>
        </p:txBody>
      </p:sp>
      <p:sp>
        <p:nvSpPr>
          <p:cNvPr id="30724" name="TextBox 10">
            <a:extLst>
              <a:ext uri="{FF2B5EF4-FFF2-40B4-BE49-F238E27FC236}">
                <a16:creationId xmlns:a16="http://schemas.microsoft.com/office/drawing/2014/main" id="{8A2D60E3-4F25-5C4C-9286-0F05C505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5" name="Title 11">
            <a:extLst>
              <a:ext uri="{FF2B5EF4-FFF2-40B4-BE49-F238E27FC236}">
                <a16:creationId xmlns:a16="http://schemas.microsoft.com/office/drawing/2014/main" id="{ABCECE3B-6741-164F-8868-056343DB6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Grafici e tabelle per determinare il limite</a:t>
            </a:r>
          </a:p>
        </p:txBody>
      </p:sp>
      <p:sp>
        <p:nvSpPr>
          <p:cNvPr id="30726" name="TextBox 24">
            <a:extLst>
              <a:ext uri="{FF2B5EF4-FFF2-40B4-BE49-F238E27FC236}">
                <a16:creationId xmlns:a16="http://schemas.microsoft.com/office/drawing/2014/main" id="{F11C57BB-739F-9540-9EAF-815FE4568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/>
              <a:t> </a:t>
            </a:r>
          </a:p>
        </p:txBody>
      </p:sp>
      <p:pic>
        <p:nvPicPr>
          <p:cNvPr id="30727" name="Picture 13" descr="Schermata 2016-09-03 alle 16.47.54.png">
            <a:extLst>
              <a:ext uri="{FF2B5EF4-FFF2-40B4-BE49-F238E27FC236}">
                <a16:creationId xmlns:a16="http://schemas.microsoft.com/office/drawing/2014/main" id="{8CA33B66-551F-CC40-A918-205D95F74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1752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Schermata 2016-09-03 alle 16.58.50.png">
            <a:extLst>
              <a:ext uri="{FF2B5EF4-FFF2-40B4-BE49-F238E27FC236}">
                <a16:creationId xmlns:a16="http://schemas.microsoft.com/office/drawing/2014/main" id="{DB958F44-AA0D-1543-B858-E58304854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267200" cy="267811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Box 15">
            <a:extLst>
              <a:ext uri="{FF2B5EF4-FFF2-40B4-BE49-F238E27FC236}">
                <a16:creationId xmlns:a16="http://schemas.microsoft.com/office/drawing/2014/main" id="{AF60EA4F-DC3E-F042-B075-4044D507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24400"/>
            <a:ext cx="4267200" cy="1570038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Il grafico mostra che numeratore e denominatore tendono a 0 con analoga rapidità: prevedo che il limite sia un numero diverso da 0. </a:t>
            </a:r>
          </a:p>
        </p:txBody>
      </p:sp>
      <p:sp>
        <p:nvSpPr>
          <p:cNvPr id="30730" name="TextBox 16">
            <a:extLst>
              <a:ext uri="{FF2B5EF4-FFF2-40B4-BE49-F238E27FC236}">
                <a16:creationId xmlns:a16="http://schemas.microsoft.com/office/drawing/2014/main" id="{3E984368-62E2-824B-81CE-DC742ED06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743200" cy="8302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tabella suggerisce che il risultato è 1</a:t>
            </a:r>
          </a:p>
        </p:txBody>
      </p:sp>
      <p:pic>
        <p:nvPicPr>
          <p:cNvPr id="30731" name="Picture 17" descr="Schermata 2016-09-03 alle 17.29.42.png">
            <a:extLst>
              <a:ext uri="{FF2B5EF4-FFF2-40B4-BE49-F238E27FC236}">
                <a16:creationId xmlns:a16="http://schemas.microsoft.com/office/drawing/2014/main" id="{E4DFAC50-C69E-6D44-B64E-A10E70190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8" descr="Schermata 2016-09-03 alle 17.33.02.png">
            <a:extLst>
              <a:ext uri="{FF2B5EF4-FFF2-40B4-BE49-F238E27FC236}">
                <a16:creationId xmlns:a16="http://schemas.microsoft.com/office/drawing/2014/main" id="{A5AB9E20-2ED1-5144-8B9E-C4BB60AA3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1765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13046E43-EB1F-1947-9F53-3D7245D3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AD6F8-92B7-E84A-B836-FEB02477002F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31747" name="Footer Placeholder 5">
            <a:extLst>
              <a:ext uri="{FF2B5EF4-FFF2-40B4-BE49-F238E27FC236}">
                <a16:creationId xmlns:a16="http://schemas.microsoft.com/office/drawing/2014/main" id="{76C31F41-DA44-0744-B87C-7D8C0730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</a:p>
        </p:txBody>
      </p:sp>
      <p:sp>
        <p:nvSpPr>
          <p:cNvPr id="31748" name="TextBox 10">
            <a:extLst>
              <a:ext uri="{FF2B5EF4-FFF2-40B4-BE49-F238E27FC236}">
                <a16:creationId xmlns:a16="http://schemas.microsoft.com/office/drawing/2014/main" id="{EF35F97C-7E05-C741-9004-BE6AE35B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1749" name="Title 11">
            <a:extLst>
              <a:ext uri="{FF2B5EF4-FFF2-40B4-BE49-F238E27FC236}">
                <a16:creationId xmlns:a16="http://schemas.microsoft.com/office/drawing/2014/main" id="{F0AC9419-2406-4244-8FE6-E94402866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820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Grafici e tabelle per determinare il limite</a:t>
            </a:r>
          </a:p>
        </p:txBody>
      </p:sp>
      <p:sp>
        <p:nvSpPr>
          <p:cNvPr id="31750" name="TextBox 24">
            <a:extLst>
              <a:ext uri="{FF2B5EF4-FFF2-40B4-BE49-F238E27FC236}">
                <a16:creationId xmlns:a16="http://schemas.microsoft.com/office/drawing/2014/main" id="{09C289E6-59C3-9642-AF62-658588A4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/>
              <a:t> </a:t>
            </a:r>
          </a:p>
        </p:txBody>
      </p:sp>
      <p:sp>
        <p:nvSpPr>
          <p:cNvPr id="31751" name="TextBox 15">
            <a:extLst>
              <a:ext uri="{FF2B5EF4-FFF2-40B4-BE49-F238E27FC236}">
                <a16:creationId xmlns:a16="http://schemas.microsoft.com/office/drawing/2014/main" id="{7B4E30D5-1D00-CE4C-AFC5-D61FDE0A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4419600" cy="1200150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Il grafico mostra che il numeratore tende a 0 con rapidità maggiore del denominatore: prevedo il limite 0. </a:t>
            </a:r>
          </a:p>
        </p:txBody>
      </p:sp>
      <p:sp>
        <p:nvSpPr>
          <p:cNvPr id="31752" name="TextBox 16">
            <a:extLst>
              <a:ext uri="{FF2B5EF4-FFF2-40B4-BE49-F238E27FC236}">
                <a16:creationId xmlns:a16="http://schemas.microsoft.com/office/drawing/2014/main" id="{5D4CDC34-B924-3441-8411-6FDC1973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2667000" cy="8302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tabella conferma che il risultato è 0.</a:t>
            </a:r>
          </a:p>
        </p:txBody>
      </p:sp>
      <p:pic>
        <p:nvPicPr>
          <p:cNvPr id="31753" name="Picture 14" descr="Schermata 2016-09-03 alle 17.42.10.png">
            <a:extLst>
              <a:ext uri="{FF2B5EF4-FFF2-40B4-BE49-F238E27FC236}">
                <a16:creationId xmlns:a16="http://schemas.microsoft.com/office/drawing/2014/main" id="{18BC1314-327B-3E43-BA6B-FA8F4987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2311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9" descr="Schermata 2016-09-03 alle 19.36.05.png">
            <a:extLst>
              <a:ext uri="{FF2B5EF4-FFF2-40B4-BE49-F238E27FC236}">
                <a16:creationId xmlns:a16="http://schemas.microsoft.com/office/drawing/2014/main" id="{4BC75BB3-6FA1-F347-B5F5-0E36992A0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/>
          <a:stretch>
            <a:fillRect/>
          </a:stretch>
        </p:blipFill>
        <p:spPr bwMode="auto">
          <a:xfrm>
            <a:off x="4495800" y="2133600"/>
            <a:ext cx="4400550" cy="252571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20" descr="Schermata 2016-09-03 alle 19.33.34.png">
            <a:extLst>
              <a:ext uri="{FF2B5EF4-FFF2-40B4-BE49-F238E27FC236}">
                <a16:creationId xmlns:a16="http://schemas.microsoft.com/office/drawing/2014/main" id="{8FF759BF-1075-8E4C-8AB8-9458025DD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25908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1" descr="Schermata 2016-09-03 alle 19.56.06.png">
            <a:extLst>
              <a:ext uri="{FF2B5EF4-FFF2-40B4-BE49-F238E27FC236}">
                <a16:creationId xmlns:a16="http://schemas.microsoft.com/office/drawing/2014/main" id="{65F8582F-5399-214D-B6B5-CFC6B618F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9416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0CC421ED-161D-D44A-851A-DD46FC87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485281-142E-7044-973F-9CACDCD11B71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32771" name="Footer Placeholder 5">
            <a:extLst>
              <a:ext uri="{FF2B5EF4-FFF2-40B4-BE49-F238E27FC236}">
                <a16:creationId xmlns:a16="http://schemas.microsoft.com/office/drawing/2014/main" id="{9B54CEF5-547F-714F-8753-DFCA8EFA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</a:p>
        </p:txBody>
      </p:sp>
      <p:sp>
        <p:nvSpPr>
          <p:cNvPr id="32772" name="TextBox 10">
            <a:extLst>
              <a:ext uri="{FF2B5EF4-FFF2-40B4-BE49-F238E27FC236}">
                <a16:creationId xmlns:a16="http://schemas.microsoft.com/office/drawing/2014/main" id="{5390AF6F-CF96-9744-AC3E-BA774BE6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3" name="Title 11">
            <a:extLst>
              <a:ext uri="{FF2B5EF4-FFF2-40B4-BE49-F238E27FC236}">
                <a16:creationId xmlns:a16="http://schemas.microsoft.com/office/drawing/2014/main" id="{A51C53F4-D398-034D-B3D6-DC502263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81534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Grafici e tabelle per determinare il limite</a:t>
            </a:r>
          </a:p>
        </p:txBody>
      </p:sp>
      <p:sp>
        <p:nvSpPr>
          <p:cNvPr id="32774" name="TextBox 24">
            <a:extLst>
              <a:ext uri="{FF2B5EF4-FFF2-40B4-BE49-F238E27FC236}">
                <a16:creationId xmlns:a16="http://schemas.microsoft.com/office/drawing/2014/main" id="{C533EA03-C763-3542-9ECE-011DA126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/>
              <a:t> </a:t>
            </a:r>
          </a:p>
        </p:txBody>
      </p:sp>
      <p:sp>
        <p:nvSpPr>
          <p:cNvPr id="32775" name="TextBox 16">
            <a:extLst>
              <a:ext uri="{FF2B5EF4-FFF2-40B4-BE49-F238E27FC236}">
                <a16:creationId xmlns:a16="http://schemas.microsoft.com/office/drawing/2014/main" id="{5418F7BF-F998-1A4C-8F50-B73C02F2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2971800" cy="8302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tabella suggerisce  che il risultato è 1.</a:t>
            </a:r>
          </a:p>
        </p:txBody>
      </p:sp>
      <p:sp>
        <p:nvSpPr>
          <p:cNvPr id="32776" name="TextBox 13">
            <a:extLst>
              <a:ext uri="{FF2B5EF4-FFF2-40B4-BE49-F238E27FC236}">
                <a16:creationId xmlns:a16="http://schemas.microsoft.com/office/drawing/2014/main" id="{E7112F09-3FE8-474C-A77D-8D6A8B93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4419600" cy="1570038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Il grafico mostra che numeratore e denominatore tendono a 0 con analoga rapidità: prevedo che il limite sia un numero diverso da 0. </a:t>
            </a:r>
          </a:p>
        </p:txBody>
      </p:sp>
      <p:pic>
        <p:nvPicPr>
          <p:cNvPr id="32777" name="Picture 17" descr="Schermata 2016-09-03 alle 16.48.11.png">
            <a:extLst>
              <a:ext uri="{FF2B5EF4-FFF2-40B4-BE49-F238E27FC236}">
                <a16:creationId xmlns:a16="http://schemas.microsoft.com/office/drawing/2014/main" id="{0CA75451-25BE-C745-91EB-FFDC99F3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1905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2" descr="Schermata 2016-09-03 alle 20.03.59.png">
            <a:extLst>
              <a:ext uri="{FF2B5EF4-FFF2-40B4-BE49-F238E27FC236}">
                <a16:creationId xmlns:a16="http://schemas.microsoft.com/office/drawing/2014/main" id="{0CBB496D-16D5-F34D-B2AD-E037B9B4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429000" cy="313372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24" descr="Schermata 2016-09-03 alle 21.37.34.png">
            <a:extLst>
              <a:ext uri="{FF2B5EF4-FFF2-40B4-BE49-F238E27FC236}">
                <a16:creationId xmlns:a16="http://schemas.microsoft.com/office/drawing/2014/main" id="{727A7B0E-C5E5-D941-B933-EB39F0BB3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1607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5" descr="Schermata 2016-09-03 alle 21.39.16.png">
            <a:extLst>
              <a:ext uri="{FF2B5EF4-FFF2-40B4-BE49-F238E27FC236}">
                <a16:creationId xmlns:a16="http://schemas.microsoft.com/office/drawing/2014/main" id="{2775F8E5-BE3E-2149-B80A-371EF9E23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1638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0CC421ED-161D-D44A-851A-DD46FC87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8128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485281-142E-7044-973F-9CACDCD11B71}" type="slidenum">
              <a:rPr lang="it-IT" altLang="it-IT" sz="1400"/>
              <a:pPr eaLnBrk="1" hangingPunct="1"/>
              <a:t>15</a:t>
            </a:fld>
            <a:endParaRPr lang="it-IT" altLang="it-IT" sz="1400" dirty="0"/>
          </a:p>
        </p:txBody>
      </p:sp>
      <p:sp>
        <p:nvSpPr>
          <p:cNvPr id="32771" name="Footer Placeholder 5">
            <a:extLst>
              <a:ext uri="{FF2B5EF4-FFF2-40B4-BE49-F238E27FC236}">
                <a16:creationId xmlns:a16="http://schemas.microsoft.com/office/drawing/2014/main" id="{9B54CEF5-547F-714F-8753-DFCA8EFA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</a:p>
        </p:txBody>
      </p:sp>
      <p:sp>
        <p:nvSpPr>
          <p:cNvPr id="32772" name="TextBox 10">
            <a:extLst>
              <a:ext uri="{FF2B5EF4-FFF2-40B4-BE49-F238E27FC236}">
                <a16:creationId xmlns:a16="http://schemas.microsoft.com/office/drawing/2014/main" id="{5390AF6F-CF96-9744-AC3E-BA774BE6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3" name="Title 11">
            <a:extLst>
              <a:ext uri="{FF2B5EF4-FFF2-40B4-BE49-F238E27FC236}">
                <a16:creationId xmlns:a16="http://schemas.microsoft.com/office/drawing/2014/main" id="{A51C53F4-D398-034D-B3D6-DC502263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81534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Grafici e tabelle per determinare il limite</a:t>
            </a:r>
          </a:p>
        </p:txBody>
      </p:sp>
      <p:sp>
        <p:nvSpPr>
          <p:cNvPr id="32775" name="TextBox 16">
            <a:extLst>
              <a:ext uri="{FF2B5EF4-FFF2-40B4-BE49-F238E27FC236}">
                <a16:creationId xmlns:a16="http://schemas.microsoft.com/office/drawing/2014/main" id="{5418F7BF-F998-1A4C-8F50-B73C02F2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2971800" cy="8302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tabella suggerisce  che il risultato è 1.</a:t>
            </a:r>
          </a:p>
        </p:txBody>
      </p:sp>
      <p:sp>
        <p:nvSpPr>
          <p:cNvPr id="32776" name="TextBox 13">
            <a:extLst>
              <a:ext uri="{FF2B5EF4-FFF2-40B4-BE49-F238E27FC236}">
                <a16:creationId xmlns:a16="http://schemas.microsoft.com/office/drawing/2014/main" id="{E7112F09-3FE8-474C-A77D-8D6A8B93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277" y="4832277"/>
            <a:ext cx="4228723" cy="1570038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Il grafico mostra che numeratore e denominatore tendono a 0 con analoga rapidità: prevedo che il limite sia un numero diverso da 0.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B71DE3-BAEA-B74E-9DB9-3CAA1F8BF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" t="1040" r="-1392" b="11136"/>
          <a:stretch/>
        </p:blipFill>
        <p:spPr>
          <a:xfrm>
            <a:off x="5192337" y="1999354"/>
            <a:ext cx="3476237" cy="28325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BF9A00-39AE-DB40-82FF-3FDD1296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675119"/>
            <a:ext cx="2576775" cy="8330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7C7A0BD-9BA5-AC42-91E9-053E4B733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685800"/>
            <a:ext cx="2490413" cy="11401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DAFF093-DF7A-C24A-BFFA-50BAED66C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5" y="685800"/>
            <a:ext cx="3561709" cy="40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9F2DB12E-AB24-BF41-A722-C04F7DE9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742FF-E56D-4A48-8559-CFE0C09575E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B10B76A1-9F38-CD43-AF4F-0803BE18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1507" name="TextBox 10">
            <a:extLst>
              <a:ext uri="{FF2B5EF4-FFF2-40B4-BE49-F238E27FC236}">
                <a16:creationId xmlns:a16="http://schemas.microsoft.com/office/drawing/2014/main" id="{C3D392FE-7FFA-3D45-998C-F328D3EF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1509" name="Title 11">
            <a:extLst>
              <a:ext uri="{FF2B5EF4-FFF2-40B4-BE49-F238E27FC236}">
                <a16:creationId xmlns:a16="http://schemas.microsoft.com/office/drawing/2014/main" id="{8D3055C6-AF15-2949-97FE-FE359E9877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07282" y="465138"/>
            <a:ext cx="5605636" cy="685800"/>
          </a:xfrm>
        </p:spPr>
        <p:txBody>
          <a:bodyPr anchor="t"/>
          <a:lstStyle/>
          <a:p>
            <a:pPr algn="l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Sintesi dei risultati ottenuti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D095C0F3-54E7-FE4B-B66D-3D6683BA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</a:p>
        </p:txBody>
      </p:sp>
      <p:pic>
        <p:nvPicPr>
          <p:cNvPr id="13" name="Picture 18" descr="Schermata 2016-09-03 alle 17.33.02.png">
            <a:extLst>
              <a:ext uri="{FF2B5EF4-FFF2-40B4-BE49-F238E27FC236}">
                <a16:creationId xmlns:a16="http://schemas.microsoft.com/office/drawing/2014/main" id="{74723E11-718A-D641-95CB-6F04AD3A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6" y="1917527"/>
            <a:ext cx="2342024" cy="10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Schermata 2016-09-03 alle 17.42.10.png">
            <a:extLst>
              <a:ext uri="{FF2B5EF4-FFF2-40B4-BE49-F238E27FC236}">
                <a16:creationId xmlns:a16="http://schemas.microsoft.com/office/drawing/2014/main" id="{E3D24265-7BF8-E04B-A2DA-2BB533212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7226"/>
            <a:ext cx="3062308" cy="102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Schermata 2016-09-03 alle 21.39.16.png">
            <a:extLst>
              <a:ext uri="{FF2B5EF4-FFF2-40B4-BE49-F238E27FC236}">
                <a16:creationId xmlns:a16="http://schemas.microsoft.com/office/drawing/2014/main" id="{F484FDF5-E0D4-3247-863D-CD9E66D2A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6" y="3724667"/>
            <a:ext cx="2285777" cy="11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5B56CCC-F0AC-9048-84AE-072CF3264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825712"/>
            <a:ext cx="3140554" cy="10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8297347A-B632-C142-B63F-4B4B9947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66AC2E-8D03-304D-B589-986B42699A07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62467" name="Footer Placeholder 5">
            <a:extLst>
              <a:ext uri="{FF2B5EF4-FFF2-40B4-BE49-F238E27FC236}">
                <a16:creationId xmlns:a16="http://schemas.microsoft.com/office/drawing/2014/main" id="{A60746E2-3618-884B-8EB7-FC615EE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8520" y="6411913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  <a:endParaRPr lang="it-IT" altLang="it-IT" sz="1400" i="1" dirty="0"/>
          </a:p>
        </p:txBody>
      </p:sp>
      <p:sp>
        <p:nvSpPr>
          <p:cNvPr id="62468" name="Title 4">
            <a:extLst>
              <a:ext uri="{FF2B5EF4-FFF2-40B4-BE49-F238E27FC236}">
                <a16:creationId xmlns:a16="http://schemas.microsoft.com/office/drawing/2014/main" id="{3DC25237-4DF4-9043-9044-611589DA4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528" y="228600"/>
            <a:ext cx="9019728" cy="752128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Calcolare la derivata di funzioni elementari</a:t>
            </a:r>
          </a:p>
        </p:txBody>
      </p:sp>
      <p:sp>
        <p:nvSpPr>
          <p:cNvPr id="62469" name="TextBox 10">
            <a:extLst>
              <a:ext uri="{FF2B5EF4-FFF2-40B4-BE49-F238E27FC236}">
                <a16:creationId xmlns:a16="http://schemas.microsoft.com/office/drawing/2014/main" id="{116C31A5-3005-0E40-A194-19841D46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257780E-E1ED-424E-A034-B7ABAB2E5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37" y="1040486"/>
            <a:ext cx="8291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</a:rPr>
              <a:t>Il procedimento è sempre lo stesso:</a:t>
            </a:r>
            <a:endParaRPr lang="it-IT" altLang="it-IT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Arial" panose="020B0604020202020204" pitchFamily="34" charset="0"/>
              </a:rPr>
              <a:t>calcolo il limite del rapporto incrementale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6F23BCB-B3CD-BF4A-9F82-002BDDA9289C}"/>
              </a:ext>
            </a:extLst>
          </p:cNvPr>
          <p:cNvGrpSpPr/>
          <p:nvPr/>
        </p:nvGrpSpPr>
        <p:grpSpPr>
          <a:xfrm>
            <a:off x="2417168" y="2121855"/>
            <a:ext cx="4203104" cy="2467372"/>
            <a:chOff x="2195736" y="1899669"/>
            <a:chExt cx="3888432" cy="2167692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7B23553-FCA7-5B49-83BA-9B917D2D1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0" r="30655" b="4592"/>
            <a:stretch/>
          </p:blipFill>
          <p:spPr>
            <a:xfrm>
              <a:off x="2195736" y="2492896"/>
              <a:ext cx="3200407" cy="981238"/>
            </a:xfrm>
            <a:prstGeom prst="rect">
              <a:avLst/>
            </a:prstGeom>
          </p:spPr>
        </p:pic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7548748-05B7-4A4C-B86F-DDD32BAEC9D0}"/>
                </a:ext>
              </a:extLst>
            </p:cNvPr>
            <p:cNvGrpSpPr/>
            <p:nvPr/>
          </p:nvGrpSpPr>
          <p:grpSpPr>
            <a:xfrm>
              <a:off x="2987824" y="1899669"/>
              <a:ext cx="3096344" cy="2167692"/>
              <a:chOff x="2987824" y="1899669"/>
              <a:chExt cx="3096344" cy="2167692"/>
            </a:xfrm>
          </p:grpSpPr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04696E76-96FB-6F46-BCDD-981B646E5C34}"/>
                  </a:ext>
                </a:extLst>
              </p:cNvPr>
              <p:cNvSpPr/>
              <p:nvPr/>
            </p:nvSpPr>
            <p:spPr>
              <a:xfrm>
                <a:off x="2987824" y="2492896"/>
                <a:ext cx="2304256" cy="49061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531470CD-0924-F944-A444-562BBFC55F21}"/>
                  </a:ext>
                </a:extLst>
              </p:cNvPr>
              <p:cNvSpPr/>
              <p:nvPr/>
            </p:nvSpPr>
            <p:spPr>
              <a:xfrm>
                <a:off x="3779912" y="3173155"/>
                <a:ext cx="720080" cy="30097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5" name="Connettore 2 4">
                <a:extLst>
                  <a:ext uri="{FF2B5EF4-FFF2-40B4-BE49-F238E27FC236}">
                    <a16:creationId xmlns:a16="http://schemas.microsoft.com/office/drawing/2014/main" id="{115616DB-BA21-AE4A-95E2-4EBAD3E62A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9336" y="2180827"/>
                <a:ext cx="886787" cy="31206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2 19">
                <a:extLst>
                  <a:ext uri="{FF2B5EF4-FFF2-40B4-BE49-F238E27FC236}">
                    <a16:creationId xmlns:a16="http://schemas.microsoft.com/office/drawing/2014/main" id="{6756A716-C06A-3B45-A4B6-D5848184A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899" y="3384860"/>
                <a:ext cx="588157" cy="4208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5853CCE-53F4-0C4E-A28C-C7851443EE3B}"/>
                  </a:ext>
                </a:extLst>
              </p:cNvPr>
              <p:cNvSpPr txBox="1"/>
              <p:nvPr/>
            </p:nvSpPr>
            <p:spPr>
              <a:xfrm>
                <a:off x="5112060" y="1899669"/>
                <a:ext cx="36004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9EF840B-7ED9-6B42-9C7D-9C9A4B416F41}"/>
                  </a:ext>
                </a:extLst>
              </p:cNvPr>
              <p:cNvSpPr txBox="1"/>
              <p:nvPr/>
            </p:nvSpPr>
            <p:spPr>
              <a:xfrm>
                <a:off x="5036103" y="3544141"/>
                <a:ext cx="36004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EB603D2-E154-6445-8503-B778E448E779}"/>
                  </a:ext>
                </a:extLst>
              </p:cNvPr>
              <p:cNvSpPr txBox="1"/>
              <p:nvPr/>
            </p:nvSpPr>
            <p:spPr>
              <a:xfrm>
                <a:off x="5344286" y="2492896"/>
                <a:ext cx="739882" cy="984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it-IT" sz="5800" dirty="0"/>
              </a:p>
            </p:txBody>
          </p:sp>
        </p:grp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8B0B54C-8D1D-944A-B083-28036EA1474D}"/>
              </a:ext>
            </a:extLst>
          </p:cNvPr>
          <p:cNvSpPr txBox="1"/>
          <p:nvPr/>
        </p:nvSpPr>
        <p:spPr>
          <a:xfrm>
            <a:off x="875679" y="4690203"/>
            <a:ext cx="763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Così trovo sempre un limite che si presenta nella forma indeterminata del tipo 0/0</a:t>
            </a:r>
          </a:p>
        </p:txBody>
      </p:sp>
    </p:spTree>
    <p:extLst>
      <p:ext uri="{BB962C8B-B14F-4D97-AF65-F5344CB8AC3E}">
        <p14:creationId xmlns:p14="http://schemas.microsoft.com/office/powerpoint/2010/main" val="369153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BCCC4A2B-FA3A-1947-93D5-158BBF7B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A0005A-7248-2A47-B165-D888E5BC84EB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18435" name="Footer Placeholder 5">
            <a:extLst>
              <a:ext uri="{FF2B5EF4-FFF2-40B4-BE49-F238E27FC236}">
                <a16:creationId xmlns:a16="http://schemas.microsoft.com/office/drawing/2014/main" id="{17243FBC-85BB-3341-AB1F-AE421C92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2023</a:t>
            </a:r>
          </a:p>
        </p:txBody>
      </p:sp>
      <p:sp>
        <p:nvSpPr>
          <p:cNvPr id="18436" name="Title 5">
            <a:extLst>
              <a:ext uri="{FF2B5EF4-FFF2-40B4-BE49-F238E27FC236}">
                <a16:creationId xmlns:a16="http://schemas.microsoft.com/office/drawing/2014/main" id="{56B01040-6AB9-104A-95B5-B76B61CC8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362200"/>
            <a:ext cx="6858000" cy="12954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Richiamo i limiti in forma indeterminata del tipo 0/0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>
            <a:extLst>
              <a:ext uri="{FF2B5EF4-FFF2-40B4-BE49-F238E27FC236}">
                <a16:creationId xmlns:a16="http://schemas.microsoft.com/office/drawing/2014/main" id="{DF28ED54-3F44-3C44-809A-2A1133A4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30C96-0600-AA4B-A172-608C639895F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18434" name="Footer Placeholder 5">
            <a:extLst>
              <a:ext uri="{FF2B5EF4-FFF2-40B4-BE49-F238E27FC236}">
                <a16:creationId xmlns:a16="http://schemas.microsoft.com/office/drawing/2014/main" id="{FC79F39D-23F9-CF46-8ACB-A159129D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18435" name="TextBox 10">
            <a:extLst>
              <a:ext uri="{FF2B5EF4-FFF2-40B4-BE49-F238E27FC236}">
                <a16:creationId xmlns:a16="http://schemas.microsoft.com/office/drawing/2014/main" id="{DA8B1E90-01F1-D04B-BA47-A0471885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8437" name="Title 11">
            <a:extLst>
              <a:ext uri="{FF2B5EF4-FFF2-40B4-BE49-F238E27FC236}">
                <a16:creationId xmlns:a16="http://schemas.microsoft.com/office/drawing/2014/main" id="{CA414037-FD2D-464F-8961-451D75299B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Quozienti di due funzioni che tendono a 0</a:t>
            </a:r>
          </a:p>
        </p:txBody>
      </p:sp>
      <p:sp>
        <p:nvSpPr>
          <p:cNvPr id="18438" name="TextBox 10">
            <a:extLst>
              <a:ext uri="{FF2B5EF4-FFF2-40B4-BE49-F238E27FC236}">
                <a16:creationId xmlns:a16="http://schemas.microsoft.com/office/drawing/2014/main" id="{BC53DB12-E523-6942-9CBA-EAB5B5FA0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902673"/>
            <a:ext cx="3087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Primo esempio</a:t>
            </a:r>
          </a:p>
        </p:txBody>
      </p:sp>
      <p:sp>
        <p:nvSpPr>
          <p:cNvPr id="18439" name="TextBox 18">
            <a:extLst>
              <a:ext uri="{FF2B5EF4-FFF2-40B4-BE49-F238E27FC236}">
                <a16:creationId xmlns:a16="http://schemas.microsoft.com/office/drawing/2014/main" id="{8E3AD39A-B0DC-9A4B-8EDC-869A7A6F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5179595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I grafici aiutano a capire</a:t>
            </a:r>
          </a:p>
        </p:txBody>
      </p:sp>
      <p:pic>
        <p:nvPicPr>
          <p:cNvPr id="18440" name="Picture 10" descr="Schermata 2016-09-11 alle 09.59.59.png">
            <a:extLst>
              <a:ext uri="{FF2B5EF4-FFF2-40B4-BE49-F238E27FC236}">
                <a16:creationId xmlns:a16="http://schemas.microsoft.com/office/drawing/2014/main" id="{43385C8B-264D-964C-92EA-EAE2E07A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71012"/>
            <a:ext cx="6345672" cy="197401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0AF3EE-AEF4-A147-9207-3248662F9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066" y="3933755"/>
            <a:ext cx="7106868" cy="830997"/>
          </a:xfrm>
          <a:prstGeom prst="rect">
            <a:avLst/>
          </a:prstGeom>
          <a:solidFill>
            <a:srgbClr val="FFFCEE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Nel calcolo del limite rimane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2 </a:t>
            </a:r>
            <a:r>
              <a:rPr lang="it-IT" altLang="it-IT" sz="2400" b="1" dirty="0">
                <a:latin typeface="Arial Narrow" panose="020B0604020202020204" pitchFamily="34" charset="0"/>
              </a:rPr>
              <a:t>e quindi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≠ 0.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Perciò posso dividere per (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it-IT" altLang="it-IT" sz="2400" b="1" dirty="0">
                <a:latin typeface="Arial Narrow" panose="020B0604020202020204" pitchFamily="34" charset="0"/>
              </a:rPr>
              <a:t>)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7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4BAAE90B-9E41-A943-A55E-DD0346C7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2A1B7-C300-E942-A094-917D6E4DD5D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19458" name="Footer Placeholder 5">
            <a:extLst>
              <a:ext uri="{FF2B5EF4-FFF2-40B4-BE49-F238E27FC236}">
                <a16:creationId xmlns:a16="http://schemas.microsoft.com/office/drawing/2014/main" id="{2FB1413A-9927-1D4F-82DD-B1AF6F9C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19459" name="TextBox 10">
            <a:extLst>
              <a:ext uri="{FF2B5EF4-FFF2-40B4-BE49-F238E27FC236}">
                <a16:creationId xmlns:a16="http://schemas.microsoft.com/office/drawing/2014/main" id="{F6EBA3A7-E806-854D-9800-621026A11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461" name="Title 11">
            <a:extLst>
              <a:ext uri="{FF2B5EF4-FFF2-40B4-BE49-F238E27FC236}">
                <a16:creationId xmlns:a16="http://schemas.microsoft.com/office/drawing/2014/main" id="{D4C0A8B7-A6F6-9E49-93EC-7E2F4A269B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Quozienti di due funzioni che tendono a 0</a:t>
            </a:r>
          </a:p>
        </p:txBody>
      </p:sp>
      <p:sp>
        <p:nvSpPr>
          <p:cNvPr id="19463" name="TextBox 12">
            <a:extLst>
              <a:ext uri="{FF2B5EF4-FFF2-40B4-BE49-F238E27FC236}">
                <a16:creationId xmlns:a16="http://schemas.microsoft.com/office/drawing/2014/main" id="{BF676833-B0F4-094B-A9C0-B00AFE394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34" y="3854449"/>
            <a:ext cx="3048000" cy="8302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Il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numeratore</a:t>
            </a:r>
            <a:r>
              <a:rPr lang="it-IT" altLang="it-IT" sz="2400" b="1" dirty="0">
                <a:latin typeface="Arial Narrow" panose="020B0604020202020204" pitchFamily="34" charset="0"/>
              </a:rPr>
              <a:t> più veloce ‘decide’ il limite. </a:t>
            </a:r>
          </a:p>
        </p:txBody>
      </p:sp>
      <p:pic>
        <p:nvPicPr>
          <p:cNvPr id="19466" name="Picture 11" descr="Schermata 2016-09-11 alle 10.14.49.png">
            <a:extLst>
              <a:ext uri="{FF2B5EF4-FFF2-40B4-BE49-F238E27FC236}">
                <a16:creationId xmlns:a16="http://schemas.microsoft.com/office/drawing/2014/main" id="{124E2E83-828C-424E-A6BA-4E1866C0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/>
          <a:stretch>
            <a:fillRect/>
          </a:stretch>
        </p:blipFill>
        <p:spPr bwMode="auto">
          <a:xfrm>
            <a:off x="362403" y="2017713"/>
            <a:ext cx="2971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6AB0286-1B3F-A049-B0E6-AF390F846DCE}"/>
              </a:ext>
            </a:extLst>
          </p:cNvPr>
          <p:cNvSpPr/>
          <p:nvPr/>
        </p:nvSpPr>
        <p:spPr>
          <a:xfrm>
            <a:off x="5076056" y="1058624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Primo esempio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BC03DB-1365-6C4E-ACC4-92193236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971" y="1520290"/>
            <a:ext cx="5164075" cy="45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1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4BAAE90B-9E41-A943-A55E-DD0346C7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2A1B7-C300-E942-A094-917D6E4DD5D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19458" name="Footer Placeholder 5">
            <a:extLst>
              <a:ext uri="{FF2B5EF4-FFF2-40B4-BE49-F238E27FC236}">
                <a16:creationId xmlns:a16="http://schemas.microsoft.com/office/drawing/2014/main" id="{2FB1413A-9927-1D4F-82DD-B1AF6F9C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19459" name="TextBox 10">
            <a:extLst>
              <a:ext uri="{FF2B5EF4-FFF2-40B4-BE49-F238E27FC236}">
                <a16:creationId xmlns:a16="http://schemas.microsoft.com/office/drawing/2014/main" id="{F6EBA3A7-E806-854D-9800-621026A11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461" name="Title 11">
            <a:extLst>
              <a:ext uri="{FF2B5EF4-FFF2-40B4-BE49-F238E27FC236}">
                <a16:creationId xmlns:a16="http://schemas.microsoft.com/office/drawing/2014/main" id="{D4C0A8B7-A6F6-9E49-93EC-7E2F4A269B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Quozienti di due funzioni che tendono a 0</a:t>
            </a:r>
          </a:p>
        </p:txBody>
      </p:sp>
      <p:sp>
        <p:nvSpPr>
          <p:cNvPr id="19462" name="TextBox 10">
            <a:extLst>
              <a:ext uri="{FF2B5EF4-FFF2-40B4-BE49-F238E27FC236}">
                <a16:creationId xmlns:a16="http://schemas.microsoft.com/office/drawing/2014/main" id="{C443F9E0-D405-AB4F-85E3-9EE44D603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00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Secondo esempio</a:t>
            </a:r>
          </a:p>
        </p:txBody>
      </p:sp>
      <p:sp>
        <p:nvSpPr>
          <p:cNvPr id="19464" name="TextBox 14">
            <a:extLst>
              <a:ext uri="{FF2B5EF4-FFF2-40B4-BE49-F238E27FC236}">
                <a16:creationId xmlns:a16="http://schemas.microsoft.com/office/drawing/2014/main" id="{508CB348-B355-344B-A2BC-2E600176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36754"/>
            <a:ext cx="3048000" cy="8302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Il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denominatore</a:t>
            </a:r>
            <a:r>
              <a:rPr lang="it-IT" altLang="it-IT" sz="2400" b="1" dirty="0">
                <a:latin typeface="Arial Narrow" panose="020B0604020202020204" pitchFamily="34" charset="0"/>
              </a:rPr>
              <a:t> più veloce ‘decide’ il limite. </a:t>
            </a:r>
          </a:p>
        </p:txBody>
      </p:sp>
      <p:pic>
        <p:nvPicPr>
          <p:cNvPr id="19467" name="Picture 12" descr="Schermata 2016-09-11 alle 10.16.08.png">
            <a:extLst>
              <a:ext uri="{FF2B5EF4-FFF2-40B4-BE49-F238E27FC236}">
                <a16:creationId xmlns:a16="http://schemas.microsoft.com/office/drawing/2014/main" id="{1FE19A06-DFD6-F644-9EFE-1F789EED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/>
          <a:stretch>
            <a:fillRect/>
          </a:stretch>
        </p:blipFill>
        <p:spPr bwMode="auto">
          <a:xfrm>
            <a:off x="381000" y="1653931"/>
            <a:ext cx="3048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681672-058F-8A45-97E5-99DB1B29CBA5}"/>
              </a:ext>
            </a:extLst>
          </p:cNvPr>
          <p:cNvSpPr txBox="1"/>
          <p:nvPr/>
        </p:nvSpPr>
        <p:spPr>
          <a:xfrm>
            <a:off x="284820" y="3149022"/>
            <a:ext cx="32403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Tende a infinito la reciproca di una funzione che tende a zero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96D16F-9CB4-7842-94C7-B7FBA261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418783"/>
            <a:ext cx="5112479" cy="46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4E383C85-B50F-9940-BA13-5F27BB27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E4EDD9-811A-AD4D-AD46-09DD3D928C3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C7C3D239-DA4A-674C-9395-2C219855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0483" name="TextBox 10">
            <a:extLst>
              <a:ext uri="{FF2B5EF4-FFF2-40B4-BE49-F238E27FC236}">
                <a16:creationId xmlns:a16="http://schemas.microsoft.com/office/drawing/2014/main" id="{8DE276F7-6C4B-BD4E-B433-B473E8E7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0485" name="Title 11">
            <a:extLst>
              <a:ext uri="{FF2B5EF4-FFF2-40B4-BE49-F238E27FC236}">
                <a16:creationId xmlns:a16="http://schemas.microsoft.com/office/drawing/2014/main" id="{E153F848-5681-C04A-B0D1-3E7ABB162D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Quozienti di due funzioni che tendono a 0</a:t>
            </a:r>
          </a:p>
        </p:txBody>
      </p:sp>
      <p:sp>
        <p:nvSpPr>
          <p:cNvPr id="20486" name="TextBox 10">
            <a:extLst>
              <a:ext uri="{FF2B5EF4-FFF2-40B4-BE49-F238E27FC236}">
                <a16:creationId xmlns:a16="http://schemas.microsoft.com/office/drawing/2014/main" id="{205C71EA-A900-0C42-AE4E-66497E595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669" y="837304"/>
            <a:ext cx="256145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Terzo esempio</a:t>
            </a:r>
          </a:p>
        </p:txBody>
      </p:sp>
      <p:sp>
        <p:nvSpPr>
          <p:cNvPr id="20487" name="TextBox 18">
            <a:extLst>
              <a:ext uri="{FF2B5EF4-FFF2-40B4-BE49-F238E27FC236}">
                <a16:creationId xmlns:a16="http://schemas.microsoft.com/office/drawing/2014/main" id="{FDAE7621-317A-E84E-87D9-AA0A44903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587236"/>
            <a:ext cx="3384376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 Narrow" panose="020B0604020202020204" pitchFamily="34" charset="0"/>
              </a:rPr>
              <a:t>Nelle vicinanze di 2, numeratore e denominatore vanno verso 0 con analoga rapidità.</a:t>
            </a:r>
          </a:p>
        </p:txBody>
      </p:sp>
      <p:sp>
        <p:nvSpPr>
          <p:cNvPr id="20488" name="TextBox 19">
            <a:extLst>
              <a:ext uri="{FF2B5EF4-FFF2-40B4-BE49-F238E27FC236}">
                <a16:creationId xmlns:a16="http://schemas.microsoft.com/office/drawing/2014/main" id="{DC33B461-1C59-854A-8F3C-3474CD26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7069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I tre esempi suggeriscono delle conclusioni generali</a:t>
            </a:r>
          </a:p>
        </p:txBody>
      </p:sp>
      <p:pic>
        <p:nvPicPr>
          <p:cNvPr id="20490" name="Picture 10" descr="Schermata 2016-09-11 alle 10.18.35.png">
            <a:extLst>
              <a:ext uri="{FF2B5EF4-FFF2-40B4-BE49-F238E27FC236}">
                <a16:creationId xmlns:a16="http://schemas.microsoft.com/office/drawing/2014/main" id="{2BC7B19F-FA36-AC4B-90E8-983CA59E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6" y="1676400"/>
            <a:ext cx="2601135" cy="15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B43DB4-73D9-2D43-95CE-1A4B5888C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623090"/>
            <a:ext cx="5018775" cy="32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9F2DB12E-AB24-BF41-A722-C04F7DE9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742FF-E56D-4A48-8559-CFE0C09575E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B10B76A1-9F38-CD43-AF4F-0803BE18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1507" name="TextBox 10">
            <a:extLst>
              <a:ext uri="{FF2B5EF4-FFF2-40B4-BE49-F238E27FC236}">
                <a16:creationId xmlns:a16="http://schemas.microsoft.com/office/drawing/2014/main" id="{C3D392FE-7FFA-3D45-998C-F328D3EF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1509" name="Title 11">
            <a:extLst>
              <a:ext uri="{FF2B5EF4-FFF2-40B4-BE49-F238E27FC236}">
                <a16:creationId xmlns:a16="http://schemas.microsoft.com/office/drawing/2014/main" id="{8D3055C6-AF15-2949-97FE-FE359E9877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369888"/>
            <a:ext cx="8839200" cy="685800"/>
          </a:xfrm>
        </p:spPr>
        <p:txBody>
          <a:bodyPr anchor="t"/>
          <a:lstStyle/>
          <a:p>
            <a:pPr algn="l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Quoziente di due funzioni che tendono a 0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D095C0F3-54E7-FE4B-B66D-3D6683BA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1441774-BC83-4648-AB51-50ADF1FB997C}"/>
              </a:ext>
            </a:extLst>
          </p:cNvPr>
          <p:cNvSpPr/>
          <p:nvPr/>
        </p:nvSpPr>
        <p:spPr>
          <a:xfrm>
            <a:off x="3779912" y="112461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00FF"/>
                </a:solidFill>
                <a:latin typeface="Arial Narrow" panose="020B0604020202020204" pitchFamily="34" charset="0"/>
              </a:rPr>
              <a:t>I tre esempi</a:t>
            </a:r>
          </a:p>
        </p:txBody>
      </p:sp>
      <p:pic>
        <p:nvPicPr>
          <p:cNvPr id="12" name="Picture 10" descr="Schermata 2016-09-11 alle 10.18.35.png">
            <a:extLst>
              <a:ext uri="{FF2B5EF4-FFF2-40B4-BE49-F238E27FC236}">
                <a16:creationId xmlns:a16="http://schemas.microsoft.com/office/drawing/2014/main" id="{F8268D3C-F7D0-AA4D-9978-FD03553D2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"/>
          <a:stretch/>
        </p:blipFill>
        <p:spPr bwMode="auto">
          <a:xfrm>
            <a:off x="5915552" y="2030298"/>
            <a:ext cx="2904920" cy="1978731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41D3F8-96F0-EB43-B795-4F29B8FFA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99" y="2049164"/>
            <a:ext cx="2448272" cy="1929283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A26D8A-81D8-A44F-A3CE-8852E3E7C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30297"/>
            <a:ext cx="2737252" cy="1948149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73A345-7E7C-C94C-9A77-0EBF74380CF0}"/>
              </a:ext>
            </a:extLst>
          </p:cNvPr>
          <p:cNvSpPr txBox="1"/>
          <p:nvPr/>
        </p:nvSpPr>
        <p:spPr>
          <a:xfrm>
            <a:off x="1043608" y="4408847"/>
            <a:ext cx="7442348" cy="1569660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Sapere che le due funzioni tendono a zero </a:t>
            </a:r>
            <a:r>
              <a:rPr lang="it-IT" sz="32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non determina </a:t>
            </a:r>
            <a:r>
              <a:rPr lang="it-IT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il limite del quoziente con regole valide per tutte le coppie di funzioni.</a:t>
            </a:r>
          </a:p>
        </p:txBody>
      </p:sp>
    </p:spTree>
    <p:extLst>
      <p:ext uri="{BB962C8B-B14F-4D97-AF65-F5344CB8AC3E}">
        <p14:creationId xmlns:p14="http://schemas.microsoft.com/office/powerpoint/2010/main" val="251478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9F2DB12E-AB24-BF41-A722-C04F7DE9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742FF-E56D-4A48-8559-CFE0C09575E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B10B76A1-9F38-CD43-AF4F-0803BE18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1507" name="TextBox 10">
            <a:extLst>
              <a:ext uri="{FF2B5EF4-FFF2-40B4-BE49-F238E27FC236}">
                <a16:creationId xmlns:a16="http://schemas.microsoft.com/office/drawing/2014/main" id="{C3D392FE-7FFA-3D45-998C-F328D3EF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1509" name="Title 11">
            <a:extLst>
              <a:ext uri="{FF2B5EF4-FFF2-40B4-BE49-F238E27FC236}">
                <a16:creationId xmlns:a16="http://schemas.microsoft.com/office/drawing/2014/main" id="{8D3055C6-AF15-2949-97FE-FE359E9877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381000"/>
            <a:ext cx="5257800" cy="6858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Vocabolario matematico</a:t>
            </a:r>
          </a:p>
        </p:txBody>
      </p:sp>
      <p:pic>
        <p:nvPicPr>
          <p:cNvPr id="21510" name="Picture 13" descr="Schermata 2016-08-17 alle 09.56.44.png">
            <a:extLst>
              <a:ext uri="{FF2B5EF4-FFF2-40B4-BE49-F238E27FC236}">
                <a16:creationId xmlns:a16="http://schemas.microsoft.com/office/drawing/2014/main" id="{B73F2333-4CD4-4744-B63D-131220841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/>
          <a:stretch>
            <a:fillRect/>
          </a:stretch>
        </p:blipFill>
        <p:spPr bwMode="auto">
          <a:xfrm>
            <a:off x="4953000" y="1371600"/>
            <a:ext cx="2095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5">
            <a:extLst>
              <a:ext uri="{FF2B5EF4-FFF2-40B4-BE49-F238E27FC236}">
                <a16:creationId xmlns:a16="http://schemas.microsoft.com/office/drawing/2014/main" id="{0679846C-DBF0-4741-B44F-D763053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0"/>
            <a:ext cx="32766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Tutti i limiti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Rectangle 16">
            <a:extLst>
              <a:ext uri="{FF2B5EF4-FFF2-40B4-BE49-F238E27FC236}">
                <a16:creationId xmlns:a16="http://schemas.microsoft.com/office/drawing/2014/main" id="{0F216F36-FADB-2840-9D4D-67281F844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43200"/>
            <a:ext cx="85344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prendono il nome di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‘Forme indeterminate del tipo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0/0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[si legge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‘forme indeterminate del tipo zero su zero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D095C0F3-54E7-FE4B-B66D-3D6683BA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</a:p>
        </p:txBody>
      </p:sp>
      <p:sp>
        <p:nvSpPr>
          <p:cNvPr id="21514" name="TextBox 26">
            <a:extLst>
              <a:ext uri="{FF2B5EF4-FFF2-40B4-BE49-F238E27FC236}">
                <a16:creationId xmlns:a16="http://schemas.microsoft.com/office/drawing/2014/main" id="{01F74EFA-61C0-5640-B428-119BC415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8305800" cy="1969770"/>
          </a:xfrm>
          <a:prstGeom prst="rect">
            <a:avLst/>
          </a:prstGeom>
          <a:solidFill>
            <a:srgbClr val="FFFCE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Il risultato di queste forme indeterminate dipende dalle funzioni che compaiono a numeratore e denominatore.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 dirty="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Perciò occorrono particolari procedimenti per arrivare ad applicare l’algebra dei limiti finiti e infiniti.  </a:t>
            </a:r>
          </a:p>
        </p:txBody>
      </p:sp>
    </p:spTree>
    <p:extLst>
      <p:ext uri="{BB962C8B-B14F-4D97-AF65-F5344CB8AC3E}">
        <p14:creationId xmlns:p14="http://schemas.microsoft.com/office/powerpoint/2010/main" val="289627761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105803</TotalTime>
  <Words>569</Words>
  <Application>Microsoft Macintosh PowerPoint</Application>
  <PresentationFormat>Presentazione su schermo (4:3)</PresentationFormat>
  <Paragraphs>94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Arial Narrow</vt:lpstr>
      <vt:lpstr>Times New Roman</vt:lpstr>
      <vt:lpstr>Struttura predefinita</vt:lpstr>
      <vt:lpstr>Forme indeterminate del tipo 0/0</vt:lpstr>
      <vt:lpstr>Calcolare la derivata di funzioni elementari</vt:lpstr>
      <vt:lpstr>Richiamo i limiti in forma indeterminata del tipo 0/0</vt:lpstr>
      <vt:lpstr>Quozienti di due funzioni che tendono a 0</vt:lpstr>
      <vt:lpstr>Quozienti di due funzioni che tendono a 0</vt:lpstr>
      <vt:lpstr>Quozienti di due funzioni che tendono a 0</vt:lpstr>
      <vt:lpstr>Quozienti di due funzioni che tendono a 0</vt:lpstr>
      <vt:lpstr>Quoziente di due funzioni che tendono a 0</vt:lpstr>
      <vt:lpstr>Vocabolario matematico</vt:lpstr>
      <vt:lpstr>Forme indeterminate del tipo 0/0  presenti nel calcolo delle derivate</vt:lpstr>
      <vt:lpstr>Grafici e tabelle per determinare limiti</vt:lpstr>
      <vt:lpstr>Grafici e tabelle per determinare il limite</vt:lpstr>
      <vt:lpstr>Grafici e tabelle per determinare il limite</vt:lpstr>
      <vt:lpstr>Grafici e tabelle per determinare il limite</vt:lpstr>
      <vt:lpstr>Grafici e tabelle per determinare il limite</vt:lpstr>
      <vt:lpstr>Sintesi dei risultati ottenuti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2863</cp:revision>
  <cp:lastPrinted>2022-03-03T14:54:05Z</cp:lastPrinted>
  <dcterms:created xsi:type="dcterms:W3CDTF">2016-10-09T07:43:34Z</dcterms:created>
  <dcterms:modified xsi:type="dcterms:W3CDTF">2023-03-10T06:30:49Z</dcterms:modified>
  <cp:category/>
</cp:coreProperties>
</file>