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92" r:id="rId5"/>
    <p:sldId id="268" r:id="rId6"/>
    <p:sldId id="269" r:id="rId7"/>
    <p:sldId id="315" r:id="rId8"/>
    <p:sldId id="318" r:id="rId9"/>
    <p:sldId id="319" r:id="rId10"/>
    <p:sldId id="326" r:id="rId11"/>
    <p:sldId id="320" r:id="rId12"/>
    <p:sldId id="322" r:id="rId13"/>
    <p:sldId id="323" r:id="rId14"/>
    <p:sldId id="321" r:id="rId15"/>
    <p:sldId id="325" r:id="rId16"/>
    <p:sldId id="324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7768"/>
    <a:srgbClr val="FFFEE8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53"/>
    <p:restoredTop sz="94646"/>
  </p:normalViewPr>
  <p:slideViewPr>
    <p:cSldViewPr>
      <p:cViewPr varScale="1">
        <p:scale>
          <a:sx n="83" d="100"/>
          <a:sy n="83" d="100"/>
        </p:scale>
        <p:origin x="200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842552-E28C-0B49-BBF2-46C454146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AC76D-F296-9D45-B57E-A950B464D4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09E82-88CA-904F-953D-047ABCCD91C3}" type="datetime1">
              <a:rPr lang="it-IT" altLang="it-IT"/>
              <a:pPr/>
              <a:t>06/04/22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711D8-C65A-AD47-A927-767D7A45C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388BF-3D9C-EB43-A6C3-5876502A0A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A32AC-00F8-564D-98DF-C4FD447BE9F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D4FCB5-BB13-8C4C-A212-2123961FD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88B14-0DA1-6F47-AF49-A1E897ADD3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E8587-2DBB-CF49-99F3-CCEE7B5E402C}" type="datetime1">
              <a:rPr lang="it-IT" altLang="it-IT"/>
              <a:pPr/>
              <a:t>06/04/22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2D7234-7417-A242-B389-8DCBF1A46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6827ED-4288-DD45-938A-8F122C9E1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18339-BC1C-AE4C-8ACE-97DEB99FFF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90C60-D63C-BA49-A384-609B7FD98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7CE6B-967A-4342-8922-6DC80A49A1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7501D-9978-7148-9CEC-69C3A35F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9F615-8E53-9743-A3EC-2B368A706C31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A561-FCB9-7643-BCC3-E3DDAAE3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0EFBBE-F76A-1B45-9996-5957019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C917-0C20-E748-81A3-923B9C02EB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99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C8F03-5590-BD4B-B04B-58C0D45C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A88238-435F-6E4C-AD85-BD0FD5366266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FBB79-8C3B-434A-99CC-8A78B7C2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79E69-8CBE-9245-BFF7-315B966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F4DF-D4E3-6142-ABB3-3FCD52CF0E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45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CF3D66-5003-E043-8A34-9FE9C148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0FFCB-7A11-4B4D-883F-B763E8FB292F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61E58-CE2E-2742-9C6D-098A41B7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C90E59-41CC-4843-B10B-D1265861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D1ED6-850E-D44E-8C5B-DAF0C9429B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6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5ECA1-29C6-7A41-8946-477DDF62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55521-7DFA-564F-A5F2-93610367D7AB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08F467-AC88-1A47-AFF8-5557FC06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2469CE-675B-B34F-BB27-020D9947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B42D-4D67-4D41-9502-56BBB3EA64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4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171A7-3627-0749-91FE-03D7345E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CB47E7-BD93-1344-A0E5-263220A1BDE2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60842-D60C-4B46-950A-F6EF1A6B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81548-2791-8C40-B41B-50052392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1CE0-20AC-2D4E-A78F-3B8B437B24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36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A38D8D3-BA7A-E34F-A06B-20D056F2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65D18-4648-A043-87BC-491F0CDB1E25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3967F7A-C2CE-4D46-9A6E-8ABED0D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83848A-45FF-A843-80BD-6EA94D5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2369-A4C9-0B42-982C-3C064167FC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26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A3125BE-D2C8-4D45-A5E0-3E2FBDC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2048D-B872-7745-B2D9-F5E510F7E0B3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556F187-66F0-7F47-9CDB-79DD9574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ACB9751-F437-5543-8813-83C7C6C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C866A-01F4-264E-AFB8-0BE466DF3F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1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625D264-5E7E-EC46-B255-571C3289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BD7EE-D5D0-2D4F-8AF2-CFCC4B54D15E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404515F-27B8-054F-9ABE-51D6C729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0DB93C6-6923-A248-BDEF-8644CC37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2D89-571A-7A4E-B201-0E98B45F65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03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7E97B63-624D-7349-9413-1BF2747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98451-D58E-2248-BE63-3ABF12BCE63E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24916BA-5837-3A47-8E06-DAA78F60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4FA089-457A-5040-AA94-0AE118B2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3D65-F47E-364D-8A5D-AF75757FE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9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D8A25D1-0EED-7145-8362-6FB3FD0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9DFCA-AD1D-2F42-94B1-CC37AB65CC11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737C508-1B3C-2B43-AA64-438922E4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5B289AE-70D7-044B-B67C-8BDBA3FC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9B7A-9143-BC48-ADF8-C48B585618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27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AB7D8EA-71A5-4F4F-9D2F-84A64A5D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EB2AA-F670-6340-A583-F32BD07057E5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E068BD3-DD73-444A-96FC-8F2C80EC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F04C552-02B4-4740-BFC9-AAFBE6F9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5F23-DBB1-8446-B23D-6A2DE9A8AB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628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1D33C8B-D1C1-2D4F-8D8B-B9CA1B727C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248B3E7E-4A6A-5445-9C9B-C1D8CBF20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75164-6D5B-BD47-94BB-7127D533A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A8EFA19-9777-A249-B85F-179F1AF13681}" type="datetime1">
              <a:rPr lang="it-IT" altLang="it-IT" smtClean="0"/>
              <a:t>06/04/22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27FC0-3D20-5F49-89EA-7EF8D3FD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498580-7D55-7944-8E0E-BDB11018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F306DA-7A06-2C45-8026-7DBA2E5321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4C965884-7DD9-CE42-B0C3-2F32F60F2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543800" cy="808112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Retta tangente  e </a:t>
            </a:r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differenziale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4CC78-CEB3-EE4E-A232-0E820F85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AC23E4-1CFB-6C4A-A864-EA9ED21E213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00CBD172-BC0E-8041-9FE4-5A3C4198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D9B1881-ACB5-6247-BB04-9687F607C7EB}"/>
              </a:ext>
            </a:extLst>
          </p:cNvPr>
          <p:cNvSpPr txBox="1">
            <a:spLocks/>
          </p:cNvSpPr>
          <p:nvPr/>
        </p:nvSpPr>
        <p:spPr>
          <a:xfrm>
            <a:off x="304800" y="151133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tangente approssima una curva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9B50-B23D-3B4C-B493-6657AFE7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341428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(1; 1) si trova: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sulla curva d’equazione y = x</a:t>
            </a:r>
            <a:r>
              <a:rPr lang="it-IT" altLang="it-IT" sz="2400" b="1" baseline="30000" dirty="0">
                <a:solidFill>
                  <a:srgbClr val="0000FF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 sulla tangente d’equazione y = 3x – 2.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DF4B883-0B61-C948-A5E2-96FBFFB2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49146"/>
            <a:ext cx="483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Mi muovo in un 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e trovo due punti con l’ascissa 1+h, vicina a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- </a:t>
            </a:r>
            <a:r>
              <a:rPr lang="it-IT" altLang="it-IT" sz="24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400" b="1" dirty="0">
                <a:latin typeface="Arial Narrow" panose="020B0604020202020204" pitchFamily="34" charset="0"/>
              </a:rPr>
              <a:t> che percorre la curva;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-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 che percorre la tangente.  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1900133-6F14-884F-B0AB-FBA70E60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46337"/>
            <a:ext cx="4648200" cy="1200150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 e </a:t>
            </a:r>
            <a:r>
              <a:rPr lang="it-IT" altLang="it-IT" sz="24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400" b="1" dirty="0">
                <a:latin typeface="Arial Narrow" panose="020B0604020202020204" pitchFamily="34" charset="0"/>
              </a:rPr>
              <a:t> sono vicini se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400" b="1" dirty="0">
                <a:latin typeface="Arial Narrow" panose="020B0604020202020204" pitchFamily="34" charset="0"/>
              </a:rPr>
              <a:t> è piccolo: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Arial Narrow" panose="020B0604020202020204" pitchFamily="34" charset="0"/>
              </a:rPr>
              <a:t>la tangente approssima la curva in un intorno di P.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D669B0D-689C-7849-9E17-324E6797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9" y="5395858"/>
            <a:ext cx="525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Come valuto l’errore di approssimazione?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D4AA3E-FA7F-E64F-B670-EC1E1D5E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21319"/>
            <a:ext cx="365717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26A6C98-0E5D-DD40-8C67-CD133B3CAACC}"/>
              </a:ext>
            </a:extLst>
          </p:cNvPr>
          <p:cNvSpPr txBox="1">
            <a:spLocks/>
          </p:cNvSpPr>
          <p:nvPr/>
        </p:nvSpPr>
        <p:spPr>
          <a:xfrm>
            <a:off x="795102" y="258198"/>
            <a:ext cx="7553796" cy="108257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tangente approssima una curva.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8820C-D687-5A48-B79E-C6B4CEAED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15" y="1844824"/>
            <a:ext cx="46291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0000FF"/>
                </a:solidFill>
                <a:latin typeface="Arial Narrow" panose="020B0604020202020204" pitchFamily="34" charset="0"/>
              </a:rPr>
              <a:t>Percorro la curva</a:t>
            </a:r>
            <a:r>
              <a:rPr lang="it-IT" altLang="it-IT" sz="2400" b="1" i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passo dal punto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al punto </a:t>
            </a:r>
            <a:r>
              <a:rPr lang="it-IT" altLang="it-IT" sz="24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l’ascissa passa da 1 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1 + h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l’ordinata passa da 1 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(1 + h)</a:t>
            </a:r>
            <a:r>
              <a:rPr lang="it-IT" altLang="it-IT" sz="2400" b="1" baseline="30000" dirty="0">
                <a:solidFill>
                  <a:srgbClr val="0000FF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perciò l’ordinata subisce una variazione </a:t>
            </a:r>
            <a:r>
              <a:rPr lang="it-IT" altLang="it-IT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data da:</a:t>
            </a:r>
          </a:p>
        </p:txBody>
      </p:sp>
      <p:pic>
        <p:nvPicPr>
          <p:cNvPr id="18" name="Picture 18" descr="Schermata 2015-04-21 alle 10.13.53.png">
            <a:extLst>
              <a:ext uri="{FF2B5EF4-FFF2-40B4-BE49-F238E27FC236}">
                <a16:creationId xmlns:a16="http://schemas.microsoft.com/office/drawing/2014/main" id="{99658F77-417E-C944-943C-806F848A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2" y="1591257"/>
            <a:ext cx="3719420" cy="4724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71A01455-B9BD-0D4E-A448-8A89F8C9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2" y="4183878"/>
            <a:ext cx="502252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(1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800" b="1" dirty="0">
                <a:latin typeface="Times New Roman" panose="02020603050405020304" pitchFamily="18" charset="0"/>
                <a:cs typeface="Lucida Grande" panose="020B0600040502020204" pitchFamily="34" charset="0"/>
              </a:rPr>
              <a:t>– 1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2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endParaRPr lang="it-IT" altLang="it-IT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2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180528" y="634385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4E867FE-90B6-3847-9721-C93CF11FB3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tangente approssima una curva.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esempio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0BACBA5-4AFB-8D47-AC02-F0C2FBF4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3" y="1921040"/>
            <a:ext cx="48580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Percorro la tangente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400" b="1" i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passo dal punto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al punto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l’ascissa passa da 1 a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1 + h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l’ordinata passa da 1 a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3h + 1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perciò l’ordinata subisce una variazione </a:t>
            </a:r>
            <a:r>
              <a:rPr lang="it-IT" altLang="it-I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400" b="1" dirty="0">
                <a:latin typeface="Arial Narrow" panose="020B0604020202020204" pitchFamily="34" charset="0"/>
              </a:rPr>
              <a:t> data da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AFE046A-5126-7146-B18A-13AF5DB3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9" y="4264704"/>
            <a:ext cx="331693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=  3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+ 1 – </a:t>
            </a:r>
            <a:r>
              <a:rPr lang="it-IT" altLang="it-IT" sz="2800" b="1" dirty="0">
                <a:latin typeface="Times New Roman" panose="02020603050405020304" pitchFamily="18" charset="0"/>
                <a:cs typeface="Lucida Grande" panose="020B0600040502020204" pitchFamily="34" charset="0"/>
              </a:rPr>
              <a:t>1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Schermata 2015-04-21 alle 10.25.17.png">
            <a:extLst>
              <a:ext uri="{FF2B5EF4-FFF2-40B4-BE49-F238E27FC236}">
                <a16:creationId xmlns:a16="http://schemas.microsoft.com/office/drawing/2014/main" id="{A2747165-0153-1C46-9B56-69B977AC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17" y="1455798"/>
            <a:ext cx="3338002" cy="4300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CA6B4350-F931-9648-94A7-AA4340E6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956240"/>
            <a:ext cx="4174283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+ 1) – 2 = 3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– 2 = 3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258222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6B48E0-CCC4-9541-BDBE-D37F3B1EC0ED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tangente approssima una curva.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pic>
        <p:nvPicPr>
          <p:cNvPr id="5" name="Picture 12" descr="Schermata 2015-04-21 alle 10.39.10.png">
            <a:extLst>
              <a:ext uri="{FF2B5EF4-FFF2-40B4-BE49-F238E27FC236}">
                <a16:creationId xmlns:a16="http://schemas.microsoft.com/office/drawing/2014/main" id="{F2C5FB72-6445-F44F-9A0E-FF59FD11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6474"/>
            <a:ext cx="4135438" cy="4978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E8E2B664-6F0E-AC43-BFBE-F2A118FF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00" y="1310545"/>
            <a:ext cx="39624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Approssimare la curva con la tangente 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porta ad approssimare la variazione </a:t>
            </a:r>
            <a:r>
              <a:rPr lang="it-IT" altLang="it-IT" sz="2400" b="1" dirty="0" err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Δf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con </a:t>
            </a:r>
            <a:r>
              <a:rPr lang="it-IT" altLang="it-IT" sz="2400" b="1" dirty="0" err="1">
                <a:solidFill>
                  <a:srgbClr val="FF0000"/>
                </a:solidFill>
                <a:latin typeface="Arial Narrow" panose="020B0604020202020204" pitchFamily="34" charset="0"/>
                <a:cs typeface="Lucida Grande" panose="020B0600040502020204" pitchFamily="34" charset="0"/>
              </a:rPr>
              <a:t>df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.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 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C82152D-BB46-F741-B4D2-E54AE5EF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67" y="2979029"/>
            <a:ext cx="28797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2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endParaRPr lang="it-IT" altLang="it-IT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8EAE4B7-4B64-984A-B1C5-BDD5FD99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79704"/>
            <a:ext cx="12698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6DA2D2D-1536-CB4D-8797-0CB20C26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00" y="4121741"/>
            <a:ext cx="3886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8000"/>
                </a:solidFill>
                <a:latin typeface="Arial Narrow" panose="020B0604020202020204" pitchFamily="34" charset="0"/>
              </a:rPr>
              <a:t>L’errore</a:t>
            </a:r>
            <a:r>
              <a:rPr lang="it-IT" altLang="it-IT" sz="2400" b="1" dirty="0">
                <a:latin typeface="Arial Narrow" panose="020B0604020202020204" pitchFamily="34" charset="0"/>
              </a:rPr>
              <a:t> che si commette con questa approssimazione è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4319DBF5-7502-C547-93F6-4A9458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70166"/>
            <a:ext cx="38941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  </a:t>
            </a:r>
            <a:r>
              <a:rPr lang="it-IT" altLang="it-IT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800" b="1" i="1" dirty="0">
                <a:latin typeface="Times New Roman" panose="02020603050405020304" pitchFamily="18" charset="0"/>
                <a:cs typeface="Lucida Grande" panose="020B0600040502020204" pitchFamily="34" charset="0"/>
              </a:rPr>
              <a:t>−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df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</a:t>
            </a:r>
            <a:r>
              <a:rPr lang="it-IT" alt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= 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2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</a:t>
            </a:r>
            <a:endParaRPr lang="it-IT" altLang="it-IT" sz="2800" dirty="0">
              <a:solidFill>
                <a:srgbClr val="008000"/>
              </a:solidFill>
              <a:latin typeface="Arial" panose="020B06040202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CB6EACCD-433B-8E4C-A1C5-A93D479A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00" y="5561086"/>
            <a:ext cx="41148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L’errore dipende da </a:t>
            </a:r>
            <a:r>
              <a:rPr lang="it-IT" altLang="it-IT" sz="2400" b="1" i="1" dirty="0">
                <a:latin typeface="Arial Narrow" panose="020B0604020202020204" pitchFamily="34" charset="0"/>
              </a:rPr>
              <a:t>h</a:t>
            </a:r>
            <a:r>
              <a:rPr lang="it-IT" altLang="it-IT" sz="2400" b="1" dirty="0">
                <a:latin typeface="Arial Narrow" panose="020B0604020202020204" pitchFamily="34" charset="0"/>
              </a:rPr>
              <a:t> ed è molto piccolo, se </a:t>
            </a:r>
            <a:r>
              <a:rPr lang="it-IT" altLang="it-IT" sz="2400" b="1" i="1" dirty="0">
                <a:latin typeface="Arial Narrow" panose="020B0604020202020204" pitchFamily="34" charset="0"/>
              </a:rPr>
              <a:t>h</a:t>
            </a:r>
            <a:r>
              <a:rPr lang="it-IT" altLang="it-IT" sz="2400" b="1" dirty="0">
                <a:latin typeface="Arial Narrow" panose="020B0604020202020204" pitchFamily="34" charset="0"/>
              </a:rPr>
              <a:t> è molto vicino a 0.</a:t>
            </a:r>
          </a:p>
        </p:txBody>
      </p:sp>
    </p:spTree>
    <p:extLst>
      <p:ext uri="{BB962C8B-B14F-4D97-AF65-F5344CB8AC3E}">
        <p14:creationId xmlns:p14="http://schemas.microsoft.com/office/powerpoint/2010/main" val="396115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35224" y="618998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1C2838F-B416-D64D-9026-7FC2A0B702F4}"/>
              </a:ext>
            </a:extLst>
          </p:cNvPr>
          <p:cNvSpPr txBox="1">
            <a:spLocks/>
          </p:cNvSpPr>
          <p:nvPr/>
        </p:nvSpPr>
        <p:spPr>
          <a:xfrm>
            <a:off x="378495" y="26315"/>
            <a:ext cx="8382000" cy="705662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tangente approssima la curva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differenziale</a:t>
            </a:r>
          </a:p>
        </p:txBody>
      </p:sp>
      <p:pic>
        <p:nvPicPr>
          <p:cNvPr id="10" name="Picture 11" descr="Schermata 2015-04-21 alle 11.02.06.png">
            <a:extLst>
              <a:ext uri="{FF2B5EF4-FFF2-40B4-BE49-F238E27FC236}">
                <a16:creationId xmlns:a16="http://schemas.microsoft.com/office/drawing/2014/main" id="{6ABA7C0A-84B3-CD46-826E-B2B108649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6605"/>
            <a:ext cx="3577016" cy="44795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E3748F1E-47B6-1E4A-9AC0-C581DDF3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92745"/>
            <a:ext cx="4248472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In generale, approssimare la curva con la tangente 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porta ad approssimare la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variazione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Δf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con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 err="1">
                <a:solidFill>
                  <a:srgbClr val="FF0000"/>
                </a:solidFill>
                <a:latin typeface="Arial Narrow" panose="020B0604020202020204" pitchFamily="34" charset="0"/>
                <a:cs typeface="Lucida Grande" panose="020B0600040502020204" pitchFamily="34" charset="0"/>
              </a:rPr>
              <a:t>df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.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4AD7FA7-1C6D-A943-A4B4-7113ADC5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477892"/>
            <a:ext cx="29337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(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a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 –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(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a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</a:t>
            </a:r>
            <a:endParaRPr lang="it-IT" altLang="it-IT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E92ED1A-15B4-EF4F-B02A-9296C248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39" y="4116876"/>
            <a:ext cx="186038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’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(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a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035415-D90A-1F44-BDAC-CCB755580732}"/>
              </a:ext>
            </a:extLst>
          </p:cNvPr>
          <p:cNvSpPr txBox="1"/>
          <p:nvPr/>
        </p:nvSpPr>
        <p:spPr>
          <a:xfrm>
            <a:off x="323528" y="4737930"/>
            <a:ext cx="2723304" cy="83099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</a:t>
            </a:r>
            <a:r>
              <a:rPr lang="it-IT" altLang="it-IT" sz="2400" b="1" dirty="0">
                <a:latin typeface="Times New Roman" panose="02020603050405020304" pitchFamily="18" charset="0"/>
                <a:cs typeface="Lucida Grande" panose="020B0600040502020204" pitchFamily="34" charset="0"/>
              </a:rPr>
              <a:t>prende il nome di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differenziale</a:t>
            </a:r>
            <a:endParaRPr lang="it-IT" sz="2400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E8454CD-6C17-3747-BD91-2B6B2090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84" y="5847220"/>
            <a:ext cx="3096343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92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C37A9E8-6E66-9941-A264-487D05063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425340"/>
            <a:ext cx="8655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</a:rPr>
              <a:t>Differenziale per qualunque ascissa x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BC70DBE-C15B-A241-B340-6DA2923E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71575"/>
            <a:ext cx="8784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Posso calcolare il differenziale </a:t>
            </a:r>
            <a:r>
              <a:rPr lang="it-IT" altLang="it-IT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df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 dirty="0">
                <a:latin typeface="Arial" panose="020B0604020202020204" pitchFamily="34" charset="0"/>
              </a:rPr>
              <a:t>di una funzione non solo in corrispondenza ad un’ascissa fissata </a:t>
            </a:r>
            <a:r>
              <a:rPr lang="it-IT" altLang="it-IT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800" b="1" dirty="0">
                <a:latin typeface="Arial" panose="020B0604020202020204" pitchFamily="34" charset="0"/>
              </a:rPr>
              <a:t>, ma per una qualunque ascissa </a:t>
            </a:r>
            <a:r>
              <a:rPr lang="it-IT" altLang="it-IT" sz="2800" b="1" i="1" dirty="0">
                <a:latin typeface="Arial" panose="020B0604020202020204" pitchFamily="34" charset="0"/>
              </a:rPr>
              <a:t>x</a:t>
            </a:r>
            <a:r>
              <a:rPr lang="it-IT" altLang="it-IT" sz="2800" b="1" dirty="0">
                <a:latin typeface="Arial" panose="020B0604020202020204" pitchFamily="34" charset="0"/>
              </a:rPr>
              <a:t>.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76C6A54-2C31-0E4B-A273-055DEB327949}"/>
              </a:ext>
            </a:extLst>
          </p:cNvPr>
          <p:cNvGrpSpPr/>
          <p:nvPr/>
        </p:nvGrpSpPr>
        <p:grpSpPr>
          <a:xfrm>
            <a:off x="827584" y="2556570"/>
            <a:ext cx="7499333" cy="3731161"/>
            <a:chOff x="827584" y="2556570"/>
            <a:chExt cx="7499333" cy="3731161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5A3FCB3-984E-A940-89E6-B55F62A4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84" y="2556570"/>
              <a:ext cx="5029200" cy="366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107768"/>
                  </a:solidFill>
                  <a:latin typeface="Arial Narrow" panose="020B0604020202020204" pitchFamily="34" charset="0"/>
                </a:rPr>
                <a:t>Esempi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solidFill>
                  <a:srgbClr val="FF0000"/>
                </a:solidFill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1.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= x</a:t>
              </a:r>
              <a:r>
                <a:rPr lang="it-IT" altLang="it-IT" sz="24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3      </a:t>
              </a:r>
              <a:r>
                <a:rPr lang="it-IT" altLang="it-IT" sz="2400" b="1" dirty="0" err="1">
                  <a:solidFill>
                    <a:srgbClr val="FF0000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’(x) = 3x</a:t>
              </a:r>
              <a:r>
                <a:rPr lang="it-IT" altLang="it-IT" sz="2400" b="1" baseline="30000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2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baseline="30000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2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’(2) = 3 </a:t>
              </a:r>
              <a:r>
                <a:rPr lang="it-IT" altLang="it-IT" sz="2400" b="1" baseline="30000" dirty="0">
                  <a:latin typeface="Wingdings" pitchFamily="2" charset="2"/>
                </a:rPr>
                <a:t>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2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2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12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df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12h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x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’(x) = 3x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2                       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dx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3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3x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2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400" b="1" dirty="0">
                <a:solidFill>
                  <a:srgbClr val="0000FF"/>
                </a:solidFill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2.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= x</a:t>
              </a:r>
              <a:r>
                <a:rPr lang="it-IT" altLang="it-IT" sz="24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       </a:t>
              </a:r>
              <a:r>
                <a:rPr lang="it-IT" altLang="it-IT" sz="2400" b="1" dirty="0" err="1">
                  <a:solidFill>
                    <a:srgbClr val="FF0000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’(x) = 1</a:t>
              </a:r>
              <a:r>
                <a:rPr lang="it-IT" altLang="it-IT" sz="2400" b="1" baseline="30000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baseline="30000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2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’(2) = 1         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df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x.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’(x) = 1                   dx = h                            </a:t>
              </a:r>
            </a:p>
          </p:txBody>
        </p:sp>
        <p:cxnSp>
          <p:nvCxnSpPr>
            <p:cNvPr id="7" name="Straight Connector 13">
              <a:extLst>
                <a:ext uri="{FF2B5EF4-FFF2-40B4-BE49-F238E27FC236}">
                  <a16:creationId xmlns:a16="http://schemas.microsoft.com/office/drawing/2014/main" id="{39A6BF5E-0B75-B84C-B679-CC6105953CCA}"/>
                </a:ext>
              </a:extLst>
            </p:cNvPr>
            <p:cNvCxnSpPr>
              <a:cxnSpLocks noChangeShapeType="1"/>
              <a:stCxn id="2" idx="6"/>
              <a:endCxn id="8" idx="1"/>
            </p:cNvCxnSpPr>
            <p:nvPr/>
          </p:nvCxnSpPr>
          <p:spPr bwMode="auto">
            <a:xfrm>
              <a:off x="5868144" y="4401108"/>
              <a:ext cx="696648" cy="6449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3D13D6FE-131E-F14F-95E3-11214A2C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792" y="4784092"/>
              <a:ext cx="1762125" cy="523875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 Narrow" panose="020B0604020202020204" pitchFamily="34" charset="0"/>
                </a:rPr>
                <a:t>dx</a:t>
              </a:r>
              <a:r>
                <a:rPr lang="it-IT" altLang="it-IT" sz="2800" b="1" baseline="30000">
                  <a:latin typeface="Arial Narrow" panose="020B0604020202020204" pitchFamily="34" charset="0"/>
                </a:rPr>
                <a:t>3</a:t>
              </a:r>
              <a:r>
                <a:rPr lang="it-IT" altLang="it-IT" sz="2800" b="1">
                  <a:latin typeface="Arial Narrow" panose="020B0604020202020204" pitchFamily="34" charset="0"/>
                </a:rPr>
                <a:t> = 3x</a:t>
              </a:r>
              <a:r>
                <a:rPr lang="it-IT" altLang="it-IT" sz="2800" b="1" baseline="30000">
                  <a:latin typeface="Arial Narrow" panose="020B0604020202020204" pitchFamily="34" charset="0"/>
                </a:rPr>
                <a:t>2</a:t>
              </a:r>
              <a:r>
                <a:rPr lang="it-IT" altLang="it-IT" sz="2800" b="1">
                  <a:latin typeface="Arial Narrow" panose="020B0604020202020204" pitchFamily="34" charset="0"/>
                </a:rPr>
                <a:t>dx</a:t>
              </a:r>
              <a:endParaRPr lang="it-IT" altLang="it-IT" sz="2800"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13">
              <a:extLst>
                <a:ext uri="{FF2B5EF4-FFF2-40B4-BE49-F238E27FC236}">
                  <a16:creationId xmlns:a16="http://schemas.microsoft.com/office/drawing/2014/main" id="{07B89924-4984-ED40-A63B-24D58AA9DAA2}"/>
                </a:ext>
              </a:extLst>
            </p:cNvPr>
            <p:cNvCxnSpPr>
              <a:cxnSpLocks noChangeShapeType="1"/>
              <a:endCxn id="8" idx="1"/>
            </p:cNvCxnSpPr>
            <p:nvPr/>
          </p:nvCxnSpPr>
          <p:spPr bwMode="auto">
            <a:xfrm flipV="1">
              <a:off x="5508104" y="5046030"/>
              <a:ext cx="1056688" cy="10090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CCC24D98-B371-CA40-B6E1-E3C48C67FFB6}"/>
                </a:ext>
              </a:extLst>
            </p:cNvPr>
            <p:cNvSpPr/>
            <p:nvPr/>
          </p:nvSpPr>
          <p:spPr>
            <a:xfrm>
              <a:off x="4499992" y="4149080"/>
              <a:ext cx="13681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34D56B09-A01F-A44A-AD86-07CE79DD1482}"/>
                </a:ext>
              </a:extLst>
            </p:cNvPr>
            <p:cNvSpPr/>
            <p:nvPr/>
          </p:nvSpPr>
          <p:spPr>
            <a:xfrm>
              <a:off x="4488632" y="5783675"/>
              <a:ext cx="100811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5419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39FC5D8-E194-FD43-9663-157F3BD9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43735"/>
            <a:ext cx="5364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La notazione di </a:t>
            </a:r>
            <a:r>
              <a:rPr lang="it-IT" altLang="it-IT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Leibniz</a:t>
            </a:r>
            <a:endParaRPr lang="it-IT" altLang="it-IT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B6755A-F7A4-674A-A90F-B0532C8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99591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Esamino il differenziale </a:t>
            </a:r>
            <a:r>
              <a:rPr lang="it-IT" altLang="it-IT" sz="2800" b="1" dirty="0" err="1">
                <a:latin typeface="Arial" panose="020B0604020202020204" pitchFamily="34" charset="0"/>
              </a:rPr>
              <a:t>df</a:t>
            </a:r>
            <a:r>
              <a:rPr lang="it-IT" altLang="it-IT" sz="2800" b="1" dirty="0">
                <a:latin typeface="Arial" panose="020B0604020202020204" pitchFamily="34" charset="0"/>
              </a:rPr>
              <a:t> di una funzione in corrispondenza a qualunque ascissa </a:t>
            </a:r>
            <a:r>
              <a:rPr lang="it-IT" altLang="it-IT" sz="2800" b="1" i="1" dirty="0">
                <a:latin typeface="Arial" panose="020B0604020202020204" pitchFamily="34" charset="0"/>
              </a:rPr>
              <a:t>x.</a:t>
            </a:r>
            <a:r>
              <a:rPr lang="it-IT" altLang="it-IT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AA238A1-51B3-9846-98F2-AB8A2668D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744" y="2716962"/>
            <a:ext cx="254635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E7BB702-5EB9-B14D-BD3F-CD4A4A29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344" y="2183562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In generale</a:t>
            </a:r>
          </a:p>
        </p:txBody>
      </p:sp>
      <p:sp>
        <p:nvSpPr>
          <p:cNvPr id="10" name="Down Arrow 17">
            <a:extLst>
              <a:ext uri="{FF2B5EF4-FFF2-40B4-BE49-F238E27FC236}">
                <a16:creationId xmlns:a16="http://schemas.microsoft.com/office/drawing/2014/main" id="{ACA80E27-F034-F04E-A84E-27CB389D9C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6744" y="3250362"/>
            <a:ext cx="1524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B00EC455-20A9-754B-8C56-928C9D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227668"/>
            <a:ext cx="4542656" cy="954107"/>
          </a:xfrm>
          <a:prstGeom prst="rect">
            <a:avLst/>
          </a:prstGeom>
          <a:solidFill>
            <a:srgbClr val="FFFEE8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Ritrovo il simbolo scelto da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Leibniz</a:t>
            </a:r>
            <a:r>
              <a:rPr lang="it-IT" altLang="it-IT" sz="2800" b="1" dirty="0">
                <a:latin typeface="Arial Narrow" panose="020B0604020202020204" pitchFamily="34" charset="0"/>
              </a:rPr>
              <a:t> per indicare la derivata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F190229-CCC6-2C42-BB1C-5181EA81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817" y="2730585"/>
            <a:ext cx="2020888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35D6A1D-F440-704D-B3C4-CC0BB583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17" y="2183562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Esempio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3693D17-0CE5-244D-A18A-1A1D98A7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61" y="3277608"/>
            <a:ext cx="152400" cy="457200"/>
          </a:xfrm>
          <a:prstGeom prst="downArrow">
            <a:avLst>
              <a:gd name="adj1" fmla="val 50000"/>
              <a:gd name="adj2" fmla="val 5370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A1A9818-58B6-4940-B1CE-F55EFE314FF3}"/>
                  </a:ext>
                </a:extLst>
              </p:cNvPr>
              <p:cNvSpPr txBox="1"/>
              <p:nvPr/>
            </p:nvSpPr>
            <p:spPr>
              <a:xfrm>
                <a:off x="935817" y="3748438"/>
                <a:ext cx="1893912" cy="9679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A1A9818-58B6-4940-B1CE-F55EFE3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17" y="3748438"/>
                <a:ext cx="1893912" cy="967957"/>
              </a:xfrm>
              <a:prstGeom prst="rect">
                <a:avLst/>
              </a:prstGeom>
              <a:blipFill>
                <a:blip r:embed="rId2"/>
                <a:stretch>
                  <a:fillRect b="-5063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D26495-4F5E-E841-B1F8-0C8C6D52C81C}"/>
                  </a:ext>
                </a:extLst>
              </p:cNvPr>
              <p:cNvSpPr txBox="1"/>
              <p:nvPr/>
            </p:nvSpPr>
            <p:spPr>
              <a:xfrm>
                <a:off x="4699769" y="3748438"/>
                <a:ext cx="2546350" cy="913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𝒅𝒇</m:t>
                          </m:r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D26495-4F5E-E841-B1F8-0C8C6D52C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69" y="3748438"/>
                <a:ext cx="2546350" cy="913007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9395FA0-7F79-314B-B4E1-321020D63BD9}"/>
              </a:ext>
            </a:extLst>
          </p:cNvPr>
          <p:cNvCxnSpPr>
            <a:cxnSpLocks/>
          </p:cNvCxnSpPr>
          <p:nvPr/>
        </p:nvCxnSpPr>
        <p:spPr>
          <a:xfrm flipV="1">
            <a:off x="4877780" y="4439945"/>
            <a:ext cx="1422412" cy="787723"/>
          </a:xfrm>
          <a:prstGeom prst="straightConnector1">
            <a:avLst/>
          </a:prstGeom>
          <a:ln w="38100">
            <a:solidFill>
              <a:srgbClr val="1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B5A784A-EF2E-D048-998D-7E651AC9EEA8}"/>
              </a:ext>
            </a:extLst>
          </p:cNvPr>
          <p:cNvCxnSpPr>
            <a:cxnSpLocks/>
          </p:cNvCxnSpPr>
          <p:nvPr/>
        </p:nvCxnSpPr>
        <p:spPr>
          <a:xfrm flipH="1" flipV="1">
            <a:off x="2670575" y="4581129"/>
            <a:ext cx="1469377" cy="629244"/>
          </a:xfrm>
          <a:prstGeom prst="straightConnector1">
            <a:avLst/>
          </a:prstGeom>
          <a:ln w="38100">
            <a:solidFill>
              <a:srgbClr val="1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1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4">
            <a:extLst>
              <a:ext uri="{FF2B5EF4-FFF2-40B4-BE49-F238E27FC236}">
                <a16:creationId xmlns:a16="http://schemas.microsoft.com/office/drawing/2014/main" id="{FA413D89-1655-C64E-9DCE-599F1741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85014"/>
            <a:ext cx="72045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</a:rPr>
              <a:t>Pendenza della tangente e derivata.</a:t>
            </a:r>
          </a:p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</a:rPr>
              <a:t>Esempio</a:t>
            </a: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C4337683-25AF-6A43-AEE5-E606CC4B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81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Fisso l’attenzione su un punto, ad esempio A(1, 2)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So calcolare la pendenza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m</a:t>
            </a:r>
            <a:r>
              <a:rPr lang="it-IT" altLang="it-IT" sz="2800" b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della tangente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800" b="1" dirty="0">
                <a:latin typeface="Arial Narrow" panose="020B0604020202020204" pitchFamily="34" charset="0"/>
              </a:rPr>
              <a:t> in A:</a:t>
            </a:r>
            <a:endParaRPr lang="it-IT" alt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9E3245F3-8CA8-2F47-A38F-9479FDC8B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495800"/>
          <a:ext cx="2895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3" imgW="17983200" imgH="2895600" progId="Equation.3">
                  <p:embed/>
                </p:oleObj>
              </mc:Choice>
              <mc:Fallback>
                <p:oleObj name="Equation" r:id="rId3" imgW="17983200" imgH="289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2895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Box 7">
            <a:extLst>
              <a:ext uri="{FF2B5EF4-FFF2-40B4-BE49-F238E27FC236}">
                <a16:creationId xmlns:a16="http://schemas.microsoft.com/office/drawing/2014/main" id="{B317C62B-8B1A-5144-9F6C-875DB81A6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96298"/>
            <a:ext cx="7974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Come trovo l’equazione della tangente?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6735EE-AD08-4144-9086-D95B5F05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7784A0-DE50-F841-BF9E-954AD000442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3" name="Footer Placeholder 8">
            <a:extLst>
              <a:ext uri="{FF2B5EF4-FFF2-40B4-BE49-F238E27FC236}">
                <a16:creationId xmlns:a16="http://schemas.microsoft.com/office/drawing/2014/main" id="{CAE50E20-86C9-A84B-9F09-405A87EB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608F6F-BA3C-0B45-BFCB-690E4BA03E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>
          <a:xfrm>
            <a:off x="4351559" y="1312576"/>
            <a:ext cx="4403282" cy="41303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F4AEFF2-90CC-7144-9EB3-10EB5CEAB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9" y="3317894"/>
            <a:ext cx="3962400" cy="14986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FF6BD3-AD3C-5347-B2F8-609596681682}"/>
              </a:ext>
            </a:extLst>
          </p:cNvPr>
          <p:cNvSpPr txBox="1"/>
          <p:nvPr/>
        </p:nvSpPr>
        <p:spPr>
          <a:xfrm>
            <a:off x="1691680" y="4841054"/>
            <a:ext cx="108012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m</a:t>
            </a:r>
            <a:r>
              <a:rPr lang="it-IT" altLang="it-IT" sz="2800" b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= 3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1469C901-B2C5-AD41-9A9B-BF3022832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7424"/>
            <a:ext cx="8686800" cy="1243054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Equazione della retta tangente</a:t>
            </a:r>
            <a:b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Esempio</a:t>
            </a:r>
            <a:endParaRPr lang="it-IT" altLang="it-IT" sz="4000" b="1" baseline="-250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50AC415A-B05D-4446-88D7-B10AFCB9B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03920"/>
            <a:ext cx="3657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La retta che ‘gira’ attorno ad A(1; 2) ha equazione: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     </a:t>
            </a:r>
            <a:r>
              <a:rPr lang="it-IT" altLang="it-IT" b="1" i="1" dirty="0">
                <a:latin typeface="Arial Narrow" panose="020B0604020202020204" pitchFamily="34" charset="0"/>
              </a:rPr>
              <a:t>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8076851C-3A9B-AC4D-8750-650D4F78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062" y="1303920"/>
            <a:ext cx="3657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Per scegliere la tangente, debbo fissare la pendenza 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       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=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658EE1-4F54-AE42-8EE0-0B392785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C46B00-D6A4-5644-8C31-7A577F5863C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Footer Placeholder 8">
            <a:extLst>
              <a:ext uri="{FF2B5EF4-FFF2-40B4-BE49-F238E27FC236}">
                <a16:creationId xmlns:a16="http://schemas.microsoft.com/office/drawing/2014/main" id="{45D95A12-DD43-EF4F-BF58-48EB1638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89" y="6492875"/>
            <a:ext cx="144326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C7D91D-1543-C549-A906-D2863676457D}"/>
              </a:ext>
            </a:extLst>
          </p:cNvPr>
          <p:cNvSpPr txBox="1"/>
          <p:nvPr/>
        </p:nvSpPr>
        <p:spPr>
          <a:xfrm>
            <a:off x="2893102" y="1439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99DF34-28EA-A84D-B0BE-3787419E2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102" y="2547512"/>
            <a:ext cx="3649585" cy="892552"/>
          </a:xfrm>
          <a:prstGeom prst="rect">
            <a:avLst/>
          </a:prstGeom>
          <a:solidFill>
            <a:srgbClr val="FDFFE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L’equazione della tangente è</a:t>
            </a:r>
          </a:p>
          <a:p>
            <a:pPr eaLnBrk="1" hangingPunct="1"/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F475144-6337-B14E-87D0-ADA0CB65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17634"/>
            <a:ext cx="4353094" cy="3303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le 2">
            <a:extLst>
              <a:ext uri="{FF2B5EF4-FFF2-40B4-BE49-F238E27FC236}">
                <a16:creationId xmlns:a16="http://schemas.microsoft.com/office/drawing/2014/main" id="{34442430-0400-BB4B-9816-31048FAE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93" y="90220"/>
            <a:ext cx="8686800" cy="9144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Equazione della retta tangente</a:t>
            </a:r>
            <a:b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Rifletto sull’esempio</a:t>
            </a:r>
            <a:endParaRPr lang="it-IT" altLang="it-IT" sz="4000" b="1" baseline="-250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D01FC-A310-2348-A868-86E72267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DFA16F-FAF5-5948-8041-03ED5378C8A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Footer Placeholder 9">
            <a:extLst>
              <a:ext uri="{FF2B5EF4-FFF2-40B4-BE49-F238E27FC236}">
                <a16:creationId xmlns:a16="http://schemas.microsoft.com/office/drawing/2014/main" id="{228FE021-9CC2-F04C-A63F-007E362D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18441" name="Picture 7" descr="Schermata 2015-04-17 alle 19.18.42.png">
            <a:extLst>
              <a:ext uri="{FF2B5EF4-FFF2-40B4-BE49-F238E27FC236}">
                <a16:creationId xmlns:a16="http://schemas.microsoft.com/office/drawing/2014/main" id="{6DF1B805-9323-B44D-9638-D34B930D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03" y="1772816"/>
            <a:ext cx="4038600" cy="3987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TextBox 6">
                <a:extLst>
                  <a:ext uri="{FF2B5EF4-FFF2-40B4-BE49-F238E27FC236}">
                    <a16:creationId xmlns:a16="http://schemas.microsoft.com/office/drawing/2014/main" id="{B2E75EF9-261E-E945-8175-85CE52328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424" y="3281291"/>
                <a:ext cx="4191000" cy="1384995"/>
              </a:xfrm>
              <a:prstGeom prst="rect">
                <a:avLst/>
              </a:prstGeom>
              <a:solidFill>
                <a:srgbClr val="FDFFE9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800" b="1" dirty="0">
                    <a:latin typeface="Arial Narrow" panose="020B0604020202020204" pitchFamily="34" charset="0"/>
                  </a:rPr>
                  <a:t>L’equazione della tangente nel punto A di ascissa 1 è</a:t>
                </a:r>
              </a:p>
              <a:p>
                <a:pPr eaLnBrk="1" hangingPunct="1"/>
                <a:r>
                  <a:rPr lang="it-IT" altLang="it-IT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it-IT" alt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it-IT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it-IT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alt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alt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1)</a:t>
                </a:r>
              </a:p>
            </p:txBody>
          </p:sp>
        </mc:Choice>
        <mc:Fallback xmlns="">
          <p:sp>
            <p:nvSpPr>
              <p:cNvPr id="18438" name="TextBox 6">
                <a:extLst>
                  <a:ext uri="{FF2B5EF4-FFF2-40B4-BE49-F238E27FC236}">
                    <a16:creationId xmlns:a16="http://schemas.microsoft.com/office/drawing/2014/main" id="{B2E75EF9-261E-E945-8175-85CE5232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24" y="3281291"/>
                <a:ext cx="4191000" cy="1384995"/>
              </a:xfrm>
              <a:prstGeom prst="rect">
                <a:avLst/>
              </a:prstGeom>
              <a:blipFill>
                <a:blip r:embed="rId3"/>
                <a:stretch>
                  <a:fillRect l="-2703" t="-2679" b="-10714"/>
                </a:stretch>
              </a:blip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4996289-8773-AB44-8A5F-11B37AA7469E}"/>
                  </a:ext>
                </a:extLst>
              </p:cNvPr>
              <p:cNvSpPr txBox="1"/>
              <p:nvPr/>
            </p:nvSpPr>
            <p:spPr>
              <a:xfrm>
                <a:off x="517548" y="2128555"/>
                <a:ext cx="4292753" cy="847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it-IT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4996289-8773-AB44-8A5F-11B37AA74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48" y="2128555"/>
                <a:ext cx="4292753" cy="847668"/>
              </a:xfrm>
              <a:prstGeom prst="rect">
                <a:avLst/>
              </a:prstGeom>
              <a:blipFill>
                <a:blip r:embed="rId4"/>
                <a:stretch>
                  <a:fillRect l="-1475"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D50353F4-6697-BE47-9C32-0098F74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768" y="81541"/>
            <a:ext cx="6919664" cy="1193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Equazione della retta tangente</a:t>
            </a:r>
            <a:b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Scrivo la formula generale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0C16A-F028-5241-8134-FB8AB97F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139A64-8D45-CE46-A45C-5AA04AD1222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887273C0-211F-8E43-8EB3-F3C11CC0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19461" name="Picture 4" descr="Schermata 2015-04-17 alle 18.33.22.png">
            <a:extLst>
              <a:ext uri="{FF2B5EF4-FFF2-40B4-BE49-F238E27FC236}">
                <a16:creationId xmlns:a16="http://schemas.microsoft.com/office/drawing/2014/main" id="{A315EF91-7555-CA4E-B8E7-2EE77E70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38600" cy="308133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3137CF5D-0180-4D4D-B7E7-7C212D11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81600"/>
            <a:ext cx="1828800" cy="7080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Grafico di una funzione y = f(x)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F28FAA-8CF7-1B42-AA8D-834F254C5B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391400" y="4495800"/>
            <a:ext cx="838200" cy="533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60F61-2526-9D4D-BA16-34BED97CBF16}"/>
              </a:ext>
            </a:extLst>
          </p:cNvPr>
          <p:cNvSpPr txBox="1"/>
          <p:nvPr/>
        </p:nvSpPr>
        <p:spPr>
          <a:xfrm>
            <a:off x="1752600" y="1427741"/>
            <a:ext cx="2819400" cy="101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sz="2000" b="1" dirty="0">
                <a:latin typeface="Arial Narrow" panose="020B0604020202020204" pitchFamily="34" charset="0"/>
              </a:rPr>
              <a:t> punto della curva con: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Arial Narrow" panose="020B0604020202020204" pitchFamily="34" charset="0"/>
              </a:rPr>
              <a:t>ascissa 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b="1" dirty="0">
                <a:latin typeface="Arial Narrow" panose="020B0604020202020204" pitchFamily="34" charset="0"/>
              </a:rPr>
              <a:t>;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Arial Narrow" panose="020B0604020202020204" pitchFamily="34" charset="0"/>
              </a:rPr>
              <a:t>ordinata </a:t>
            </a:r>
            <a:r>
              <a:rPr lang="it-IT" alt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000" b="1" dirty="0">
                <a:latin typeface="Arial Narrow" panose="020B060402020202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6CD00E-F6B3-864C-9AEA-6133558E4B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1600200"/>
            <a:ext cx="2209800" cy="11430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21">
            <a:extLst>
              <a:ext uri="{FF2B5EF4-FFF2-40B4-BE49-F238E27FC236}">
                <a16:creationId xmlns:a16="http://schemas.microsoft.com/office/drawing/2014/main" id="{71BE3295-7C10-E144-9E86-7415AE36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81600"/>
            <a:ext cx="1828800" cy="7080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Retta tangente alla curva in 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B8E97C-B5E6-774B-8CF0-058351D993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67300" y="4610100"/>
            <a:ext cx="8382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25">
            <a:extLst>
              <a:ext uri="{FF2B5EF4-FFF2-40B4-BE49-F238E27FC236}">
                <a16:creationId xmlns:a16="http://schemas.microsoft.com/office/drawing/2014/main" id="{268D8E01-4FC4-5D46-A0F7-DB5A5A2A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92" y="3025775"/>
            <a:ext cx="4572000" cy="1016000"/>
          </a:xfrm>
          <a:prstGeom prst="rect">
            <a:avLst/>
          </a:prstGeom>
          <a:solidFill>
            <a:srgbClr val="FDFFE9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La retta tangente ha equazione</a:t>
            </a:r>
          </a:p>
          <a:p>
            <a:pPr eaLnBrk="1" hangingPunct="1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B13E504-55A8-A34C-A195-957AFC02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E79005-1808-B140-8622-050CBE1049A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Footer Placeholder 12">
            <a:extLst>
              <a:ext uri="{FF2B5EF4-FFF2-40B4-BE49-F238E27FC236}">
                <a16:creationId xmlns:a16="http://schemas.microsoft.com/office/drawing/2014/main" id="{CB8DD56B-CBEB-2943-BA6B-E30BAFBB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0484" name="Titolo 1">
            <a:extLst>
              <a:ext uri="{FF2B5EF4-FFF2-40B4-BE49-F238E27FC236}">
                <a16:creationId xmlns:a16="http://schemas.microsoft.com/office/drawing/2014/main" id="{7ACB75E0-4410-D844-8145-CDFA9EBB85F7}"/>
              </a:ext>
            </a:extLst>
          </p:cNvPr>
          <p:cNvSpPr txBox="1">
            <a:spLocks/>
          </p:cNvSpPr>
          <p:nvPr/>
        </p:nvSpPr>
        <p:spPr bwMode="auto">
          <a:xfrm>
            <a:off x="152400" y="304800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0000FF"/>
                </a:solidFill>
                <a:latin typeface="Calibri" panose="020F0502020204030204" pitchFamily="34" charset="0"/>
              </a:rPr>
              <a:t>Formula generale. Significato dei simboli</a:t>
            </a:r>
          </a:p>
        </p:txBody>
      </p:sp>
      <p:sp>
        <p:nvSpPr>
          <p:cNvPr id="20485" name="TextBox 25">
            <a:extLst>
              <a:ext uri="{FF2B5EF4-FFF2-40B4-BE49-F238E27FC236}">
                <a16:creationId xmlns:a16="http://schemas.microsoft.com/office/drawing/2014/main" id="{3F139032-741A-D449-904D-B492F2EE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Equazione della retta tangente nel punto  A</a:t>
            </a:r>
          </a:p>
        </p:txBody>
      </p:sp>
      <p:sp>
        <p:nvSpPr>
          <p:cNvPr id="20486" name="Rectangle 24">
            <a:extLst>
              <a:ext uri="{FF2B5EF4-FFF2-40B4-BE49-F238E27FC236}">
                <a16:creationId xmlns:a16="http://schemas.microsoft.com/office/drawing/2014/main" id="{3D153EA5-596E-7045-844D-0C6F9BFB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3200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 dirty="0"/>
          </a:p>
        </p:txBody>
      </p:sp>
      <p:sp>
        <p:nvSpPr>
          <p:cNvPr id="20487" name="TextBox 26">
            <a:extLst>
              <a:ext uri="{FF2B5EF4-FFF2-40B4-BE49-F238E27FC236}">
                <a16:creationId xmlns:a16="http://schemas.microsoft.com/office/drawing/2014/main" id="{5F59771F-10F6-724E-9A23-78FB3328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2133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/>
              <a:t> </a:t>
            </a:r>
            <a:r>
              <a:rPr lang="it-IT" altLang="it-IT" b="1"/>
              <a:t>e</a:t>
            </a:r>
            <a:r>
              <a:rPr lang="it-IT" altLang="it-IT"/>
              <a:t> </a:t>
            </a:r>
            <a:r>
              <a:rPr lang="it-IT" altLang="it-IT" sz="2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/>
              <a:t> </a:t>
            </a:r>
            <a:r>
              <a:rPr lang="it-IT" altLang="it-IT" b="1"/>
              <a:t>variabili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7D0F94-61E5-5C43-A58D-B4FE46991CA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057400" y="2286000"/>
            <a:ext cx="1295400" cy="6858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E2AE45-8D77-8443-B90A-12726465B91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62000" y="2362200"/>
            <a:ext cx="685800" cy="6858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0" name="TextBox 36">
            <a:extLst>
              <a:ext uri="{FF2B5EF4-FFF2-40B4-BE49-F238E27FC236}">
                <a16:creationId xmlns:a16="http://schemas.microsoft.com/office/drawing/2014/main" id="{B5912366-E243-F344-B571-7086B47A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0"/>
            <a:ext cx="17414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/>
              <a:t> costante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27A129-4038-104C-9096-1A8A1FCE1D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143000" y="3581400"/>
            <a:ext cx="6858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FBBC0B-7EB6-0F4F-A8EE-2D1E86494A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47800" y="3200400"/>
            <a:ext cx="2438400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Rectangle 47">
            <a:extLst>
              <a:ext uri="{FF2B5EF4-FFF2-40B4-BE49-F238E27FC236}">
                <a16:creationId xmlns:a16="http://schemas.microsoft.com/office/drawing/2014/main" id="{909D4C9A-85F1-DD4B-868D-A2959437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4267200" cy="1754188"/>
          </a:xfrm>
          <a:prstGeom prst="rect">
            <a:avLst/>
          </a:prstGeom>
          <a:solidFill>
            <a:srgbClr val="FDFFE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Al posto di</a:t>
            </a:r>
            <a:r>
              <a:rPr lang="it-IT" altLang="it-IT" sz="1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1800" b="1" dirty="0"/>
              <a:t> </a:t>
            </a:r>
            <a:r>
              <a:rPr lang="it-IT" altLang="it-IT" b="1" dirty="0">
                <a:latin typeface="Arial Narrow" panose="020B0604020202020204" pitchFamily="34" charset="0"/>
              </a:rPr>
              <a:t>posso scrivere altre lettere, ad esempio:</a:t>
            </a:r>
          </a:p>
          <a:p>
            <a:pPr eaLnBrk="1" hangingPunct="1"/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, c, d ,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Ma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b="1" dirty="0">
                <a:latin typeface="Arial Narrow" panose="020B0604020202020204" pitchFamily="34" charset="0"/>
              </a:rPr>
              <a:t> posso scrivere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it-IT" b="1" dirty="0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D06E6A-CF50-8F43-8308-AE2E6CB5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1733550"/>
            <a:ext cx="3697250" cy="4440238"/>
          </a:xfrm>
          <a:prstGeom prst="rect">
            <a:avLst/>
          </a:prstGeom>
        </p:spPr>
      </p:pic>
      <p:cxnSp>
        <p:nvCxnSpPr>
          <p:cNvPr id="15" name="Straight Arrow Connector 39">
            <a:extLst>
              <a:ext uri="{FF2B5EF4-FFF2-40B4-BE49-F238E27FC236}">
                <a16:creationId xmlns:a16="http://schemas.microsoft.com/office/drawing/2014/main" id="{AC820C41-B467-B74E-AA65-03E2A1F0B4D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47800" y="3200400"/>
            <a:ext cx="1324000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22533" name="Titolo 1">
            <a:extLst>
              <a:ext uri="{FF2B5EF4-FFF2-40B4-BE49-F238E27FC236}">
                <a16:creationId xmlns:a16="http://schemas.microsoft.com/office/drawing/2014/main" id="{175B53AA-FE59-0340-B917-E7BA1722ABBE}"/>
              </a:ext>
            </a:extLst>
          </p:cNvPr>
          <p:cNvSpPr txBox="1">
            <a:spLocks/>
          </p:cNvSpPr>
          <p:nvPr/>
        </p:nvSpPr>
        <p:spPr bwMode="auto">
          <a:xfrm>
            <a:off x="0" y="237288"/>
            <a:ext cx="9144000" cy="81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Formula generale. Una condizione importante</a:t>
            </a:r>
          </a:p>
        </p:txBody>
      </p:sp>
      <p:sp>
        <p:nvSpPr>
          <p:cNvPr id="22534" name="TextBox 25">
            <a:extLst>
              <a:ext uri="{FF2B5EF4-FFF2-40B4-BE49-F238E27FC236}">
                <a16:creationId xmlns:a16="http://schemas.microsoft.com/office/drawing/2014/main" id="{5297F84C-C967-7640-BC76-A971E3A3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97766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Equazione della tangente a una curva nel punto  A</a:t>
            </a:r>
          </a:p>
        </p:txBody>
      </p:sp>
      <p:sp>
        <p:nvSpPr>
          <p:cNvPr id="22535" name="Rectangle 24">
            <a:extLst>
              <a:ext uri="{FF2B5EF4-FFF2-40B4-BE49-F238E27FC236}">
                <a16:creationId xmlns:a16="http://schemas.microsoft.com/office/drawing/2014/main" id="{C0D0A67D-5177-5441-8426-47CFB7A8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1630009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it-IT" altLang="it-IT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 dirty="0"/>
          </a:p>
        </p:txBody>
      </p:sp>
      <p:sp>
        <p:nvSpPr>
          <p:cNvPr id="22536" name="Rectangle 15">
            <a:extLst>
              <a:ext uri="{FF2B5EF4-FFF2-40B4-BE49-F238E27FC236}">
                <a16:creationId xmlns:a16="http://schemas.microsoft.com/office/drawing/2014/main" id="{A10FB1E4-5DFA-4748-837D-E1FE21DA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86" y="2439063"/>
            <a:ext cx="8819140" cy="523220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indent="0" algn="ctr"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La curva deve essere il grafico di una funzione derivabile in A</a:t>
            </a:r>
            <a:r>
              <a:rPr lang="it-IT" altLang="it-IT" sz="1800" b="1" dirty="0">
                <a:solidFill>
                  <a:srgbClr val="0000FF"/>
                </a:solidFill>
                <a:latin typeface="Arial Narrow" panose="020B0604020202020204" pitchFamily="34" charset="0"/>
              </a:rPr>
              <a:t>.  </a:t>
            </a:r>
          </a:p>
        </p:txBody>
      </p:sp>
      <p:sp>
        <p:nvSpPr>
          <p:cNvPr id="22537" name="Rectangle 20">
            <a:extLst>
              <a:ext uri="{FF2B5EF4-FFF2-40B4-BE49-F238E27FC236}">
                <a16:creationId xmlns:a16="http://schemas.microsoft.com/office/drawing/2014/main" id="{A749B95D-8913-224D-AE45-201F8375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86" y="3299383"/>
            <a:ext cx="5257800" cy="310854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ESEMPIO</a:t>
            </a:r>
          </a:p>
          <a:p>
            <a:pPr algn="ctr" eaLnBrk="1" hangingPunct="1"/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8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2800" b="1" dirty="0">
                <a:latin typeface="Arial Narrow" panose="020B0604020202020204" pitchFamily="34" charset="0"/>
              </a:rPr>
              <a:t> è derivabile in O(0; 0).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Per trovare l’equazione di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t</a:t>
            </a:r>
            <a:r>
              <a:rPr lang="it-IT" altLang="it-IT" sz="2800" b="1" baseline="-25000" dirty="0" err="1">
                <a:latin typeface="Arial Narrow" panose="020B0604020202020204" pitchFamily="34" charset="0"/>
              </a:rPr>
              <a:t>O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NON posso applicare la formula generale</a:t>
            </a:r>
            <a:r>
              <a:rPr lang="it-IT" altLang="it-IT" sz="2800" b="1" dirty="0">
                <a:latin typeface="Arial Narrow" panose="020B0604020202020204" pitchFamily="34" charset="0"/>
              </a:rPr>
              <a:t> perché non posso calcolare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f</a:t>
            </a:r>
            <a:r>
              <a:rPr lang="it-IT" altLang="it-IT" sz="2800" b="1" dirty="0">
                <a:latin typeface="Arial Narrow" panose="020B0604020202020204" pitchFamily="34" charset="0"/>
              </a:rPr>
              <a:t>’(0).</a:t>
            </a: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22538" name="Picture 22" descr="Schermata 2015-04-22 alle 10.01.19.png">
            <a:extLst>
              <a:ext uri="{FF2B5EF4-FFF2-40B4-BE49-F238E27FC236}">
                <a16:creationId xmlns:a16="http://schemas.microsoft.com/office/drawing/2014/main" id="{F67CE62F-EDEF-B949-89E5-208E919D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47" y="3299382"/>
            <a:ext cx="3323279" cy="310854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7F2084-866C-294A-978C-99A6568CB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75446"/>
            <a:ext cx="1223527" cy="6892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1AC0190-9216-454F-822E-953D5A32A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37" y="3315822"/>
            <a:ext cx="971505" cy="5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48039A-B046-894F-92EA-4B10011C94E8}"/>
              </a:ext>
            </a:extLst>
          </p:cNvPr>
          <p:cNvSpPr txBox="1">
            <a:spLocks/>
          </p:cNvSpPr>
          <p:nvPr/>
        </p:nvSpPr>
        <p:spPr>
          <a:xfrm>
            <a:off x="98011" y="683648"/>
            <a:ext cx="9045989" cy="8382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Retta tangente e approssimazione lineare</a:t>
            </a:r>
          </a:p>
          <a:p>
            <a:pPr eaLnBrk="1" hangingPunct="1"/>
            <a:endParaRPr lang="it-IT" altLang="it-IT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A4A926B-240F-114D-98F2-892738C6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6" y="1521185"/>
            <a:ext cx="86622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 dirty="0">
                <a:latin typeface="Arial Narrow" panose="020B0604020202020204" pitchFamily="34" charset="0"/>
              </a:rPr>
              <a:t>L’approssimazione lineare </a:t>
            </a:r>
            <a:r>
              <a:rPr lang="it-IT" altLang="it-IT" b="1" dirty="0">
                <a:latin typeface="Arial Narrow" panose="020B0604020202020204" pitchFamily="34" charset="0"/>
              </a:rPr>
              <a:t>risolve un problema importante in matematica e nelle applicazioni:</a:t>
            </a:r>
            <a:r>
              <a:rPr lang="it-IT" altLang="it-IT" b="1" i="1" dirty="0">
                <a:latin typeface="Arial Narrow" panose="020B0604020202020204" pitchFamily="34" charset="0"/>
              </a:rPr>
              <a:t> approssimare con una retta l’andamento di una curva nell’intorno di un suo punto P.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98232-D5F0-464F-82B4-441777F5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73" y="3856165"/>
            <a:ext cx="8662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Un procedimento semplice per risolvere il problema: approssimare la curva con la retta tangente in P.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455D84D-4CCB-EF49-9AD1-1A16B79A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89" y="521278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 Narrow" panose="020B0604020202020204" pitchFamily="34" charset="0"/>
              </a:rPr>
              <a:t>Un esempio  mostra come posso ragionare.</a:t>
            </a:r>
          </a:p>
        </p:txBody>
      </p:sp>
    </p:spTree>
    <p:extLst>
      <p:ext uri="{BB962C8B-B14F-4D97-AF65-F5344CB8AC3E}">
        <p14:creationId xmlns:p14="http://schemas.microsoft.com/office/powerpoint/2010/main" val="248187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D9B1881-ACB5-6247-BB04-9687F607C7EB}"/>
              </a:ext>
            </a:extLst>
          </p:cNvPr>
          <p:cNvSpPr txBox="1">
            <a:spLocks/>
          </p:cNvSpPr>
          <p:nvPr/>
        </p:nvSpPr>
        <p:spPr>
          <a:xfrm>
            <a:off x="304800" y="151133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tangente approssima una curva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57FC5996-C6AA-714F-A48E-5FAC55A21B92}"/>
              </a:ext>
            </a:extLst>
          </p:cNvPr>
          <p:cNvGrpSpPr/>
          <p:nvPr/>
        </p:nvGrpSpPr>
        <p:grpSpPr>
          <a:xfrm>
            <a:off x="99787" y="1340768"/>
            <a:ext cx="6728030" cy="4078891"/>
            <a:chOff x="292242" y="1340768"/>
            <a:chExt cx="6728030" cy="4078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F63B405-1286-BC4C-A2C1-75A1736FECBE}"/>
                    </a:ext>
                  </a:extLst>
                </p:cNvPr>
                <p:cNvSpPr txBox="1"/>
                <p:nvPr/>
              </p:nvSpPr>
              <p:spPr>
                <a:xfrm>
                  <a:off x="294420" y="1340768"/>
                  <a:ext cx="6725852" cy="973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La curva è il grafico della  funzione </a:t>
                  </a:r>
                  <a14:m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𝒇</m:t>
                      </m:r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(</m:t>
                      </m:r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𝒙</m:t>
                      </m:r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)=</m:t>
                      </m:r>
                      <m:sSup>
                        <m:sSupPr>
                          <m:ctrlPr>
                            <a:rPr lang="it-IT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it-IT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it-IT" sz="2800" b="1" dirty="0">
                      <a:solidFill>
                        <a:srgbClr val="0000FF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</a:t>
                  </a:r>
                  <a:endPara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  <a:p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che ha derivata  </a:t>
                  </a:r>
                  <a14:m>
                    <m:oMath xmlns:m="http://schemas.openxmlformats.org/officeDocument/2006/math"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𝒇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′</m:t>
                      </m:r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(</m:t>
                      </m:r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𝒙</m:t>
                      </m:r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)=</m:t>
                      </m:r>
                      <m:sSup>
                        <m:sSupPr>
                          <m:ctrlPr>
                            <a:rPr lang="it-IT" sz="2800" b="1" i="1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𝟑</m:t>
                          </m:r>
                          <m:r>
                            <a:rPr lang="it-IT" sz="2800" b="1" i="1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F63B405-1286-BC4C-A2C1-75A1736FE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20" y="1340768"/>
                  <a:ext cx="6725852" cy="973600"/>
                </a:xfrm>
                <a:prstGeom prst="rect">
                  <a:avLst/>
                </a:prstGeom>
                <a:blipFill>
                  <a:blip r:embed="rId2"/>
                  <a:stretch>
                    <a:fillRect l="-1507" t="-5195" b="-1688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FAE905B-572E-C24F-AB2A-4E67420FB029}"/>
                </a:ext>
              </a:extLst>
            </p:cNvPr>
            <p:cNvSpPr txBox="1"/>
            <p:nvPr/>
          </p:nvSpPr>
          <p:spPr>
            <a:xfrm>
              <a:off x="292242" y="2218783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Il punto della curva è </a:t>
              </a:r>
              <a:r>
                <a:rPr lang="it-IT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(1, 1)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0309C69-4108-C146-BE0C-9BA9C1FBF625}"/>
                    </a:ext>
                  </a:extLst>
                </p:cNvPr>
                <p:cNvSpPr txBox="1"/>
                <p:nvPr/>
              </p:nvSpPr>
              <p:spPr>
                <a:xfrm>
                  <a:off x="292242" y="2742003"/>
                  <a:ext cx="4364135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L’equazione della tangente </a:t>
                  </a:r>
                  <a:r>
                    <a:rPr lang="it-IT" sz="28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alla curva in </a:t>
                  </a:r>
                  <a:r>
                    <a:rPr lang="it-IT" sz="2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(1, 1) </a:t>
                  </a:r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è:</a:t>
                  </a:r>
                  <a:endPara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𝒚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−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−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b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𝒚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𝟏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  <m:d>
                          <m:dPr>
                            <m:ctrlP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𝒙</m:t>
                            </m:r>
                            <m: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−</m:t>
                            </m:r>
                            <m: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𝟏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𝒚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𝟏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𝒙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</m:oMath>
                      <m:oMath xmlns:m="http://schemas.openxmlformats.org/officeDocument/2006/math"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𝒚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𝒙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0309C69-4108-C146-BE0C-9BA9C1FBF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42" y="2742003"/>
                  <a:ext cx="4364135" cy="2677656"/>
                </a:xfrm>
                <a:prstGeom prst="rect">
                  <a:avLst/>
                </a:prstGeom>
                <a:blipFill>
                  <a:blip r:embed="rId3"/>
                  <a:stretch>
                    <a:fillRect l="-2616" t="-2844" b="-14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FE9C6384-5815-3847-AC39-1AECD5E06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14368"/>
            <a:ext cx="4351844" cy="35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8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1151</Words>
  <Application>Microsoft Macintosh PowerPoint</Application>
  <PresentationFormat>Presentazione su schermo (4:3)</PresentationFormat>
  <Paragraphs>155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Cambria Math</vt:lpstr>
      <vt:lpstr>Lucida Grande</vt:lpstr>
      <vt:lpstr>Times New Roman</vt:lpstr>
      <vt:lpstr>Wingdings</vt:lpstr>
      <vt:lpstr>Tema di Office</vt:lpstr>
      <vt:lpstr>Equation</vt:lpstr>
      <vt:lpstr>Retta tangente  e differenziale</vt:lpstr>
      <vt:lpstr>Presentazione standard di PowerPoint</vt:lpstr>
      <vt:lpstr>Equazione della retta tangente Esempio</vt:lpstr>
      <vt:lpstr>Equazione della retta tangente Rifletto sull’esempio</vt:lpstr>
      <vt:lpstr>Equazione della retta tangente Scrivo la formula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Determinazione dell’equazione  della tangente a una curva  in un suo punto</dc:title>
  <dc:subject/>
  <dc:creator>User</dc:creator>
  <cp:keywords/>
  <dc:description/>
  <cp:lastModifiedBy>Microsoft Office User</cp:lastModifiedBy>
  <cp:revision>335</cp:revision>
  <cp:lastPrinted>2022-04-05T09:45:27Z</cp:lastPrinted>
  <dcterms:created xsi:type="dcterms:W3CDTF">2015-04-22T15:22:44Z</dcterms:created>
  <dcterms:modified xsi:type="dcterms:W3CDTF">2022-04-06T08:49:34Z</dcterms:modified>
  <cp:category/>
</cp:coreProperties>
</file>