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71" r:id="rId3"/>
    <p:sldId id="295" r:id="rId4"/>
    <p:sldId id="260" r:id="rId5"/>
    <p:sldId id="288" r:id="rId6"/>
    <p:sldId id="261" r:id="rId7"/>
    <p:sldId id="273" r:id="rId8"/>
    <p:sldId id="274" r:id="rId9"/>
    <p:sldId id="276" r:id="rId10"/>
    <p:sldId id="277" r:id="rId11"/>
    <p:sldId id="263" r:id="rId12"/>
    <p:sldId id="279" r:id="rId13"/>
    <p:sldId id="289" r:id="rId14"/>
    <p:sldId id="290" r:id="rId15"/>
    <p:sldId id="259" r:id="rId16"/>
    <p:sldId id="291" r:id="rId17"/>
    <p:sldId id="281" r:id="rId18"/>
    <p:sldId id="282" r:id="rId19"/>
    <p:sldId id="280" r:id="rId20"/>
    <p:sldId id="283" r:id="rId21"/>
    <p:sldId id="284" r:id="rId22"/>
    <p:sldId id="285" r:id="rId23"/>
    <p:sldId id="286" r:id="rId24"/>
    <p:sldId id="287" r:id="rId25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FEE8"/>
    <a:srgbClr val="F5F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73"/>
    <p:restoredTop sz="94674"/>
  </p:normalViewPr>
  <p:slideViewPr>
    <p:cSldViewPr>
      <p:cViewPr varScale="1">
        <p:scale>
          <a:sx n="123" d="100"/>
          <a:sy n="123" d="100"/>
        </p:scale>
        <p:origin x="20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E70A72-BE62-084C-AF38-52AFC50448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0420B3-CF9C-B242-BE4D-B823BBE78D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C05B1F1-E617-6348-A67D-08AA1F7EDCAA}" type="datetime1">
              <a:rPr lang="it-IT" altLang="it-IT"/>
              <a:pPr/>
              <a:t>30/10/23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36263-CCE0-8B4F-BD7A-46A31AEB5C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3B3F87-4CC7-A349-B6E4-7D1377638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AA92213-C723-794C-9FE9-B4A4FDC47D43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3588886-E948-734D-AEB7-2DDC293F18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0377B-98F8-5B46-ABAE-C79EF83F3C0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6A609C6-6FC5-0A4C-A68D-5997FAC8A4B9}" type="datetime1">
              <a:rPr lang="it-IT" altLang="it-IT"/>
              <a:pPr/>
              <a:t>30/10/23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9F1B321-994C-A747-95AE-A62CDC2B30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6A14017-EACC-CE45-BE6A-64E229EA0A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BE22F-267B-8F42-966B-9519CD8891D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580B3-C9F7-1149-ABCB-B506EF0D60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2D92DF2-2625-694A-B055-DCC8DE0CE64A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ＭＳ Ｐゴシック" pitchFamily="-8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AB3DEBFD-FFEF-5344-883D-2F95B8C50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596D2B3A-5406-8B4B-A8F8-1D50E116DE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dirty="0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CEF33-E927-294D-B92E-6AD019F918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D8F023E-5980-A340-B737-8F3285B61570}" type="slidenum">
              <a:rPr lang="it-IT" altLang="it-IT" sz="1200">
                <a:latin typeface="Calibri" panose="020F0502020204030204" pitchFamily="34" charset="0"/>
              </a:rPr>
              <a:pPr eaLnBrk="1" hangingPunct="1"/>
              <a:t>6</a:t>
            </a:fld>
            <a:endParaRPr lang="it-IT" altLang="it-IT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92DF2-2625-694A-B055-DCC8DE0CE64A}" type="slidenum">
              <a:rPr lang="it-IT" altLang="it-IT" smtClean="0"/>
              <a:pPr/>
              <a:t>11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1530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EE5E66-E3E0-DD45-B971-C0B7F60B5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D73528-74AF-CC48-B1F2-A4852BA25027}" type="datetime1">
              <a:rPr lang="it-IT" altLang="it-IT" smtClean="0"/>
              <a:t>30/10/23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9DBD75-0D15-9F4A-A308-13B28914C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CAD244-5A50-254D-B4EC-92B57C588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3E0E9-EF96-B347-81A5-89CF2BA09B0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4674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57323D-A785-334C-875F-F56343A68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2CD61A-1776-8045-8FA9-8384ABE575BC}" type="datetime1">
              <a:rPr lang="it-IT" altLang="it-IT" smtClean="0"/>
              <a:t>30/10/23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73F221-ACA1-7C48-8AF1-8DECEB695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E87827-26BA-0045-88E1-E4EBC06BE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E9CF7-360F-7244-8FDF-FD15E6105C4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8192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C41166-3C52-374E-9977-E5E08ABA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D083D2-F765-4847-9896-9E19F2EB2DF6}" type="datetime1">
              <a:rPr lang="it-IT" altLang="it-IT" smtClean="0"/>
              <a:t>30/10/23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703E91-4873-A14D-B7EE-5D8AD1DF7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13D166-91F6-134A-A8C7-98D4476E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A9DCA-EB79-904E-82E0-71743B5C71D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35012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B7E244-DB45-2B48-9761-8A554E96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1F287A-C19F-A949-ABDB-CA2587D251BB}" type="datetime1">
              <a:rPr lang="it-IT" altLang="it-IT" smtClean="0"/>
              <a:t>30/10/23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678261-704B-E748-8336-7EE4801D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356976-57A4-6B40-BE8E-9887E5E9A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218A5-4358-C34F-9748-21D7362D6F4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6465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6B82EE-0E8B-5C4B-B253-D218512B0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2227FE-37B4-6341-BDFB-4697937A40F8}" type="datetime1">
              <a:rPr lang="it-IT" altLang="it-IT" smtClean="0"/>
              <a:t>30/10/23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929477-9A3D-E240-AB8D-258898CC0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64ACE0-A868-3749-BD47-724ED9E9F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827BD-BB65-BE42-A902-3205F5D52C3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6056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CE542B93-159A-4641-A0F4-F9D0E240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6F3D11-6412-9741-ABA5-5F39D1E5F4C3}" type="datetime1">
              <a:rPr lang="it-IT" altLang="it-IT" smtClean="0"/>
              <a:t>30/10/23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3E3DAB1A-CACD-6344-BA17-6E03B014A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F9A1091-017C-DD40-B6DE-57A6279C4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4D7D4-B9E6-AC46-83C8-C0363A8DABB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3853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AC2B8CEA-104F-ED44-ADA1-814788EDB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DE95C7-B26B-D94D-A241-1D55E53ABB1A}" type="datetime1">
              <a:rPr lang="it-IT" altLang="it-IT" smtClean="0"/>
              <a:t>30/10/23</a:t>
            </a:fld>
            <a:endParaRPr lang="it-IT" alt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029A6516-7539-7141-A338-01A3DF26C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E0880576-509F-C34E-8B97-CE782B1F2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0E6C6-E514-C24D-8CE4-A6CDFB7FDE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68969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BF09962A-D8BA-AA4D-BB4A-75FBA7CD5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26AD9E-41FC-D742-A8D5-64C7E4BC731B}" type="datetime1">
              <a:rPr lang="it-IT" altLang="it-IT" smtClean="0"/>
              <a:t>30/10/23</a:t>
            </a:fld>
            <a:endParaRPr lang="it-IT" alt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52506A70-848D-E74C-AB8E-8A310221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CBEBFB2D-21D9-854F-8380-CB6B286A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DA3CF-2C64-4E4C-BBF1-9C34EFC3E6E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171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A349A9FF-987C-7C43-BF0D-2F29E163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B002DD-A21B-6B48-BED0-62114AE429D9}" type="datetime1">
              <a:rPr lang="it-IT" altLang="it-IT" smtClean="0"/>
              <a:t>30/10/23</a:t>
            </a:fld>
            <a:endParaRPr lang="it-IT" alt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FA10E37B-CAE2-2E4A-8906-E194AC889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39E47FAC-FEAF-E642-8399-AAC36BDB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17B7D-1B9D-3746-9005-38D74397ECF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4840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695E73CF-6FE7-434E-9187-993F962D1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D91734-0AE6-704F-BF08-2497DA419098}" type="datetime1">
              <a:rPr lang="it-IT" altLang="it-IT" smtClean="0"/>
              <a:t>30/10/23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B402D151-B6B7-3442-9FAF-6C98FBA0D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541A88A-65CC-684A-8E0B-2676A82E8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C51465-C977-5F4D-81CF-6B31010572D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40533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E26A61F-8F41-FF45-8B4C-0F6E167EB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697C5E-DED4-E14A-B9C0-D61C0F9D3838}" type="datetime1">
              <a:rPr lang="it-IT" altLang="it-IT" smtClean="0"/>
              <a:t>30/10/23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8FDF62FB-34FD-AE4D-9882-0490CB57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36BDF846-39FE-0647-AB0E-5913BCA8E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527903-C2B5-FE49-A575-6EFF37DC1AC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050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5FA1A236-AABA-4C44-AAFD-C539D99F965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CC4F4855-7D2C-894C-AD9A-DA91EF350A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EBA947-0761-4E46-962B-E9A511002F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964AB4D-2011-6344-A5E8-0EBDA64A2481}" type="datetime1">
              <a:rPr lang="it-IT" altLang="it-IT" smtClean="0"/>
              <a:t>30/10/23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DC87DF-D5DD-F749-BAD9-70D142644B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r>
              <a:rPr lang="it-IT" altLang="it-IT"/>
              <a:t>Enrico Pietropoli,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35AD15-CB2E-7140-9CB2-16CDCBACF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258C239-555A-9249-843B-3DD32A4C564E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>
            <a:extLst>
              <a:ext uri="{FF2B5EF4-FFF2-40B4-BE49-F238E27FC236}">
                <a16:creationId xmlns:a16="http://schemas.microsoft.com/office/drawing/2014/main" id="{9CC05C0E-2F92-6349-9FAE-1A61F9B80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FFFF"/>
                </a:solidFill>
                <a:ea typeface="ＭＳ Ｐゴシック" panose="020B0600070205080204" pitchFamily="34" charset="-128"/>
              </a:rPr>
              <a:t>Derivata in un punto </a:t>
            </a:r>
            <a:br>
              <a:rPr lang="it-IT" altLang="it-IT" sz="4000" b="1" dirty="0">
                <a:solidFill>
                  <a:srgbClr val="FFFFFF"/>
                </a:solidFill>
                <a:ea typeface="ＭＳ Ｐゴシック" panose="020B0600070205080204" pitchFamily="34" charset="-128"/>
              </a:rPr>
            </a:br>
            <a:r>
              <a:rPr lang="it-IT" altLang="it-IT" sz="4000" b="1" dirty="0">
                <a:solidFill>
                  <a:srgbClr val="FFFFFF"/>
                </a:solidFill>
                <a:ea typeface="ＭＳ Ｐゴシック" panose="020B0600070205080204" pitchFamily="34" charset="-128"/>
              </a:rPr>
              <a:t>e funzione derivata</a:t>
            </a:r>
          </a:p>
        </p:txBody>
      </p:sp>
      <p:sp>
        <p:nvSpPr>
          <p:cNvPr id="15363" name="Slide Number Placeholder 5">
            <a:extLst>
              <a:ext uri="{FF2B5EF4-FFF2-40B4-BE49-F238E27FC236}">
                <a16:creationId xmlns:a16="http://schemas.microsoft.com/office/drawing/2014/main" id="{0B459588-3F32-4043-BDF1-91CE18FC9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C3FEE0B-BA3A-D541-A2CF-8D7F61818667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Footer Placeholder 6">
            <a:extLst>
              <a:ext uri="{FF2B5EF4-FFF2-40B4-BE49-F238E27FC236}">
                <a16:creationId xmlns:a16="http://schemas.microsoft.com/office/drawing/2014/main" id="{E055B69A-7D34-0340-B655-7278A4CF9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pic>
        <p:nvPicPr>
          <p:cNvPr id="5" name="Picture 10" descr="Schermata 2014-11-13 alle 09.18.43.png">
            <a:extLst>
              <a:ext uri="{FF2B5EF4-FFF2-40B4-BE49-F238E27FC236}">
                <a16:creationId xmlns:a16="http://schemas.microsoft.com/office/drawing/2014/main" id="{67E3C2D9-61DB-F041-B3E4-0D8BEF4CD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61" y="2132856"/>
            <a:ext cx="519367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olo 1">
            <a:extLst>
              <a:ext uri="{FF2B5EF4-FFF2-40B4-BE49-F238E27FC236}">
                <a16:creationId xmlns:a16="http://schemas.microsoft.com/office/drawing/2014/main" id="{A8F1E981-254E-D64E-B5B7-5602EEA26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87" y="429119"/>
            <a:ext cx="8534400" cy="838200"/>
          </a:xfrm>
        </p:spPr>
        <p:txBody>
          <a:bodyPr anchor="t"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Parole e simboli della matematica</a:t>
            </a: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CCBB0E78-CCCC-CC42-ACB0-C7D3D3D5D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229600" y="6356350"/>
            <a:ext cx="457200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0F0847C-532A-2B47-BBA8-1A53E83D8D76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10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4581" name="Footer Placeholder 4">
            <a:extLst>
              <a:ext uri="{FF2B5EF4-FFF2-40B4-BE49-F238E27FC236}">
                <a16:creationId xmlns:a16="http://schemas.microsoft.com/office/drawing/2014/main" id="{B2DF75E2-A43C-C74B-9F6F-84F6566C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24582" name="TextBox 6">
            <a:extLst>
              <a:ext uri="{FF2B5EF4-FFF2-40B4-BE49-F238E27FC236}">
                <a16:creationId xmlns:a16="http://schemas.microsoft.com/office/drawing/2014/main" id="{4EBFDB0D-BD7E-D846-9812-96FD0D85C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876800"/>
            <a:ext cx="8153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 Narrow" panose="020B0604020202020204" pitchFamily="34" charset="0"/>
              </a:rPr>
              <a:t>In questi casi si dice che </a:t>
            </a:r>
            <a:r>
              <a:rPr lang="it-IT" altLang="it-IT" sz="3600" b="1">
                <a:solidFill>
                  <a:srgbClr val="FF0000"/>
                </a:solidFill>
                <a:latin typeface="Arial Narrow" panose="020B0604020202020204" pitchFamily="34" charset="0"/>
              </a:rPr>
              <a:t>la funzione non è derivabile nel punto di ascissa x = a.</a:t>
            </a:r>
            <a:r>
              <a:rPr lang="it-IT" altLang="it-IT" sz="3600" b="1">
                <a:latin typeface="Arial Narrow" panose="020B0604020202020204" pitchFamily="34" charset="0"/>
              </a:rPr>
              <a:t> </a:t>
            </a:r>
          </a:p>
        </p:txBody>
      </p:sp>
      <p:sp>
        <p:nvSpPr>
          <p:cNvPr id="24583" name="Rectangle 9">
            <a:extLst>
              <a:ext uri="{FF2B5EF4-FFF2-40B4-BE49-F238E27FC236}">
                <a16:creationId xmlns:a16="http://schemas.microsoft.com/office/drawing/2014/main" id="{406CEC9E-7B67-044B-8FD2-FBA396B24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836" y="1187230"/>
            <a:ext cx="714332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>
                <a:latin typeface="Arial Narrow" panose="020B0604020202020204" pitchFamily="34" charset="0"/>
              </a:rPr>
              <a:t>Ma, quando calcolo il limite  del rapporto incrementale, posso anche trovare: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6DD7718-4347-0F44-94D1-4F968383D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256522"/>
            <a:ext cx="6286500" cy="26289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olo 1">
            <a:extLst>
              <a:ext uri="{FF2B5EF4-FFF2-40B4-BE49-F238E27FC236}">
                <a16:creationId xmlns:a16="http://schemas.microsoft.com/office/drawing/2014/main" id="{5428D47A-6550-B244-95F9-BED4E4C1C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5" y="-33338"/>
            <a:ext cx="8229600" cy="1143001"/>
          </a:xfrm>
        </p:spPr>
        <p:txBody>
          <a:bodyPr/>
          <a:lstStyle/>
          <a:p>
            <a:pPr eaLnBrk="1" hangingPunct="1"/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Esempi per riflettere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BF785683-A359-4640-8D87-87BA21F5E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07E7FF-5EC6-9E4E-A211-732B05EB353C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11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5605" name="Footer Placeholder 4">
            <a:extLst>
              <a:ext uri="{FF2B5EF4-FFF2-40B4-BE49-F238E27FC236}">
                <a16:creationId xmlns:a16="http://schemas.microsoft.com/office/drawing/2014/main" id="{B5863B3A-BD55-984D-BA1D-790954367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8862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25606" name="TextBox 17">
            <a:extLst>
              <a:ext uri="{FF2B5EF4-FFF2-40B4-BE49-F238E27FC236}">
                <a16:creationId xmlns:a16="http://schemas.microsoft.com/office/drawing/2014/main" id="{1770650D-C2A5-9D4E-B352-58806F37F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143000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3F731FB-F12F-574C-A33E-E82E81F25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8682"/>
            <a:ext cx="8719049" cy="537198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itolo 1">
            <a:extLst>
              <a:ext uri="{FF2B5EF4-FFF2-40B4-BE49-F238E27FC236}">
                <a16:creationId xmlns:a16="http://schemas.microsoft.com/office/drawing/2014/main" id="{466AA800-3E5A-0B4E-AD96-E07CC3F4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5" y="-33338"/>
            <a:ext cx="8229600" cy="1143001"/>
          </a:xfrm>
        </p:spPr>
        <p:txBody>
          <a:bodyPr/>
          <a:lstStyle/>
          <a:p>
            <a:pPr eaLnBrk="1" hangingPunct="1"/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Esempi per riflettere</a:t>
            </a:r>
          </a:p>
        </p:txBody>
      </p:sp>
      <p:sp>
        <p:nvSpPr>
          <p:cNvPr id="26629" name="Slide Number Placeholder 3">
            <a:extLst>
              <a:ext uri="{FF2B5EF4-FFF2-40B4-BE49-F238E27FC236}">
                <a16:creationId xmlns:a16="http://schemas.microsoft.com/office/drawing/2014/main" id="{47092649-E582-D64D-A9D5-701F8640C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D85433F-BA02-1742-8898-7F6A68BD866C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12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6630" name="Footer Placeholder 4">
            <a:extLst>
              <a:ext uri="{FF2B5EF4-FFF2-40B4-BE49-F238E27FC236}">
                <a16:creationId xmlns:a16="http://schemas.microsoft.com/office/drawing/2014/main" id="{B13FEACF-A292-3543-9EE5-7C9844F0A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04800" y="632460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26631" name="TextBox 17">
            <a:extLst>
              <a:ext uri="{FF2B5EF4-FFF2-40B4-BE49-F238E27FC236}">
                <a16:creationId xmlns:a16="http://schemas.microsoft.com/office/drawing/2014/main" id="{3731E589-BCCE-B54B-B98F-22D2CC0CC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143000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00A3F2F-3DE4-E84C-9061-A49B2F6268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/>
          <a:stretch/>
        </p:blipFill>
        <p:spPr>
          <a:xfrm>
            <a:off x="327025" y="908720"/>
            <a:ext cx="8579296" cy="52849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>
            <a:extLst>
              <a:ext uri="{FF2B5EF4-FFF2-40B4-BE49-F238E27FC236}">
                <a16:creationId xmlns:a16="http://schemas.microsoft.com/office/drawing/2014/main" id="{2F2F82EB-1311-D540-A7A0-2881C3FCF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657" y="803749"/>
            <a:ext cx="8229600" cy="639762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Video</a:t>
            </a: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2D7A1E17-194E-784A-BE9C-FC9776605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C7AA29-40AC-CB4A-9138-3545DE55C6EB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13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7652" name="Footer Placeholder 4">
            <a:extLst>
              <a:ext uri="{FF2B5EF4-FFF2-40B4-BE49-F238E27FC236}">
                <a16:creationId xmlns:a16="http://schemas.microsoft.com/office/drawing/2014/main" id="{153F2087-D001-D74C-83E1-92AC000F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4713901-4E4B-D047-A62C-35F24F5A7815}"/>
              </a:ext>
            </a:extLst>
          </p:cNvPr>
          <p:cNvSpPr/>
          <p:nvPr/>
        </p:nvSpPr>
        <p:spPr>
          <a:xfrm>
            <a:off x="948057" y="1988840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2800" b="1" dirty="0">
                <a:latin typeface="Arial Narrow" panose="020B0604020202020204" pitchFamily="34" charset="0"/>
              </a:rPr>
              <a:t>Il prossimo video ti suggerisce di osservare la pendenza di una retta tangente ‘in </a:t>
            </a:r>
            <a:r>
              <a:rPr lang="it-IT" altLang="it-IT" sz="2800" b="1" dirty="0" err="1">
                <a:latin typeface="Arial Narrow" panose="020B0604020202020204" pitchFamily="34" charset="0"/>
              </a:rPr>
              <a:t>movimento’</a:t>
            </a:r>
            <a:r>
              <a:rPr lang="it-IT" altLang="it-IT" sz="2800" b="1" dirty="0">
                <a:latin typeface="Arial Narrow" panose="020B0604020202020204" pitchFamily="34" charset="0"/>
              </a:rPr>
              <a:t>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846226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>
            <a:extLst>
              <a:ext uri="{FF2B5EF4-FFF2-40B4-BE49-F238E27FC236}">
                <a16:creationId xmlns:a16="http://schemas.microsoft.com/office/drawing/2014/main" id="{2F2F82EB-1311-D540-A7A0-2881C3FCF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Retta tangente ‘in </a:t>
            </a:r>
            <a:r>
              <a:rPr lang="it-IT" altLang="it-IT" sz="4000" b="1" dirty="0" err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movimento’</a:t>
            </a:r>
            <a:endParaRPr lang="it-IT" altLang="it-IT" sz="4000" b="1" dirty="0">
              <a:solidFill>
                <a:srgbClr val="FF0000"/>
              </a:solidFill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2D7A1E17-194E-784A-BE9C-FC9776605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C7AA29-40AC-CB4A-9138-3545DE55C6EB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14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7652" name="Footer Placeholder 4">
            <a:extLst>
              <a:ext uri="{FF2B5EF4-FFF2-40B4-BE49-F238E27FC236}">
                <a16:creationId xmlns:a16="http://schemas.microsoft.com/office/drawing/2014/main" id="{153F2087-D001-D74C-83E1-92AC000F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pic>
        <p:nvPicPr>
          <p:cNvPr id="3" name="1a.Der2_video1.mov">
            <a:hlinkClick r:id="" action="ppaction://media"/>
            <a:extLst>
              <a:ext uri="{FF2B5EF4-FFF2-40B4-BE49-F238E27FC236}">
                <a16:creationId xmlns:a16="http://schemas.microsoft.com/office/drawing/2014/main" id="{8EB52C16-FF8E-2A4E-9094-CA73F5DD81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3768" y="1052736"/>
            <a:ext cx="5019316" cy="509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>
            <a:extLst>
              <a:ext uri="{FF2B5EF4-FFF2-40B4-BE49-F238E27FC236}">
                <a16:creationId xmlns:a16="http://schemas.microsoft.com/office/drawing/2014/main" id="{2F2F82EB-1311-D540-A7A0-2881C3FCF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02" y="326390"/>
            <a:ext cx="8229600" cy="639762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Pendenza della ‘tangente in </a:t>
            </a:r>
            <a:r>
              <a:rPr lang="it-IT" altLang="it-IT" sz="4000" b="1" dirty="0" err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movimento’</a:t>
            </a:r>
            <a:endParaRPr lang="it-IT" altLang="it-IT" sz="4000" b="1" dirty="0">
              <a:solidFill>
                <a:srgbClr val="FF0000"/>
              </a:solidFill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2D7A1E17-194E-784A-BE9C-FC9776605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C7AA29-40AC-CB4A-9138-3545DE55C6EB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15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7652" name="Footer Placeholder 4">
            <a:extLst>
              <a:ext uri="{FF2B5EF4-FFF2-40B4-BE49-F238E27FC236}">
                <a16:creationId xmlns:a16="http://schemas.microsoft.com/office/drawing/2014/main" id="{153F2087-D001-D74C-83E1-92AC000F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27653" name="TextBox 7">
            <a:extLst>
              <a:ext uri="{FF2B5EF4-FFF2-40B4-BE49-F238E27FC236}">
                <a16:creationId xmlns:a16="http://schemas.microsoft.com/office/drawing/2014/main" id="{EF38D090-8198-5E40-A632-56C9D309B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02" y="999643"/>
            <a:ext cx="859187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Il video mostra un punto A che scorre sul grafico di y = x</a:t>
            </a:r>
            <a:r>
              <a:rPr lang="it-IT" altLang="it-IT" b="1" baseline="30000" dirty="0"/>
              <a:t>3</a:t>
            </a:r>
            <a:r>
              <a:rPr lang="it-IT" altLang="it-IT" b="1" dirty="0"/>
              <a:t> e la tangente </a:t>
            </a:r>
            <a:r>
              <a:rPr lang="it-IT" altLang="it-IT" b="1" dirty="0" err="1"/>
              <a:t>t</a:t>
            </a:r>
            <a:r>
              <a:rPr lang="it-IT" altLang="it-IT" b="1" baseline="-25000" dirty="0" err="1"/>
              <a:t>A</a:t>
            </a:r>
            <a:r>
              <a:rPr lang="it-IT" altLang="it-IT" b="1" dirty="0"/>
              <a:t>, che si muove insieme ad A. </a:t>
            </a:r>
          </a:p>
          <a:p>
            <a:pPr eaLnBrk="1" hangingPunct="1"/>
            <a:r>
              <a:rPr lang="it-IT" altLang="it-IT" b="1" dirty="0"/>
              <a:t>In ogni punto della curva osservo la retta tangente e la sua  pendenza m</a:t>
            </a:r>
            <a:r>
              <a:rPr lang="it-IT" altLang="it-IT" b="1" baseline="-25000" dirty="0"/>
              <a:t>t</a:t>
            </a:r>
            <a:r>
              <a:rPr lang="it-IT" altLang="it-IT" b="1" dirty="0"/>
              <a:t> che varia al variare di x.</a:t>
            </a:r>
            <a:endParaRPr lang="it-IT" altLang="it-IT" sz="1000" b="1" dirty="0"/>
          </a:p>
          <a:p>
            <a:pPr eaLnBrk="1" hangingPunct="1"/>
            <a:r>
              <a:rPr lang="it-IT" altLang="it-IT" b="1" dirty="0"/>
              <a:t>Così, per ogni x, ‘vedo’ la derivata della funzione y = x</a:t>
            </a:r>
            <a:r>
              <a:rPr lang="it-IT" altLang="it-IT" b="1" baseline="30000" dirty="0"/>
              <a:t>3</a:t>
            </a:r>
            <a:r>
              <a:rPr lang="it-IT" altLang="it-IT" b="1" dirty="0"/>
              <a:t>.     </a:t>
            </a:r>
            <a:endParaRPr lang="it-IT" altLang="it-IT" b="1" baseline="3000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62F8F2C-C5F9-3B4A-A00E-4D5A391ADE56}"/>
              </a:ext>
            </a:extLst>
          </p:cNvPr>
          <p:cNvSpPr/>
          <p:nvPr/>
        </p:nvSpPr>
        <p:spPr>
          <a:xfrm>
            <a:off x="451038" y="3075160"/>
            <a:ext cx="8229600" cy="1723549"/>
          </a:xfrm>
          <a:prstGeom prst="rect">
            <a:avLst/>
          </a:prstGeom>
          <a:solidFill>
            <a:srgbClr val="F5FFE2"/>
          </a:solidFill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b="1" dirty="0">
                <a:solidFill>
                  <a:srgbClr val="FF0000"/>
                </a:solidFill>
              </a:rPr>
              <a:t>Ecco allora un’idea. </a:t>
            </a:r>
          </a:p>
          <a:p>
            <a:pPr algn="ctr" eaLnBrk="1" hangingPunct="1"/>
            <a:endParaRPr lang="it-IT" altLang="it-IT" sz="1000" b="1" dirty="0">
              <a:solidFill>
                <a:srgbClr val="FF0000"/>
              </a:solidFill>
            </a:endParaRPr>
          </a:p>
          <a:p>
            <a:pPr eaLnBrk="1" hangingPunct="1"/>
            <a:r>
              <a:rPr lang="it-IT" altLang="it-IT" b="1" dirty="0"/>
              <a:t>Ad ogni punto A collego un punto T, che ha: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it-IT" altLang="it-IT" b="1" dirty="0"/>
              <a:t>la stessa ascissa di A, cioè </a:t>
            </a:r>
            <a:r>
              <a:rPr lang="it-IT" altLang="it-IT" b="1" dirty="0" err="1"/>
              <a:t>x</a:t>
            </a:r>
            <a:r>
              <a:rPr lang="it-IT" altLang="it-IT" b="1" baseline="-25000" dirty="0" err="1"/>
              <a:t>A</a:t>
            </a:r>
            <a:r>
              <a:rPr lang="it-IT" altLang="it-IT" b="1" baseline="-25000" dirty="0"/>
              <a:t>;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it-IT" altLang="it-IT" b="1" dirty="0"/>
              <a:t>come ordinata la pendenza m</a:t>
            </a:r>
            <a:r>
              <a:rPr lang="it-IT" altLang="it-IT" b="1" baseline="-25000" dirty="0"/>
              <a:t>t</a:t>
            </a:r>
            <a:r>
              <a:rPr lang="it-IT" altLang="it-IT" b="1" dirty="0"/>
              <a:t> della tangente.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2C3B1B3-3891-934D-B72F-DE64ED2A9A47}"/>
              </a:ext>
            </a:extLst>
          </p:cNvPr>
          <p:cNvSpPr txBox="1"/>
          <p:nvPr/>
        </p:nvSpPr>
        <p:spPr>
          <a:xfrm>
            <a:off x="425287" y="5154225"/>
            <a:ext cx="573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Il video seguente realizza questa idea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>
            <a:extLst>
              <a:ext uri="{FF2B5EF4-FFF2-40B4-BE49-F238E27FC236}">
                <a16:creationId xmlns:a16="http://schemas.microsoft.com/office/drawing/2014/main" id="{2F2F82EB-1311-D540-A7A0-2881C3FCF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728" y="980728"/>
            <a:ext cx="3582018" cy="639762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Una nuova idea</a:t>
            </a: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2D7A1E17-194E-784A-BE9C-FC9776605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C7AA29-40AC-CB4A-9138-3545DE55C6EB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7652" name="Footer Placeholder 4">
            <a:extLst>
              <a:ext uri="{FF2B5EF4-FFF2-40B4-BE49-F238E27FC236}">
                <a16:creationId xmlns:a16="http://schemas.microsoft.com/office/drawing/2014/main" id="{153F2087-D001-D74C-83E1-92AC000F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pic>
        <p:nvPicPr>
          <p:cNvPr id="4" name="1b.Der2_vide2.mov">
            <a:hlinkClick r:id="" action="ppaction://media"/>
            <a:extLst>
              <a:ext uri="{FF2B5EF4-FFF2-40B4-BE49-F238E27FC236}">
                <a16:creationId xmlns:a16="http://schemas.microsoft.com/office/drawing/2014/main" id="{17221EE8-A81E-064A-9302-84758A0B89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51118"/>
            <a:ext cx="4520965" cy="64928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E7A97DE-2CF5-614B-8850-0E2B82082AAE}"/>
              </a:ext>
            </a:extLst>
          </p:cNvPr>
          <p:cNvSpPr txBox="1"/>
          <p:nvPr/>
        </p:nvSpPr>
        <p:spPr>
          <a:xfrm>
            <a:off x="5076056" y="1899998"/>
            <a:ext cx="3957597" cy="2308324"/>
          </a:xfrm>
          <a:prstGeom prst="rect">
            <a:avLst/>
          </a:prstGeom>
          <a:solidFill>
            <a:srgbClr val="FFFE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Osserva</a:t>
            </a:r>
          </a:p>
          <a:p>
            <a:pPr marL="223838" indent="-223838">
              <a:buFontTx/>
              <a:buChar char="-"/>
            </a:pPr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Il punto A(</a:t>
            </a:r>
            <a:r>
              <a:rPr lang="it-IT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it-IT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23838" indent="-223838">
              <a:buFontTx/>
              <a:buChar char="-"/>
            </a:pPr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La tangente con pendenza 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it-IT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- Il punto </a:t>
            </a:r>
            <a:r>
              <a:rPr lang="it-IT" b="1" dirty="0">
                <a:solidFill>
                  <a:srgbClr val="10776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</a:t>
            </a:r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 che ha:</a:t>
            </a:r>
          </a:p>
          <a:p>
            <a:pPr marL="447675" indent="-214313">
              <a:buFont typeface="Arial" panose="020B0604020202020204" pitchFamily="34" charset="0"/>
              <a:buChar char="•"/>
            </a:pPr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ascissa = </a:t>
            </a:r>
            <a:r>
              <a:rPr lang="it-IT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it-IT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7675" indent="-214313">
              <a:buFont typeface="Arial" panose="020B0604020202020204" pitchFamily="34" charset="0"/>
              <a:buChar char="•"/>
            </a:pPr>
            <a:r>
              <a:rPr lang="it-IT" b="1" dirty="0">
                <a:latin typeface="Arial Narrow" panose="020B0604020202020204" pitchFamily="34" charset="0"/>
                <a:cs typeface="Arial Narrow" panose="020B0604020202020204" pitchFamily="34" charset="0"/>
              </a:rPr>
              <a:t>ordinata = 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it-IT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06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>
            <a:extLst>
              <a:ext uri="{FF2B5EF4-FFF2-40B4-BE49-F238E27FC236}">
                <a16:creationId xmlns:a16="http://schemas.microsoft.com/office/drawing/2014/main" id="{AE88FAB4-0D61-9147-B1F5-AF9A5DF6C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Una nuova funzione</a:t>
            </a: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BA7BE296-4A1A-9D40-B243-357C30046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A4119C9-6AA0-8144-A343-F72F89B41613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17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8676" name="Footer Placeholder 4">
            <a:extLst>
              <a:ext uri="{FF2B5EF4-FFF2-40B4-BE49-F238E27FC236}">
                <a16:creationId xmlns:a16="http://schemas.microsoft.com/office/drawing/2014/main" id="{7C34C928-2149-2448-A530-37E462338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28680" name="TextBox 11">
            <a:extLst>
              <a:ext uri="{FF2B5EF4-FFF2-40B4-BE49-F238E27FC236}">
                <a16:creationId xmlns:a16="http://schemas.microsoft.com/office/drawing/2014/main" id="{2760F20C-CDA0-8543-91D8-CEF25C69F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628800"/>
            <a:ext cx="4472342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Il video mostra la ‘traccia’ che lascia il punto verde </a:t>
            </a:r>
            <a:r>
              <a:rPr lang="it-IT" altLang="it-IT" b="1" dirty="0">
                <a:solidFill>
                  <a:srgbClr val="00B050"/>
                </a:solidFill>
              </a:rPr>
              <a:t>T</a:t>
            </a:r>
            <a:r>
              <a:rPr lang="it-IT" altLang="it-IT" b="1" dirty="0"/>
              <a:t>, mentre A scivola sulla curva. </a:t>
            </a:r>
            <a:br>
              <a:rPr lang="it-IT" altLang="it-IT" b="1" dirty="0"/>
            </a:br>
            <a:r>
              <a:rPr lang="it-IT" altLang="it-IT" b="1" dirty="0"/>
              <a:t>La traccia delinea una curva verde, che è il grafico di una nuova funzione.</a:t>
            </a:r>
          </a:p>
          <a:p>
            <a:pPr eaLnBrk="1" hangingPunct="1"/>
            <a:r>
              <a:rPr lang="it-IT" altLang="it-IT" b="1" dirty="0"/>
              <a:t>Quale sarà il nome di questa funzione?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7362DAF-0971-DE43-A796-57AC3DA82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55" y="1052736"/>
            <a:ext cx="3797300" cy="48133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>
            <a:extLst>
              <a:ext uri="{FF2B5EF4-FFF2-40B4-BE49-F238E27FC236}">
                <a16:creationId xmlns:a16="http://schemas.microsoft.com/office/drawing/2014/main" id="{93A69FAF-7E8D-7240-8125-4A8AE5E6B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La funzione derivata</a:t>
            </a: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6C3A4837-3C78-2B4A-A9A2-8F74D085C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38093B6-BF64-424A-A34E-524CEF758612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9700" name="Footer Placeholder 4">
            <a:extLst>
              <a:ext uri="{FF2B5EF4-FFF2-40B4-BE49-F238E27FC236}">
                <a16:creationId xmlns:a16="http://schemas.microsoft.com/office/drawing/2014/main" id="{A0720BE9-FE0F-B841-8DBC-C68430F8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A05591-D033-F34F-8057-00E45478B907}"/>
              </a:ext>
            </a:extLst>
          </p:cNvPr>
          <p:cNvSpPr txBox="1"/>
          <p:nvPr/>
        </p:nvSpPr>
        <p:spPr>
          <a:xfrm>
            <a:off x="153259" y="1280885"/>
            <a:ext cx="51271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Al variare di x il punto </a:t>
            </a:r>
            <a:r>
              <a:rPr lang="it-IT" altLang="it-IT" b="1" dirty="0">
                <a:solidFill>
                  <a:srgbClr val="00B050"/>
                </a:solidFill>
              </a:rPr>
              <a:t>T </a:t>
            </a:r>
            <a:r>
              <a:rPr lang="it-IT" altLang="it-IT" b="1" dirty="0"/>
              <a:t>ha: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it-IT" altLang="it-IT" b="1" dirty="0"/>
              <a:t>la stessa ascissa di A;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it-IT" altLang="it-IT" b="1" dirty="0"/>
              <a:t>ordinata m</a:t>
            </a:r>
            <a:r>
              <a:rPr lang="it-IT" altLang="it-IT" b="1" baseline="-25000" dirty="0"/>
              <a:t>t</a:t>
            </a:r>
            <a:r>
              <a:rPr lang="it-IT" altLang="it-IT" b="1" dirty="0"/>
              <a:t>, che è la derivata di y = x</a:t>
            </a:r>
            <a:r>
              <a:rPr lang="it-IT" altLang="it-IT" b="1" baseline="30000" dirty="0"/>
              <a:t>3</a:t>
            </a:r>
            <a:r>
              <a:rPr lang="it-IT" altLang="it-IT" b="1" dirty="0"/>
              <a:t> nel punto A.</a:t>
            </a:r>
          </a:p>
        </p:txBody>
      </p:sp>
      <p:sp>
        <p:nvSpPr>
          <p:cNvPr id="29704" name="Rectangle 13">
            <a:extLst>
              <a:ext uri="{FF2B5EF4-FFF2-40B4-BE49-F238E27FC236}">
                <a16:creationId xmlns:a16="http://schemas.microsoft.com/office/drawing/2014/main" id="{1DAC83C7-9B56-4F4F-ABED-F793B5372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259" y="3005570"/>
            <a:ext cx="4800600" cy="1723549"/>
          </a:xfrm>
          <a:prstGeom prst="rect">
            <a:avLst/>
          </a:prstGeom>
          <a:solidFill>
            <a:srgbClr val="FFFFC6"/>
          </a:solidFill>
          <a:ln w="3175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La funzione così ottenuta associa ad ogni x la derivata di y = x</a:t>
            </a:r>
            <a:r>
              <a:rPr lang="it-IT" altLang="it-IT" b="1" baseline="30000" dirty="0"/>
              <a:t>3</a:t>
            </a:r>
            <a:r>
              <a:rPr lang="it-IT" altLang="it-IT" b="1" dirty="0"/>
              <a:t>, perciò prende il nome di  </a:t>
            </a:r>
          </a:p>
          <a:p>
            <a:pPr eaLnBrk="1" hangingPunct="1"/>
            <a:endParaRPr lang="it-IT" altLang="it-IT" sz="1000" b="1" dirty="0">
              <a:solidFill>
                <a:srgbClr val="FF0000"/>
              </a:solidFill>
            </a:endParaRPr>
          </a:p>
          <a:p>
            <a:pPr eaLnBrk="1" hangingPunct="1"/>
            <a:r>
              <a:rPr lang="it-IT" altLang="it-IT" b="1" dirty="0">
                <a:solidFill>
                  <a:srgbClr val="FF0000"/>
                </a:solidFill>
              </a:rPr>
              <a:t>FUNZIONE DERIVATA DI </a:t>
            </a:r>
            <a:r>
              <a:rPr lang="it-IT" altLang="it-IT" b="1" dirty="0"/>
              <a:t>y = x</a:t>
            </a:r>
            <a:r>
              <a:rPr lang="it-IT" altLang="it-IT" b="1" baseline="30000" dirty="0"/>
              <a:t>3</a:t>
            </a:r>
            <a:r>
              <a:rPr lang="it-IT" altLang="it-IT" b="1" dirty="0"/>
              <a:t>  </a:t>
            </a:r>
          </a:p>
        </p:txBody>
      </p:sp>
      <p:sp>
        <p:nvSpPr>
          <p:cNvPr id="29706" name="TextBox 18">
            <a:extLst>
              <a:ext uri="{FF2B5EF4-FFF2-40B4-BE49-F238E27FC236}">
                <a16:creationId xmlns:a16="http://schemas.microsoft.com/office/drawing/2014/main" id="{BA33BA37-F478-ED46-8783-A9F763AB1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59" y="4845439"/>
            <a:ext cx="464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Possiamo descrivere questa funzione con una formula?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E18A1BF-AD99-9448-96FD-76DE48D9B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49378"/>
            <a:ext cx="3316355" cy="42036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itolo 1">
            <a:extLst>
              <a:ext uri="{FF2B5EF4-FFF2-40B4-BE49-F238E27FC236}">
                <a16:creationId xmlns:a16="http://schemas.microsoft.com/office/drawing/2014/main" id="{B83971F6-1A3A-C94D-8B67-D5012B7F0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" y="244100"/>
            <a:ext cx="8229600" cy="685800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Calcolare la funzione derivata di y = x</a:t>
            </a:r>
            <a:r>
              <a:rPr lang="it-IT" altLang="it-IT" sz="4000" b="1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3</a:t>
            </a:r>
          </a:p>
        </p:txBody>
      </p:sp>
      <p:sp>
        <p:nvSpPr>
          <p:cNvPr id="30725" name="Slide Number Placeholder 3">
            <a:extLst>
              <a:ext uri="{FF2B5EF4-FFF2-40B4-BE49-F238E27FC236}">
                <a16:creationId xmlns:a16="http://schemas.microsoft.com/office/drawing/2014/main" id="{E45AB466-BB8C-294D-8EC4-DD60D824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7985D69-5D18-274E-923E-82B42EDA0329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19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0726" name="Footer Placeholder 4">
            <a:extLst>
              <a:ext uri="{FF2B5EF4-FFF2-40B4-BE49-F238E27FC236}">
                <a16:creationId xmlns:a16="http://schemas.microsoft.com/office/drawing/2014/main" id="{E092DC33-08DB-3A4A-92CD-120FD3DDB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30727" name="TextBox 7">
            <a:extLst>
              <a:ext uri="{FF2B5EF4-FFF2-40B4-BE49-F238E27FC236}">
                <a16:creationId xmlns:a16="http://schemas.microsoft.com/office/drawing/2014/main" id="{B1F5D446-610E-CF45-8E03-1E7177E0D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33" y="1002437"/>
            <a:ext cx="7924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Rivediamo il procedimento da seguire per calcolare la derivata di y = x</a:t>
            </a:r>
            <a:r>
              <a:rPr lang="it-IT" altLang="it-IT" b="1" baseline="30000" dirty="0"/>
              <a:t>3</a:t>
            </a:r>
            <a:r>
              <a:rPr lang="it-IT" altLang="it-IT" b="1" dirty="0"/>
              <a:t> in alcuni punti</a:t>
            </a:r>
          </a:p>
        </p:txBody>
      </p:sp>
      <p:sp>
        <p:nvSpPr>
          <p:cNvPr id="30728" name="TextBox 11">
            <a:extLst>
              <a:ext uri="{FF2B5EF4-FFF2-40B4-BE49-F238E27FC236}">
                <a16:creationId xmlns:a16="http://schemas.microsoft.com/office/drawing/2014/main" id="{F22186F8-0487-A44B-8D1B-3310408DA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8915" y="2192826"/>
            <a:ext cx="1173832" cy="523220"/>
          </a:xfrm>
          <a:prstGeom prst="rect">
            <a:avLst/>
          </a:prstGeom>
          <a:solidFill>
            <a:srgbClr val="FFF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731" name="TextBox 14">
            <a:extLst>
              <a:ext uri="{FF2B5EF4-FFF2-40B4-BE49-F238E27FC236}">
                <a16:creationId xmlns:a16="http://schemas.microsoft.com/office/drawing/2014/main" id="{BE0C9E16-FCB0-4549-9D4B-4FF37F599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416" y="4502193"/>
            <a:ext cx="2819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Come evitare di ripetere il calcolo tante volte?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1814A47-8608-6D48-B379-2E8AAAFE9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2054457"/>
            <a:ext cx="5245100" cy="21844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F6CDCF0-B5B4-BB41-933F-ED5B3C92E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4883"/>
            <a:ext cx="5600700" cy="2260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1">
            <a:extLst>
              <a:ext uri="{FF2B5EF4-FFF2-40B4-BE49-F238E27FC236}">
                <a16:creationId xmlns:a16="http://schemas.microsoft.com/office/drawing/2014/main" id="{C1436763-3AC2-F544-873F-A507D045B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1000"/>
            <a:ext cx="8610600" cy="838200"/>
          </a:xfrm>
        </p:spPr>
        <p:txBody>
          <a:bodyPr anchor="t"/>
          <a:lstStyle/>
          <a:p>
            <a:pPr eaLnBrk="1" hangingPunct="1"/>
            <a:r>
              <a:rPr lang="it-IT" altLang="it-IT" sz="3600" b="1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Un procedimento per risolvere tre problemi</a:t>
            </a: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80417211-53BC-B040-9760-3D699FFD7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50AAD1E-14A9-DB4D-B509-A563D8D9EC5D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6388" name="Footer Placeholder 4">
            <a:extLst>
              <a:ext uri="{FF2B5EF4-FFF2-40B4-BE49-F238E27FC236}">
                <a16:creationId xmlns:a16="http://schemas.microsoft.com/office/drawing/2014/main" id="{4FCCD798-B4EB-654E-90F3-BD0850ED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79388" y="630872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pic>
        <p:nvPicPr>
          <p:cNvPr id="16389" name="Picture 6" descr="Schermata 2014-11-09 alle 16.23.07.png">
            <a:extLst>
              <a:ext uri="{FF2B5EF4-FFF2-40B4-BE49-F238E27FC236}">
                <a16:creationId xmlns:a16="http://schemas.microsoft.com/office/drawing/2014/main" id="{354F778A-A176-F442-9EA6-8A85E16F5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340725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olo 1">
            <a:extLst>
              <a:ext uri="{FF2B5EF4-FFF2-40B4-BE49-F238E27FC236}">
                <a16:creationId xmlns:a16="http://schemas.microsoft.com/office/drawing/2014/main" id="{C377551B-5217-A343-9E4D-BE0CE83B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85800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ea typeface="ＭＳ Ｐゴシック" panose="020B0600070205080204" pitchFamily="34" charset="-128"/>
              </a:rPr>
              <a:t>Calcolare la funzione derivata di y = x</a:t>
            </a:r>
            <a:r>
              <a:rPr lang="it-IT" altLang="it-IT" sz="4000" b="1" baseline="30000">
                <a:solidFill>
                  <a:srgbClr val="FF0000"/>
                </a:solidFill>
                <a:ea typeface="ＭＳ Ｐゴシック" panose="020B0600070205080204" pitchFamily="34" charset="-128"/>
              </a:rPr>
              <a:t>3</a:t>
            </a: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E03C326D-B715-4D44-9401-F32D73CC5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8FB0475-A56A-9B4B-8F85-32856CFC9A72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20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1749" name="Footer Placeholder 4">
            <a:extLst>
              <a:ext uri="{FF2B5EF4-FFF2-40B4-BE49-F238E27FC236}">
                <a16:creationId xmlns:a16="http://schemas.microsoft.com/office/drawing/2014/main" id="{2E51A8E0-FBD7-2043-B813-0D2A8A087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31750" name="TextBox 7">
            <a:extLst>
              <a:ext uri="{FF2B5EF4-FFF2-40B4-BE49-F238E27FC236}">
                <a16:creationId xmlns:a16="http://schemas.microsoft.com/office/drawing/2014/main" id="{4FCEED47-26B8-7142-B8C7-BDE18806A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14400"/>
            <a:ext cx="7924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/>
              <a:t>Basta eseguire il calcolo una sola volta, a partire da un punto di ascissa x.</a:t>
            </a:r>
          </a:p>
        </p:txBody>
      </p:sp>
      <p:sp>
        <p:nvSpPr>
          <p:cNvPr id="31752" name="Rectangle 16">
            <a:extLst>
              <a:ext uri="{FF2B5EF4-FFF2-40B4-BE49-F238E27FC236}">
                <a16:creationId xmlns:a16="http://schemas.microsoft.com/office/drawing/2014/main" id="{7F769CED-FA61-744D-8A06-E3AE3A85D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388389"/>
            <a:ext cx="8534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Osserviamo subito le lettere </a:t>
            </a:r>
            <a:r>
              <a:rPr lang="it-IT" altLang="it-IT" b="1" i="1" dirty="0">
                <a:solidFill>
                  <a:srgbClr val="0000FF"/>
                </a:solidFill>
              </a:rPr>
              <a:t>x</a:t>
            </a:r>
            <a:r>
              <a:rPr lang="it-IT" altLang="it-IT" b="1" dirty="0"/>
              <a:t> ed </a:t>
            </a:r>
            <a:r>
              <a:rPr lang="it-IT" altLang="it-IT" b="1" i="1" dirty="0">
                <a:solidFill>
                  <a:srgbClr val="FF0000"/>
                </a:solidFill>
              </a:rPr>
              <a:t>h</a:t>
            </a:r>
            <a:r>
              <a:rPr lang="it-IT" altLang="it-IT" b="1" dirty="0"/>
              <a:t> nel calcolo del limite: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FF0000"/>
                </a:solidFill>
              </a:rPr>
              <a:t>la variabile </a:t>
            </a:r>
            <a:r>
              <a:rPr lang="it-IT" altLang="it-IT" b="1" i="1" dirty="0">
                <a:solidFill>
                  <a:srgbClr val="FF0000"/>
                </a:solidFill>
              </a:rPr>
              <a:t>h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/>
              <a:t>assume valori sempre più vicini a 0;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it-IT" altLang="it-IT" b="1" dirty="0">
                <a:solidFill>
                  <a:srgbClr val="0000FF"/>
                </a:solidFill>
              </a:rPr>
              <a:t>la lettera </a:t>
            </a:r>
            <a:r>
              <a:rPr lang="it-IT" altLang="it-IT" b="1" i="1" dirty="0">
                <a:solidFill>
                  <a:srgbClr val="0000FF"/>
                </a:solidFill>
              </a:rPr>
              <a:t>x</a:t>
            </a:r>
            <a:r>
              <a:rPr lang="it-IT" altLang="it-IT" b="1" dirty="0">
                <a:solidFill>
                  <a:srgbClr val="0000FF"/>
                </a:solidFill>
              </a:rPr>
              <a:t> </a:t>
            </a:r>
            <a:r>
              <a:rPr lang="it-IT" altLang="it-IT" b="1" dirty="0"/>
              <a:t>indica una </a:t>
            </a:r>
            <a:r>
              <a:rPr lang="it-IT" altLang="it-IT" b="1" i="1" dirty="0"/>
              <a:t>generica</a:t>
            </a:r>
            <a:r>
              <a:rPr lang="it-IT" altLang="it-IT" b="1" dirty="0"/>
              <a:t> ascissa che rimane fissa durante il calcolo del limite.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222CB56-C570-9546-BE0A-67961EFF3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66055"/>
            <a:ext cx="731520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itolo 1">
            <a:extLst>
              <a:ext uri="{FF2B5EF4-FFF2-40B4-BE49-F238E27FC236}">
                <a16:creationId xmlns:a16="http://schemas.microsoft.com/office/drawing/2014/main" id="{D10C5C83-B1A9-D64F-A52E-0FC255C6A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85800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latin typeface="Arial Narrow Bold" panose="020B0606020202030204" pitchFamily="34" charset="0"/>
                <a:ea typeface="ＭＳ Ｐゴシック" panose="020B0600070205080204" pitchFamily="34" charset="-128"/>
              </a:rPr>
              <a:t>Funzione derivata e derivata in un punto</a:t>
            </a:r>
            <a:endParaRPr lang="it-IT" altLang="it-IT" sz="4000" b="1" baseline="30000">
              <a:solidFill>
                <a:srgbClr val="FF0000"/>
              </a:solidFill>
              <a:latin typeface="Arial Narrow Bold" panose="020B0606020202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3" name="Slide Number Placeholder 3">
            <a:extLst>
              <a:ext uri="{FF2B5EF4-FFF2-40B4-BE49-F238E27FC236}">
                <a16:creationId xmlns:a16="http://schemas.microsoft.com/office/drawing/2014/main" id="{9ED619B7-C709-4340-9B4A-F1034446A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ACCA02E-C409-7146-BA0C-E28A9F340A3E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21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2774" name="Footer Placeholder 4">
            <a:extLst>
              <a:ext uri="{FF2B5EF4-FFF2-40B4-BE49-F238E27FC236}">
                <a16:creationId xmlns:a16="http://schemas.microsoft.com/office/drawing/2014/main" id="{4B59AD11-B54C-5848-82E8-34F675E35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32775" name="TextBox 7">
            <a:extLst>
              <a:ext uri="{FF2B5EF4-FFF2-40B4-BE49-F238E27FC236}">
                <a16:creationId xmlns:a16="http://schemas.microsoft.com/office/drawing/2014/main" id="{7964CBBA-CDEC-4D4F-AD9F-0421A4DDB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874713"/>
            <a:ext cx="80772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Abbiamo così trovato che </a:t>
            </a:r>
            <a:r>
              <a:rPr lang="it-IT" altLang="it-IT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b="1" dirty="0">
                <a:solidFill>
                  <a:srgbClr val="0000FF"/>
                </a:solidFill>
              </a:rPr>
              <a:t> è la formula che descrive la derivata di y = x</a:t>
            </a:r>
            <a:r>
              <a:rPr lang="it-IT" altLang="it-IT" b="1" baseline="30000" dirty="0">
                <a:solidFill>
                  <a:srgbClr val="0000FF"/>
                </a:solidFill>
              </a:rPr>
              <a:t>3</a:t>
            </a:r>
            <a:r>
              <a:rPr lang="it-IT" altLang="it-IT" b="1" dirty="0">
                <a:solidFill>
                  <a:srgbClr val="0000FF"/>
                </a:solidFill>
              </a:rPr>
              <a:t> per qualunque x.</a:t>
            </a:r>
          </a:p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Ecco i simboli più comunemente usati per descrivere la funzione derivata.</a:t>
            </a:r>
          </a:p>
          <a:p>
            <a:pPr eaLnBrk="1" hangingPunct="1"/>
            <a:endParaRPr lang="it-IT" altLang="it-IT" b="1" dirty="0"/>
          </a:p>
        </p:txBody>
      </p:sp>
      <p:sp>
        <p:nvSpPr>
          <p:cNvPr id="32777" name="Rectangle 13">
            <a:extLst>
              <a:ext uri="{FF2B5EF4-FFF2-40B4-BE49-F238E27FC236}">
                <a16:creationId xmlns:a16="http://schemas.microsoft.com/office/drawing/2014/main" id="{E0AAE5FC-E4DA-8843-A364-A4EEA8B87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3490638"/>
            <a:ext cx="8458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latin typeface="Arial Narrow Bold" panose="020B0606020202030204" pitchFamily="34" charset="0"/>
              </a:rPr>
              <a:t>Ora proviamo a calcolare la derivata di y = x</a:t>
            </a:r>
            <a:r>
              <a:rPr lang="it-IT" altLang="it-IT" b="1" baseline="30000" dirty="0">
                <a:latin typeface="Arial Narrow Bold" panose="020B0606020202030204" pitchFamily="34" charset="0"/>
              </a:rPr>
              <a:t>3</a:t>
            </a:r>
            <a:r>
              <a:rPr lang="it-IT" altLang="it-IT" b="1" dirty="0">
                <a:latin typeface="Arial Narrow Bold" panose="020B0606020202030204" pitchFamily="34" charset="0"/>
              </a:rPr>
              <a:t> in x = ½.</a:t>
            </a:r>
          </a:p>
          <a:p>
            <a:pPr eaLnBrk="1" hangingPunct="1"/>
            <a:r>
              <a:rPr lang="it-IT" altLang="it-IT" b="1" dirty="0">
                <a:latin typeface="Arial Narrow Bold" panose="020B0606020202030204" pitchFamily="34" charset="0"/>
              </a:rPr>
              <a:t>Ricomincio a calcolare rapporto incrementale e limite? No!</a:t>
            </a:r>
          </a:p>
          <a:p>
            <a:pPr eaLnBrk="1" hangingPunct="1"/>
            <a:r>
              <a:rPr lang="it-IT" altLang="it-IT" b="1" dirty="0">
                <a:latin typeface="Arial Narrow Bold" panose="020B0606020202030204" pitchFamily="34" charset="0"/>
              </a:rPr>
              <a:t>Ho già eseguito quei calcoli per qualunque x; perché ripeterli?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071AA8A-7011-DF48-9BA0-0A7329C46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2469950"/>
            <a:ext cx="4762500" cy="1016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28913A4-D58C-5C40-9DF8-2ACA8FF08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236" y="4797152"/>
            <a:ext cx="25527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olo 1">
            <a:extLst>
              <a:ext uri="{FF2B5EF4-FFF2-40B4-BE49-F238E27FC236}">
                <a16:creationId xmlns:a16="http://schemas.microsoft.com/office/drawing/2014/main" id="{5F385329-C47B-5749-99BC-3C07F3CA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85800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latin typeface="Arial Narrow Bold" panose="020B0606020202030204" pitchFamily="34" charset="0"/>
                <a:ea typeface="ＭＳ Ｐゴシック" panose="020B0600070205080204" pitchFamily="34" charset="-128"/>
              </a:rPr>
              <a:t>Simboli per la derivata</a:t>
            </a:r>
            <a:endParaRPr lang="it-IT" altLang="it-IT" sz="4000" b="1" baseline="30000">
              <a:solidFill>
                <a:srgbClr val="FF0000"/>
              </a:solidFill>
              <a:latin typeface="Arial Narrow Bold" panose="020B0606020202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5E8A7529-BE47-DB46-8CA9-7D67B5C2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514D6D9-0B78-9D44-8FA0-45413D6F597A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22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3796" name="Footer Placeholder 4">
            <a:extLst>
              <a:ext uri="{FF2B5EF4-FFF2-40B4-BE49-F238E27FC236}">
                <a16:creationId xmlns:a16="http://schemas.microsoft.com/office/drawing/2014/main" id="{5FA45671-1CC7-BD43-BE3F-DE00D2963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33797" name="TextBox 4">
            <a:extLst>
              <a:ext uri="{FF2B5EF4-FFF2-40B4-BE49-F238E27FC236}">
                <a16:creationId xmlns:a16="http://schemas.microsoft.com/office/drawing/2014/main" id="{1B1349EC-BEE8-F24C-BFEF-7C8A2F7DD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90600"/>
            <a:ext cx="7924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latin typeface="Arial Narrow Bold" panose="020B0606020202030204" pitchFamily="34" charset="0"/>
              </a:rPr>
              <a:t>Gli studi di Newton e Lebniz (fine 1600) sono solo l’inizio di un ricco filone di ricerche che coinvolge molti scienziati. Perciò troviamo vari simboli per indicare la funzione derivata. Ecco un elenco per confrontare i simboli più diffusi. </a:t>
            </a:r>
          </a:p>
        </p:txBody>
      </p:sp>
      <p:pic>
        <p:nvPicPr>
          <p:cNvPr id="33798" name="Picture 6" descr="Schermata 2014-11-12 alle 10.43.32.png">
            <a:extLst>
              <a:ext uri="{FF2B5EF4-FFF2-40B4-BE49-F238E27FC236}">
                <a16:creationId xmlns:a16="http://schemas.microsoft.com/office/drawing/2014/main" id="{9DF81F4F-2471-5843-8260-9ECD16C7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88185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Box 7">
            <a:extLst>
              <a:ext uri="{FF2B5EF4-FFF2-40B4-BE49-F238E27FC236}">
                <a16:creationId xmlns:a16="http://schemas.microsoft.com/office/drawing/2014/main" id="{7E956352-0795-DB41-98D0-FCF21B366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867400"/>
            <a:ext cx="1219200" cy="40005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Arial Narrow Bold" panose="020B0606020202030204" pitchFamily="34" charset="0"/>
              </a:rPr>
              <a:t> In fisica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61467A4-96E5-0347-9537-FDE9BCB1181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33400" y="5334000"/>
            <a:ext cx="1066800" cy="5334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olo 1">
            <a:extLst>
              <a:ext uri="{FF2B5EF4-FFF2-40B4-BE49-F238E27FC236}">
                <a16:creationId xmlns:a16="http://schemas.microsoft.com/office/drawing/2014/main" id="{629F552C-BE89-6940-B914-DB84D6636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85800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latin typeface="Arial Narrow Bold" panose="020B0606020202030204" pitchFamily="34" charset="0"/>
                <a:ea typeface="ＭＳ Ｐゴシック" panose="020B0600070205080204" pitchFamily="34" charset="-128"/>
              </a:rPr>
              <a:t>Il calcolo differenziale</a:t>
            </a:r>
            <a:endParaRPr lang="it-IT" altLang="it-IT" sz="4000" b="1" baseline="30000">
              <a:solidFill>
                <a:srgbClr val="FF0000"/>
              </a:solidFill>
              <a:latin typeface="Arial Narrow Bold" panose="020B0606020202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97A8AB22-4D05-5C4A-9931-9CED6047E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B84E3C5-A0C7-2C4B-A03B-049A54B9E949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23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4821" name="Footer Placeholder 4">
            <a:extLst>
              <a:ext uri="{FF2B5EF4-FFF2-40B4-BE49-F238E27FC236}">
                <a16:creationId xmlns:a16="http://schemas.microsoft.com/office/drawing/2014/main" id="{81301CCF-BED5-934C-B9CA-0EE2AC56D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34822" name="TextBox 7">
            <a:extLst>
              <a:ext uri="{FF2B5EF4-FFF2-40B4-BE49-F238E27FC236}">
                <a16:creationId xmlns:a16="http://schemas.microsoft.com/office/drawing/2014/main" id="{87DADE71-E29A-8E4F-B04A-4FA5759D8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38200"/>
            <a:ext cx="830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latin typeface="Arial Narrow Bold" panose="020B0606020202030204" pitchFamily="34" charset="0"/>
              </a:rPr>
              <a:t>Riprendiamo alcuni  simboli per riflettere sulla notazione di </a:t>
            </a:r>
            <a:r>
              <a:rPr lang="it-IT" altLang="it-IT" b="1" dirty="0" err="1">
                <a:latin typeface="Arial Narrow Bold" panose="020B0606020202030204" pitchFamily="34" charset="0"/>
              </a:rPr>
              <a:t>Leibniz</a:t>
            </a:r>
            <a:r>
              <a:rPr lang="it-IT" altLang="it-IT" b="1" dirty="0">
                <a:latin typeface="Arial Narrow Bold" panose="020B0606020202030204" pitchFamily="34" charset="0"/>
              </a:rPr>
              <a:t>.</a:t>
            </a:r>
          </a:p>
        </p:txBody>
      </p:sp>
      <p:sp>
        <p:nvSpPr>
          <p:cNvPr id="34824" name="TextBox 12">
            <a:extLst>
              <a:ext uri="{FF2B5EF4-FFF2-40B4-BE49-F238E27FC236}">
                <a16:creationId xmlns:a16="http://schemas.microsoft.com/office/drawing/2014/main" id="{3667D690-11B5-2945-969C-95489124C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057821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dirty="0">
                <a:latin typeface="Arial Narrow" panose="020B0604020202020204" pitchFamily="34" charset="0"/>
              </a:rPr>
              <a:t>Questa idea di </a:t>
            </a:r>
            <a:r>
              <a:rPr lang="it-IT" altLang="it-IT" dirty="0" err="1">
                <a:latin typeface="Arial Narrow" panose="020B0604020202020204" pitchFamily="34" charset="0"/>
              </a:rPr>
              <a:t>Lebniz</a:t>
            </a:r>
            <a:r>
              <a:rPr lang="it-IT" altLang="it-IT" dirty="0">
                <a:latin typeface="Arial Narrow" panose="020B0604020202020204" pitchFamily="34" charset="0"/>
              </a:rPr>
              <a:t> è stata approfondita e precisata fino a portare al concetto di limite.</a:t>
            </a:r>
            <a:endParaRPr lang="it-IT" altLang="it-IT" dirty="0"/>
          </a:p>
        </p:txBody>
      </p:sp>
      <p:sp>
        <p:nvSpPr>
          <p:cNvPr id="34825" name="TextBox 13">
            <a:extLst>
              <a:ext uri="{FF2B5EF4-FFF2-40B4-BE49-F238E27FC236}">
                <a16:creationId xmlns:a16="http://schemas.microsoft.com/office/drawing/2014/main" id="{B332C5D7-C43A-674B-B87C-BF24C133A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584" y="5888084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Nasce così il calcolo differenziale o calcolo infinitesimale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3BF2A12-222E-EB4E-9CE2-E3660504D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860" y="1277754"/>
            <a:ext cx="5441280" cy="1716455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A3024A61-FDD7-8841-9BCC-308B350EE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584" y="2854177"/>
            <a:ext cx="8305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dirty="0">
                <a:latin typeface="Arial Narrow" panose="020B0604020202020204" pitchFamily="34" charset="0"/>
              </a:rPr>
              <a:t>Per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it-IT" altLang="it-IT" b="1" i="1" dirty="0">
                <a:latin typeface="Arial Narrow" panose="020B0604020202020204" pitchFamily="34" charset="0"/>
              </a:rPr>
              <a:t> </a:t>
            </a:r>
            <a:r>
              <a:rPr lang="it-IT" altLang="it-IT" dirty="0">
                <a:latin typeface="Arial Narrow" panose="020B0604020202020204" pitchFamily="34" charset="0"/>
              </a:rPr>
              <a:t>(o </a:t>
            </a:r>
            <a:r>
              <a:rPr lang="it-IT" altLang="it-IT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dirty="0">
                <a:latin typeface="Arial Narrow" panose="020B0604020202020204" pitchFamily="34" charset="0"/>
              </a:rPr>
              <a:t>troviamo vari nomi:</a:t>
            </a:r>
          </a:p>
          <a:p>
            <a:pPr eaLnBrk="1" hangingPunct="1">
              <a:buFontTx/>
              <a:buChar char="-"/>
            </a:pPr>
            <a:r>
              <a:rPr lang="it-IT" altLang="it-IT" dirty="0">
                <a:latin typeface="Arial Narrow" panose="020B0604020202020204" pitchFamily="34" charset="0"/>
              </a:rPr>
              <a:t> differenza fra due valori infinitamente vicini di </a:t>
            </a:r>
            <a:r>
              <a:rPr lang="it-IT" altLang="it-IT" b="1" i="1" dirty="0">
                <a:latin typeface="Arial Narrow" panose="020B0604020202020204" pitchFamily="34" charset="0"/>
              </a:rPr>
              <a:t>x</a:t>
            </a:r>
            <a:r>
              <a:rPr lang="it-IT" altLang="it-IT" dirty="0">
                <a:latin typeface="Arial Narrow" panose="020B0604020202020204" pitchFamily="34" charset="0"/>
              </a:rPr>
              <a:t> (o di </a:t>
            </a:r>
            <a:r>
              <a:rPr lang="it-IT" altLang="it-IT" b="1" i="1" dirty="0">
                <a:latin typeface="Arial Narrow" panose="020B0604020202020204" pitchFamily="34" charset="0"/>
              </a:rPr>
              <a:t>y</a:t>
            </a:r>
            <a:r>
              <a:rPr lang="it-IT" altLang="it-IT" dirty="0">
                <a:latin typeface="Arial Narrow" panose="020B0604020202020204" pitchFamily="34" charset="0"/>
              </a:rPr>
              <a:t>)</a:t>
            </a:r>
          </a:p>
          <a:p>
            <a:pPr eaLnBrk="1" hangingPunct="1">
              <a:buFontTx/>
              <a:buChar char="-"/>
            </a:pPr>
            <a:r>
              <a:rPr lang="it-IT" altLang="it-IT" dirty="0">
                <a:latin typeface="Arial Narrow" panose="020B0604020202020204" pitchFamily="34" charset="0"/>
              </a:rPr>
              <a:t> differenza infinitesima;</a:t>
            </a:r>
          </a:p>
          <a:p>
            <a:pPr eaLnBrk="1" hangingPunct="1">
              <a:buFontTx/>
              <a:buChar char="-"/>
            </a:pPr>
            <a:r>
              <a:rPr lang="it-IT" altLang="it-IT" dirty="0">
                <a:latin typeface="Arial Narrow" panose="020B0604020202020204" pitchFamily="34" charset="0"/>
              </a:rPr>
              <a:t> differenziale.</a:t>
            </a:r>
          </a:p>
          <a:p>
            <a:pPr eaLnBrk="1" hangingPunct="1"/>
            <a:r>
              <a:rPr lang="it-IT" altLang="it-IT" dirty="0">
                <a:latin typeface="Arial Narrow" panose="020B0604020202020204" pitchFamily="34" charset="0"/>
              </a:rPr>
              <a:t>Tutti nomi che richiamano una stessa idea: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dx </a:t>
            </a:r>
            <a:r>
              <a:rPr lang="it-IT" altLang="it-IT" dirty="0">
                <a:latin typeface="Arial Narrow" panose="020B0604020202020204" pitchFamily="34" charset="0"/>
              </a:rPr>
              <a:t>indica un numero vicinissimo a 0, ma non esattamente 0, in modo da poter dividere per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it-IT" altLang="it-IT" dirty="0">
                <a:latin typeface="Arial Narrow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itolo 1">
            <a:extLst>
              <a:ext uri="{FF2B5EF4-FFF2-40B4-BE49-F238E27FC236}">
                <a16:creationId xmlns:a16="http://schemas.microsoft.com/office/drawing/2014/main" id="{F842CC17-3757-4F48-9933-5D0F33BC1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8610600" cy="685800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latin typeface="Arial Narrow Bold" panose="020B0606020202030204" pitchFamily="34" charset="0"/>
                <a:ea typeface="ＭＳ Ｐゴシック" panose="020B0600070205080204" pitchFamily="34" charset="-128"/>
              </a:rPr>
              <a:t>Come è organizzato il calcolo differenziale</a:t>
            </a:r>
            <a:endParaRPr lang="it-IT" altLang="it-IT" sz="4000" b="1" baseline="30000">
              <a:solidFill>
                <a:srgbClr val="FF0000"/>
              </a:solidFill>
              <a:latin typeface="Arial Narrow Bold" panose="020B0606020202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83619726-85CC-EF45-9700-CFA997489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F4857E8-5777-6D46-A74F-4D907E8EB48D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24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5845" name="Footer Placeholder 4">
            <a:extLst>
              <a:ext uri="{FF2B5EF4-FFF2-40B4-BE49-F238E27FC236}">
                <a16:creationId xmlns:a16="http://schemas.microsoft.com/office/drawing/2014/main" id="{5284F0B6-FB40-244C-84CB-038712D9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35846" name="TextBox 9">
            <a:extLst>
              <a:ext uri="{FF2B5EF4-FFF2-40B4-BE49-F238E27FC236}">
                <a16:creationId xmlns:a16="http://schemas.microsoft.com/office/drawing/2014/main" id="{3A9437E7-C313-1A43-920D-50BC9F9A7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90600"/>
            <a:ext cx="80772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Il calcolo differenziale studia le derivate.</a:t>
            </a:r>
          </a:p>
          <a:p>
            <a:pPr eaLnBrk="1" hangingPunct="1"/>
            <a:r>
              <a:rPr lang="it-IT" altLang="it-IT" b="1" dirty="0">
                <a:latin typeface="Arial Narrow" panose="020B0604020202020204" pitchFamily="34" charset="0"/>
              </a:rPr>
              <a:t>Pensate alle tante funzioni che avete incontrato finora: calcolare il limite del rapporto incrementale per tutte queste funzioni sarebbe un lavoro lunghissimo!</a:t>
            </a:r>
          </a:p>
          <a:p>
            <a:pPr eaLnBrk="1" hangingPunct="1"/>
            <a:r>
              <a:rPr lang="it-IT" altLang="it-IT" b="1" dirty="0">
                <a:latin typeface="Arial Narrow" panose="020B0604020202020204" pitchFamily="34" charset="0"/>
              </a:rPr>
              <a:t>Ecco invece il percorso molto più rapido che seguiremo: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Calcolo le derivate di poche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funzioni elementari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Studio le regole dell’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Algebra delle derivate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calcolare le derivate di tutte le funzioni ottenute da quelle elementari con procedimenti noti. 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alt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7" name="Picture 10" descr="Schermata 2014-11-13 alle 09.18.43.png">
            <a:extLst>
              <a:ext uri="{FF2B5EF4-FFF2-40B4-BE49-F238E27FC236}">
                <a16:creationId xmlns:a16="http://schemas.microsoft.com/office/drawing/2014/main" id="{EF3C5CD8-B968-E540-85F9-A044E5736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43400"/>
            <a:ext cx="3454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BBF1A5C-5F6F-694E-A457-6C005379D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4343400"/>
            <a:ext cx="4076700" cy="18669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>
            <a:extLst>
              <a:ext uri="{FF2B5EF4-FFF2-40B4-BE49-F238E27FC236}">
                <a16:creationId xmlns:a16="http://schemas.microsoft.com/office/drawing/2014/main" id="{ADBF821E-A2A4-1545-BBE1-6F1CFF24A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1061524"/>
            <a:ext cx="8610600" cy="838200"/>
          </a:xfrm>
        </p:spPr>
        <p:txBody>
          <a:bodyPr anchor="t"/>
          <a:lstStyle/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Il centro del procedimento</a:t>
            </a: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BB77A6C7-A304-F948-B434-527182072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922ABC3-19CA-9740-B979-7A1B1D002E2D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7652" name="Footer Placeholder 4">
            <a:extLst>
              <a:ext uri="{FF2B5EF4-FFF2-40B4-BE49-F238E27FC236}">
                <a16:creationId xmlns:a16="http://schemas.microsoft.com/office/drawing/2014/main" id="{54ADEADC-4BC3-1640-98DD-74729CB95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79388" y="630872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EEFBDC50-CABC-E34C-B06E-3B2C7FF8ECB2}"/>
                  </a:ext>
                </a:extLst>
              </p:cNvPr>
              <p:cNvSpPr txBox="1"/>
              <p:nvPr/>
            </p:nvSpPr>
            <p:spPr>
              <a:xfrm>
                <a:off x="124463" y="1899724"/>
                <a:ext cx="8797282" cy="1694375"/>
              </a:xfrm>
              <a:prstGeom prst="rect">
                <a:avLst/>
              </a:prstGeom>
              <a:solidFill>
                <a:srgbClr val="FFFEE8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32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Il limite per </a:t>
                </a:r>
                <a:r>
                  <a:rPr lang="it-IT" sz="32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it-IT" sz="3200" b="1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che tende a 0 del rapporto incrementale</a:t>
                </a:r>
              </a:p>
              <a:p>
                <a:endParaRPr lang="it-IT" sz="1000" b="1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𝐥𝐢𝐦</m:t>
                              </m:r>
                            </m:e>
                            <m:lim>
                              <m: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  <m: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it-IT" sz="3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3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it-IT" sz="3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it-IT" sz="3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</m:d>
                              <m: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it-IT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it-IT" sz="3200" b="1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EEFBDC50-CABC-E34C-B06E-3B2C7FF8E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63" y="1899724"/>
                <a:ext cx="8797282" cy="1694375"/>
              </a:xfrm>
              <a:prstGeom prst="rect">
                <a:avLst/>
              </a:prstGeom>
              <a:blipFill>
                <a:blip r:embed="rId2"/>
                <a:stretch>
                  <a:fillRect l="-1587" t="-4478" b="-44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42D94415-A79A-7649-927E-4780607DF36F}"/>
              </a:ext>
            </a:extLst>
          </p:cNvPr>
          <p:cNvSpPr txBox="1"/>
          <p:nvPr/>
        </p:nvSpPr>
        <p:spPr>
          <a:xfrm>
            <a:off x="328305" y="3690015"/>
            <a:ext cx="8593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48B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Il risultato del limite dà la pendenza della tangente al grafico della funzione </a:t>
            </a:r>
            <a:r>
              <a:rPr lang="it-IT" sz="2800" b="1" i="1" dirty="0">
                <a:solidFill>
                  <a:srgbClr val="0048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</a:t>
            </a:r>
            <a:r>
              <a:rPr lang="it-IT" sz="2800" b="1" i="1" dirty="0" err="1">
                <a:solidFill>
                  <a:srgbClr val="0048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2800" b="1" i="1" dirty="0">
                <a:solidFill>
                  <a:srgbClr val="0048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(x) </a:t>
            </a:r>
            <a:r>
              <a:rPr lang="it-IT" sz="2800" b="1" dirty="0">
                <a:solidFill>
                  <a:srgbClr val="0048B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nel suo punto di ascissa </a:t>
            </a:r>
            <a:r>
              <a:rPr lang="it-IT" sz="2800" b="1" i="1" dirty="0">
                <a:solidFill>
                  <a:srgbClr val="0048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a</a:t>
            </a:r>
            <a:r>
              <a:rPr lang="it-IT" sz="2800" b="1" dirty="0">
                <a:solidFill>
                  <a:srgbClr val="0048B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5ECA288C-36C3-9340-96AF-71D20C2A0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4985096"/>
            <a:ext cx="8458200" cy="954088"/>
          </a:xfrm>
          <a:prstGeom prst="rect">
            <a:avLst/>
          </a:prstGeom>
          <a:solidFill>
            <a:srgbClr val="FFFEE8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Quali risultati può avere il limite per </a:t>
            </a:r>
            <a:r>
              <a:rPr lang="it-IT" altLang="it-IT" sz="2800" b="1" i="1" dirty="0"/>
              <a:t>h</a:t>
            </a:r>
            <a:r>
              <a:rPr lang="it-IT" altLang="it-IT" sz="2800" b="1" dirty="0"/>
              <a:t> che tende a 0 del rapporto incrementale?</a:t>
            </a:r>
          </a:p>
        </p:txBody>
      </p:sp>
    </p:spTree>
    <p:extLst>
      <p:ext uri="{BB962C8B-B14F-4D97-AF65-F5344CB8AC3E}">
        <p14:creationId xmlns:p14="http://schemas.microsoft.com/office/powerpoint/2010/main" val="1028325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>
            <a:extLst>
              <a:ext uri="{FF2B5EF4-FFF2-40B4-BE49-F238E27FC236}">
                <a16:creationId xmlns:a16="http://schemas.microsoft.com/office/drawing/2014/main" id="{1EC4339E-BF0C-0248-96D5-77364FDE3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Attività</a:t>
            </a: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578BD075-77B8-2F41-8198-CCE6AC89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76680C2-5116-3B41-83CC-D71A8B51B8B7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8436" name="Footer Placeholder 4">
            <a:extLst>
              <a:ext uri="{FF2B5EF4-FFF2-40B4-BE49-F238E27FC236}">
                <a16:creationId xmlns:a16="http://schemas.microsoft.com/office/drawing/2014/main" id="{F82752D6-16D4-0D4E-A00A-7F293E02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sp>
        <p:nvSpPr>
          <p:cNvPr id="18437" name="TextBox 6">
            <a:extLst>
              <a:ext uri="{FF2B5EF4-FFF2-40B4-BE49-F238E27FC236}">
                <a16:creationId xmlns:a16="http://schemas.microsoft.com/office/drawing/2014/main" id="{0535CBE6-41B1-0E4A-A3D1-15E1208F7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905000"/>
            <a:ext cx="6781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Completa la di lavoro per esaminare il limite del rapporto incrementale  in varie situazioni.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>
            <a:extLst>
              <a:ext uri="{FF2B5EF4-FFF2-40B4-BE49-F238E27FC236}">
                <a16:creationId xmlns:a16="http://schemas.microsoft.com/office/drawing/2014/main" id="{1EC4339E-BF0C-0248-96D5-77364FDE3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0848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 Che cosa </a:t>
            </a:r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hai trovato</a:t>
            </a:r>
            <a:endParaRPr lang="it-IT" altLang="it-IT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578BD075-77B8-2F41-8198-CCE6AC89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76680C2-5116-3B41-83CC-D71A8B51B8B7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8436" name="Footer Placeholder 4">
            <a:extLst>
              <a:ext uri="{FF2B5EF4-FFF2-40B4-BE49-F238E27FC236}">
                <a16:creationId xmlns:a16="http://schemas.microsoft.com/office/drawing/2014/main" id="{F82752D6-16D4-0D4E-A00A-7F293E021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</p:spTree>
    <p:extLst>
      <p:ext uri="{BB962C8B-B14F-4D97-AF65-F5344CB8AC3E}">
        <p14:creationId xmlns:p14="http://schemas.microsoft.com/office/powerpoint/2010/main" val="832250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>
            <a:extLst>
              <a:ext uri="{FF2B5EF4-FFF2-40B4-BE49-F238E27FC236}">
                <a16:creationId xmlns:a16="http://schemas.microsoft.com/office/drawing/2014/main" id="{1624D4C8-8A67-3542-A562-681DEA7A0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838200"/>
          </a:xfrm>
        </p:spPr>
        <p:txBody>
          <a:bodyPr anchor="t"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Quesito 1</a:t>
            </a: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3997DCB2-5618-B646-9799-C9D4E946E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9C6C903-A448-DD44-8BEA-9876FAA04EAE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6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9460" name="Footer Placeholder 4">
            <a:extLst>
              <a:ext uri="{FF2B5EF4-FFF2-40B4-BE49-F238E27FC236}">
                <a16:creationId xmlns:a16="http://schemas.microsoft.com/office/drawing/2014/main" id="{EA119C8F-44EC-8843-987E-B1AFAE20F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7CA6A91-6901-AC47-83F5-8230F5CF7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20" y="994445"/>
            <a:ext cx="7022515" cy="54984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>
            <a:extLst>
              <a:ext uri="{FF2B5EF4-FFF2-40B4-BE49-F238E27FC236}">
                <a16:creationId xmlns:a16="http://schemas.microsoft.com/office/drawing/2014/main" id="{F1D06265-525E-4A45-B936-9A4B6F32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838200"/>
          </a:xfrm>
        </p:spPr>
        <p:txBody>
          <a:bodyPr anchor="t"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Quesito 2</a:t>
            </a: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C24DF66B-A587-F54D-8F4E-42E7AB35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AD4B521-C641-FB4D-8406-6AEE2A914B92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7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1508" name="Footer Placeholder 4">
            <a:extLst>
              <a:ext uri="{FF2B5EF4-FFF2-40B4-BE49-F238E27FC236}">
                <a16:creationId xmlns:a16="http://schemas.microsoft.com/office/drawing/2014/main" id="{97AA8237-78CD-E745-9672-196E2534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pic>
        <p:nvPicPr>
          <p:cNvPr id="21509" name="Picture 8" descr="Schermata 2014-11-11 alle 15.56.10.png">
            <a:extLst>
              <a:ext uri="{FF2B5EF4-FFF2-40B4-BE49-F238E27FC236}">
                <a16:creationId xmlns:a16="http://schemas.microsoft.com/office/drawing/2014/main" id="{F2ABEED9-DBA7-664A-A196-35D06A16D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2391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 descr="Schermata 2014-11-11 alle 16.11.52.png">
            <a:extLst>
              <a:ext uri="{FF2B5EF4-FFF2-40B4-BE49-F238E27FC236}">
                <a16:creationId xmlns:a16="http://schemas.microsoft.com/office/drawing/2014/main" id="{23351144-38CF-BC44-AC94-50516EA40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86200"/>
            <a:ext cx="50419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>
            <a:extLst>
              <a:ext uri="{FF2B5EF4-FFF2-40B4-BE49-F238E27FC236}">
                <a16:creationId xmlns:a16="http://schemas.microsoft.com/office/drawing/2014/main" id="{F33DC846-A8A9-BE48-843C-25D01BB0F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838200"/>
          </a:xfrm>
        </p:spPr>
        <p:txBody>
          <a:bodyPr anchor="t"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Quesito 3</a:t>
            </a: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4C41FC6B-3A11-0940-8D9D-90A1236DE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229600" y="6356350"/>
            <a:ext cx="457200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154C17-A68C-2E48-819F-189542758BB7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8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2532" name="Footer Placeholder 4">
            <a:extLst>
              <a:ext uri="{FF2B5EF4-FFF2-40B4-BE49-F238E27FC236}">
                <a16:creationId xmlns:a16="http://schemas.microsoft.com/office/drawing/2014/main" id="{B08B81E5-FD46-F941-8773-ECE72C4D9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pic>
        <p:nvPicPr>
          <p:cNvPr id="22533" name="Picture 7" descr="Schermata 2014-11-10 alle 11.59.10.png">
            <a:extLst>
              <a:ext uri="{FF2B5EF4-FFF2-40B4-BE49-F238E27FC236}">
                <a16:creationId xmlns:a16="http://schemas.microsoft.com/office/drawing/2014/main" id="{07DFE3BC-1070-244F-8DF0-D679E6A16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382000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itolo 1">
            <a:extLst>
              <a:ext uri="{FF2B5EF4-FFF2-40B4-BE49-F238E27FC236}">
                <a16:creationId xmlns:a16="http://schemas.microsoft.com/office/drawing/2014/main" id="{62693970-4B9F-B146-838A-E62822681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87" y="334975"/>
            <a:ext cx="8534400" cy="838200"/>
          </a:xfrm>
        </p:spPr>
        <p:txBody>
          <a:bodyPr anchor="t"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Parole e simboli della matematica</a:t>
            </a:r>
          </a:p>
        </p:txBody>
      </p:sp>
      <p:sp>
        <p:nvSpPr>
          <p:cNvPr id="23558" name="Slide Number Placeholder 3">
            <a:extLst>
              <a:ext uri="{FF2B5EF4-FFF2-40B4-BE49-F238E27FC236}">
                <a16:creationId xmlns:a16="http://schemas.microsoft.com/office/drawing/2014/main" id="{66FAADFF-CFB3-B047-B63B-D8D7764AD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229600" y="6356350"/>
            <a:ext cx="457200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462DFD3-DA03-B64B-B3FA-389B8CD1AD2C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9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3559" name="Footer Placeholder 4">
            <a:extLst>
              <a:ext uri="{FF2B5EF4-FFF2-40B4-BE49-F238E27FC236}">
                <a16:creationId xmlns:a16="http://schemas.microsoft.com/office/drawing/2014/main" id="{A67C54AC-834D-8748-BD70-D575B828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Enrico Pietropoli, 2022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D4751A8-99D8-1544-B721-EA83AEC47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67" y="1149195"/>
            <a:ext cx="8405302" cy="532335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3919</TotalTime>
  <Words>925</Words>
  <Application>Microsoft Macintosh PowerPoint</Application>
  <PresentationFormat>Presentazione su schermo (4:3)</PresentationFormat>
  <Paragraphs>136</Paragraphs>
  <Slides>24</Slides>
  <Notes>2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2" baseType="lpstr">
      <vt:lpstr>ＭＳ Ｐゴシック</vt:lpstr>
      <vt:lpstr>Arial</vt:lpstr>
      <vt:lpstr>Arial Narrow</vt:lpstr>
      <vt:lpstr>Arial Narrow Bold</vt:lpstr>
      <vt:lpstr>Calibri</vt:lpstr>
      <vt:lpstr>Cambria Math</vt:lpstr>
      <vt:lpstr>Times New Roman</vt:lpstr>
      <vt:lpstr>Tema di Office</vt:lpstr>
      <vt:lpstr>Derivata in un punto  e funzione derivata</vt:lpstr>
      <vt:lpstr>Un procedimento per risolvere tre problemi</vt:lpstr>
      <vt:lpstr>Il centro del procedimento</vt:lpstr>
      <vt:lpstr>Attività</vt:lpstr>
      <vt:lpstr>  Che cosa hai trovato</vt:lpstr>
      <vt:lpstr>Quesito 1</vt:lpstr>
      <vt:lpstr>Quesito 2</vt:lpstr>
      <vt:lpstr>Quesito 3</vt:lpstr>
      <vt:lpstr>Parole e simboli della matematica</vt:lpstr>
      <vt:lpstr>Parole e simboli della matematica</vt:lpstr>
      <vt:lpstr>Esempi per riflettere</vt:lpstr>
      <vt:lpstr>Esempi per riflettere</vt:lpstr>
      <vt:lpstr>Video</vt:lpstr>
      <vt:lpstr>Retta tangente ‘in movimento’</vt:lpstr>
      <vt:lpstr>Pendenza della ‘tangente in movimento’</vt:lpstr>
      <vt:lpstr>Una nuova idea</vt:lpstr>
      <vt:lpstr>Una nuova funzione</vt:lpstr>
      <vt:lpstr>La funzione derivata</vt:lpstr>
      <vt:lpstr>Calcolare la funzione derivata di y = x3</vt:lpstr>
      <vt:lpstr>Calcolare la funzione derivata di y = x3</vt:lpstr>
      <vt:lpstr>Funzione derivata e derivata in un punto</vt:lpstr>
      <vt:lpstr>Simboli per la derivata</vt:lpstr>
      <vt:lpstr>Il calcolo differenziale</vt:lpstr>
      <vt:lpstr>Come è organizzato il calcolo differenziale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ricerca della tangente</dc:title>
  <dc:creator>Enrico Pietropoli</dc:creator>
  <cp:lastModifiedBy>Microsoft Office User</cp:lastModifiedBy>
  <cp:revision>152</cp:revision>
  <dcterms:created xsi:type="dcterms:W3CDTF">2014-11-12T08:38:25Z</dcterms:created>
  <dcterms:modified xsi:type="dcterms:W3CDTF">2023-10-30T16:39:53Z</dcterms:modified>
</cp:coreProperties>
</file>