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1.jpg" ContentType="image/jpeg"/>
  <Override PartName="/ppt/media/image12.jp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3" r:id="rId2"/>
    <p:sldId id="384" r:id="rId3"/>
    <p:sldId id="389" r:id="rId4"/>
    <p:sldId id="417" r:id="rId5"/>
    <p:sldId id="386" r:id="rId6"/>
    <p:sldId id="387" r:id="rId7"/>
    <p:sldId id="405" r:id="rId8"/>
    <p:sldId id="400" r:id="rId9"/>
    <p:sldId id="406" r:id="rId10"/>
    <p:sldId id="402" r:id="rId11"/>
    <p:sldId id="403" r:id="rId12"/>
    <p:sldId id="421" r:id="rId13"/>
    <p:sldId id="418" r:id="rId14"/>
    <p:sldId id="419" r:id="rId15"/>
    <p:sldId id="423" r:id="rId16"/>
    <p:sldId id="424" r:id="rId17"/>
    <p:sldId id="425" r:id="rId18"/>
    <p:sldId id="428" r:id="rId19"/>
    <p:sldId id="427" r:id="rId20"/>
    <p:sldId id="429" r:id="rId21"/>
    <p:sldId id="430" r:id="rId22"/>
    <p:sldId id="442" r:id="rId23"/>
    <p:sldId id="337" r:id="rId24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EE8"/>
    <a:srgbClr val="0057DD"/>
    <a:srgbClr val="107768"/>
    <a:srgbClr val="0048BA"/>
    <a:srgbClr val="F7FF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740"/>
  </p:normalViewPr>
  <p:slideViewPr>
    <p:cSldViewPr>
      <p:cViewPr varScale="1">
        <p:scale>
          <a:sx n="124" d="100"/>
          <a:sy n="124" d="100"/>
        </p:scale>
        <p:origin x="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B9F216-9238-8448-B64F-F810B06721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4E271-7DFC-814F-8396-36074B14C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4408EB-E5F3-DA45-BEB9-1C3D38532ED5}" type="datetime1">
              <a:rPr lang="it-IT" altLang="it-IT"/>
              <a:pPr>
                <a:defRPr/>
              </a:pPr>
              <a:t>22/10/23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A5C1B-FE6C-6247-8E3E-6B3A488F8A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355DA-9946-E947-B200-CF2F9D522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B123910-BAFC-8F45-80EC-DEEB665EAC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ED401B-58E5-FB4B-880D-9B74BA82D9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156E6-B9F0-3C4F-B3A0-5D7E685382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D721C6E-750B-EA4D-9B61-70B8D86CA055}" type="datetime1">
              <a:rPr lang="it-IT" altLang="it-IT"/>
              <a:pPr>
                <a:defRPr/>
              </a:pPr>
              <a:t>22/10/23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109EB4-DDC6-8A49-841B-92C94F9D6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847DCD0-2A77-174D-AA39-CCCDC2BCD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9156D-6982-ED4E-B217-3E603B84A3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4AB4F-312A-3D47-811E-54CF850F6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15DA85-8DE2-4D4A-B531-9F339C7A5F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4B618B38-2827-C746-939E-1F877BEBC6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1F4D8E2E-95CC-DD4A-B0A9-C6E78851BD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23022A54-6948-7145-84CC-8EB49E4F8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B8DF57-7277-224E-BF51-4A12395EF780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298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335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78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319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091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419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182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971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3491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87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DAF088F-27B1-A248-8465-990543D1B0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029D97D1-B9A1-AC45-B27E-F0F04A41C4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243FBA14-DA93-E841-826E-5D99BC5DC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C8EC50-9C42-6C4A-86FA-871D50296D71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C7DE8CA-C44F-BA4E-A582-8845749D0A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816400A-F340-FB49-8067-6217652BD0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3C89771B-DF93-BC4E-A0E4-FA86EB3ED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8410B395-6844-5348-B15C-179AC8BC4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D2920-2354-A44D-A1DF-8F45ADB5375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D8FFFFC5-21C4-624F-B8AD-64102F086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E06BE11-BC83-1C46-9DE6-BA6ECD702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86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DAF088F-27B1-A248-8465-990543D1B0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029D97D1-B9A1-AC45-B27E-F0F04A41C4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243FBA14-DA93-E841-826E-5D99BC5DC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C8EC50-9C42-6C4A-86FA-871D50296D71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1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A3422490-8067-3549-84B7-0DA8803FBC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37FE538B-1F9F-C945-81DB-52BC9C52FD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A6BBEFAA-3CD8-354D-8334-7ABF4EFA9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C0FF8E-A8EC-1D4D-8B09-16327DC97D9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67F45082-F46E-584A-A138-F2BA1346F5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5353B5B1-4BD2-264F-AA88-D3F9177D82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1AE68CA8-C4AA-3F4A-BBD7-4C9F849E2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A1A59F-D7F9-9343-B06F-96A2230119AF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66D5DEBA-DD8B-0745-949E-52B5FFC8E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A78602A6-597A-2043-A267-20547713E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6C9DCBF-7E3A-F04E-B3DB-1A91CD7B4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CFAA3E-F17F-B241-9E27-9FCEA7802AE9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02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D57B82F1-ECA7-6A4E-ABD5-B4E9DAAC0F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291FFC15-AF48-174F-9F27-190C5A3C48C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4BD1759E-EBCB-3540-A4F7-7F24F82DE6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9940" name="Rectangle 7">
            <a:extLst>
              <a:ext uri="{FF2B5EF4-FFF2-40B4-BE49-F238E27FC236}">
                <a16:creationId xmlns:a16="http://schemas.microsoft.com/office/drawing/2014/main" id="{308FD000-CFE9-084E-BD96-218791FD5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B4C2FD-6749-4342-A813-83520C7F7D57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81431FFB-CAD2-6341-BBAB-77C1EF9CA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30400C5C-CC94-2148-AA70-D96579A25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852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54CCBAFD-A5CA-8A41-BDC2-10FFB02AB5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4D88CE24-E437-EC48-B1F1-3CF865DC76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0FF9F243-9B17-154F-9A5C-47444D7A2D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1988" name="Rectangle 7">
            <a:extLst>
              <a:ext uri="{FF2B5EF4-FFF2-40B4-BE49-F238E27FC236}">
                <a16:creationId xmlns:a16="http://schemas.microsoft.com/office/drawing/2014/main" id="{D7825C53-EFD5-D54C-8C1A-4B3F99A90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A8F016-10F4-534A-9F3F-E91B7A7441E4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D613603C-FE9F-FA47-921C-5894B545D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90" name="Rectangle 3">
            <a:extLst>
              <a:ext uri="{FF2B5EF4-FFF2-40B4-BE49-F238E27FC236}">
                <a16:creationId xmlns:a16="http://schemas.microsoft.com/office/drawing/2014/main" id="{573FB796-C3F9-784D-8D96-55E2842F3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283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54CCBAFD-A5CA-8A41-BDC2-10FFB02AB5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4D88CE24-E437-EC48-B1F1-3CF865DC76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0FF9F243-9B17-154F-9A5C-47444D7A2D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1988" name="Rectangle 7">
            <a:extLst>
              <a:ext uri="{FF2B5EF4-FFF2-40B4-BE49-F238E27FC236}">
                <a16:creationId xmlns:a16="http://schemas.microsoft.com/office/drawing/2014/main" id="{D7825C53-EFD5-D54C-8C1A-4B3F99A90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A8F016-10F4-534A-9F3F-E91B7A7441E4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D613603C-FE9F-FA47-921C-5894B545D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90" name="Rectangle 3">
            <a:extLst>
              <a:ext uri="{FF2B5EF4-FFF2-40B4-BE49-F238E27FC236}">
                <a16:creationId xmlns:a16="http://schemas.microsoft.com/office/drawing/2014/main" id="{573FB796-C3F9-784D-8D96-55E2842F3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6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65794E-9D04-0545-9078-2A72CCCCC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67F8E8-29F0-C84A-94FF-8293BE8D9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77B373-CDA1-3C46-BA7B-A9FA9948F1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7EB2-5E91-084C-9EA3-91FA42A030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489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B80292-F4E5-2145-93DB-5587A4E59A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16B7B7-095B-4D4A-83DD-9AEECFACB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72D30-4D18-0545-81D5-81BA00B55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94C36-8674-9F44-8523-1A28136652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195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42CFDA-54BA-4D47-B2DE-ADC149550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0CC943-75B4-404E-B91F-93DBDAC12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A6BB2E-F5E6-994D-B4DA-6F7774460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695F-606A-474D-AB55-C176ED887F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708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4B08B-7138-FD46-ACDA-E8C487929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4EC6E3-5D4B-8449-AF5D-874F9EB63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BE4B71-2861-3D4E-91E2-EFD3F446E7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B16B7-6215-FE46-9475-21C0F13A4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473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4549412-E352-934D-8819-463141C2B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9AEC28-3ABC-E14D-90FD-BBCEE673D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6A934CE-6CA3-2344-ABA1-4A282E858F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E5512-B708-D64B-8C5F-5201A1AA80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1374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15FA05-EEF1-3C4C-A36F-12347ACCA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20D43F-302F-1D48-8581-5E5CAC583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7DF263-24D6-AB4C-83EA-DE33BA699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5A2E2-0B0E-8C46-BEFF-C8DCB8E899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876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C68970-3AD8-3244-9331-915A0E8FC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34388B-ABD9-004D-9329-53407C733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A0CF30-81F3-074B-BEE8-54BAEC2BB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52222-610E-9643-B73D-96264A5B61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377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C7FD38-3AB6-5A48-A866-0AFD3629E2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92037A-8982-3147-B00A-199B36619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53CD05-7262-994D-B4A0-E114495C5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6FAAB-11F5-3041-8AFC-2B921DF23A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307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3E5F9-A4DE-4B43-BE79-81D113685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2B5E2-1B7C-6347-BCB5-C330038B2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F76BB9-5A47-6148-AAE0-2A71570110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F57EE-C5D7-F745-BEC8-411D86CF2E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28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EF7A0D-00AB-1741-A35D-D974064C0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DE438A-9D26-FE4C-9BB9-D719805AE6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53F824-E848-0243-A822-1D32B8F54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F68C-7246-2143-9506-45041C3A94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130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8490AB-2CB7-A543-9D5A-755F834629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7C7C2E-1F9A-5343-B659-551CA081F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AE1926-1AEC-C942-8FE3-03E2A0885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407B-EDF0-9B49-951B-4262D7557E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788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7A9B69-DF35-8447-90F0-7ACEFAEB2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E1CEFB-9A2C-3A48-858A-0EA5B724E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1AFE17-6D08-DF45-B2B5-3C3D8A1CB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15D8-46EE-A542-A557-C7DD3622FE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687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6FCD1-FD1F-7A42-9386-3A1DA2044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84D-593F-3D48-9A3A-BDC60AEB0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4C6EA-DCAC-1F48-B718-F9B1390DC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19B74-D755-5342-ABE1-A8A64318C4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786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1A0BD2-66CE-A74D-A1ED-C7CA7E1FA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66B3B-016A-A74B-8D9F-0CF4F10BE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B6B4F-B3B4-BC47-900A-4053CF8EA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AD4B-1E28-B343-A137-9904819F04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365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D7DAA6-FE3C-B54F-ABCE-42926662F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07A471-112B-7F4F-9450-234AA3B45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1CFF15-0A68-3E4F-B15E-14B48545DC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1C2FA3-1D4C-9749-BB28-AD6CC77ABE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FC0EB9-1D86-654D-98FB-FA3EEC31DE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3717B2B-6E33-124F-90CB-23A794C3F4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025241AC-BDEA-B44A-B821-7E18AFAA8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5040560" cy="1080120"/>
          </a:xfrm>
        </p:spPr>
        <p:txBody>
          <a:bodyPr/>
          <a:lstStyle/>
          <a:p>
            <a:pPr eaLnBrk="1" hangingPunct="1"/>
            <a:r>
              <a:rPr lang="it-IT" altLang="it-IT" sz="48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numeri reali</a:t>
            </a:r>
          </a:p>
        </p:txBody>
      </p:sp>
      <p:sp>
        <p:nvSpPr>
          <p:cNvPr id="18434" name="Slide Number Placeholder 8">
            <a:extLst>
              <a:ext uri="{FF2B5EF4-FFF2-40B4-BE49-F238E27FC236}">
                <a16:creationId xmlns:a16="http://schemas.microsoft.com/office/drawing/2014/main" id="{56E3E4C3-1B1E-0544-BFF2-8336BD8C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A8F6BD-002A-D046-855A-C148CF2A7F2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18435" name="Footer Placeholder 9">
            <a:extLst>
              <a:ext uri="{FF2B5EF4-FFF2-40B4-BE49-F238E27FC236}">
                <a16:creationId xmlns:a16="http://schemas.microsoft.com/office/drawing/2014/main" id="{77726149-7DB6-504D-BDEC-A1B41E32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AC9B1DF-C915-BC41-91AE-83B2C9A89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59" y="1844824"/>
            <a:ext cx="55562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911E0FD6-2B1F-8041-827E-B42DE93DD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90632"/>
            <a:ext cx="7829550" cy="6223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delle operazioni</a:t>
            </a:r>
          </a:p>
        </p:txBody>
      </p:sp>
      <p:sp>
        <p:nvSpPr>
          <p:cNvPr id="40962" name="Rectangle 4">
            <a:extLst>
              <a:ext uri="{FF2B5EF4-FFF2-40B4-BE49-F238E27FC236}">
                <a16:creationId xmlns:a16="http://schemas.microsoft.com/office/drawing/2014/main" id="{277B0DBA-23D2-BE4C-AE1C-D06C5B43F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8B5587A5-0246-0848-B4FE-E7DFD8C5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964" name="Footer Placeholder 11">
            <a:extLst>
              <a:ext uri="{FF2B5EF4-FFF2-40B4-BE49-F238E27FC236}">
                <a16:creationId xmlns:a16="http://schemas.microsoft.com/office/drawing/2014/main" id="{DC988446-DEA4-2341-A03B-0C1F7CC0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548423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40965" name="Slide Number Placeholder 12">
            <a:extLst>
              <a:ext uri="{FF2B5EF4-FFF2-40B4-BE49-F238E27FC236}">
                <a16:creationId xmlns:a16="http://schemas.microsoft.com/office/drawing/2014/main" id="{A9964565-AA0A-054C-8254-8F5677A0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7" y="65126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B3375-E77F-084E-8282-FF9EFBD644E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 dirty="0"/>
          </a:p>
        </p:txBody>
      </p:sp>
      <p:sp>
        <p:nvSpPr>
          <p:cNvPr id="40966" name="TextBox 15">
            <a:extLst>
              <a:ext uri="{FF2B5EF4-FFF2-40B4-BE49-F238E27FC236}">
                <a16:creationId xmlns:a16="http://schemas.microsoft.com/office/drawing/2014/main" id="{67AB72C4-C6DC-F042-B43D-4978C7543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712932"/>
            <a:ext cx="8640959" cy="954107"/>
          </a:xfrm>
          <a:prstGeom prst="rect">
            <a:avLst/>
          </a:prstGeom>
          <a:solidFill>
            <a:srgbClr val="F7FFF4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halkboard" panose="03050602040202020205" pitchFamily="66" charset="77"/>
              </a:rPr>
              <a:t>Estendo ai numeri reali le proprietà di addizione e moltiplicazione valide per i numeri razionali. </a:t>
            </a:r>
          </a:p>
        </p:txBody>
      </p:sp>
      <p:pic>
        <p:nvPicPr>
          <p:cNvPr id="8" name="Picture 7" descr="Immagine 11.png">
            <a:extLst>
              <a:ext uri="{FF2B5EF4-FFF2-40B4-BE49-F238E27FC236}">
                <a16:creationId xmlns:a16="http://schemas.microsoft.com/office/drawing/2014/main" id="{EBE2908A-DBB8-654A-B7C9-C1B77130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2629"/>
            <a:ext cx="8136904" cy="459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4935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4038A079-0519-9F4F-9B16-82584442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4DF56877-FEFD-D044-BFC3-50855BB9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36871" name="TextBox 10">
            <a:extLst>
              <a:ext uri="{FF2B5EF4-FFF2-40B4-BE49-F238E27FC236}">
                <a16:creationId xmlns:a16="http://schemas.microsoft.com/office/drawing/2014/main" id="{98028A00-F180-0549-816A-8B7C7D00B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64521"/>
            <a:ext cx="5904656" cy="954107"/>
          </a:xfrm>
          <a:prstGeom prst="rect">
            <a:avLst/>
          </a:prstGeom>
          <a:solidFill>
            <a:srgbClr val="F7FFF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"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57DD"/>
                </a:solidFill>
                <a:latin typeface="Arial Narrow" panose="020B0604020202020204" pitchFamily="34" charset="0"/>
              </a:rPr>
              <a:t>Non posso dividere per 0 </a:t>
            </a:r>
            <a:r>
              <a:rPr lang="it-IT" altLang="it-IT" sz="2800" b="1" dirty="0">
                <a:latin typeface="Arial Narrow" panose="020B0604020202020204" pitchFamily="34" charset="0"/>
              </a:rPr>
              <a:t>perché nei numeri reali non trovo il reciproco di 0</a:t>
            </a:r>
          </a:p>
        </p:txBody>
      </p:sp>
      <p:pic>
        <p:nvPicPr>
          <p:cNvPr id="36873" name="Picture 16" descr="Immagine 5.png">
            <a:extLst>
              <a:ext uri="{FF2B5EF4-FFF2-40B4-BE49-F238E27FC236}">
                <a16:creationId xmlns:a16="http://schemas.microsoft.com/office/drawing/2014/main" id="{E920590B-96C5-A444-9E77-880814328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7"/>
          <a:stretch>
            <a:fillRect/>
          </a:stretch>
        </p:blipFill>
        <p:spPr bwMode="auto">
          <a:xfrm>
            <a:off x="796925" y="3400844"/>
            <a:ext cx="7592045" cy="16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2694"/>
            <a:ext cx="8229600" cy="1445512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Domanda: rimangono delle operazioni che non posso eseguire con i numeri reali?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2609076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4038A079-0519-9F4F-9B16-82584442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4DF56877-FEFD-D044-BFC3-50855BB9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368869"/>
            <a:ext cx="514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729" y="2055369"/>
            <a:ext cx="7499176" cy="1445512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E rimangono altre operazioni che non posso eseguire con i numeri reali?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468348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4038A079-0519-9F4F-9B16-82584442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4DF56877-FEFD-D044-BFC3-50855BB9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021" y="260648"/>
            <a:ext cx="7499176" cy="504056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Radici quadrate e numeri negativi</a:t>
            </a:r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800D95E-93E4-E845-9448-15FA8AEEAC98}"/>
              </a:ext>
            </a:extLst>
          </p:cNvPr>
          <p:cNvSpPr/>
          <p:nvPr/>
        </p:nvSpPr>
        <p:spPr>
          <a:xfrm>
            <a:off x="792076" y="974292"/>
            <a:ext cx="78592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it-IT" sz="2800" b="1" dirty="0">
                <a:solidFill>
                  <a:schemeClr val="accent2"/>
                </a:solidFill>
              </a:rPr>
              <a:t>Problema storico</a:t>
            </a:r>
          </a:p>
          <a:p>
            <a:pPr eaLnBrk="1" hangingPunct="1"/>
            <a:r>
              <a:rPr lang="it-IT" altLang="it-IT" sz="2800" b="1" dirty="0">
                <a:latin typeface="Arial Narrow" charset="0"/>
              </a:rPr>
              <a:t>Già gli antichi babilonesi calcolano radici quadrate, ma solo durante il 1600 i matematici europei lavorano stabilmente con i numeri negativi. </a:t>
            </a:r>
            <a:br>
              <a:rPr lang="it-IT" altLang="it-IT" sz="2800" b="1" dirty="0">
                <a:latin typeface="Arial Narrow" charset="0"/>
              </a:rPr>
            </a:br>
            <a:r>
              <a:rPr lang="it-IT" altLang="it-IT" sz="2800" b="1" dirty="0">
                <a:solidFill>
                  <a:srgbClr val="FF0000"/>
                </a:solidFill>
                <a:latin typeface="Arial Narrow" charset="0"/>
              </a:rPr>
              <a:t>Come accordare le ‘antiche’ radici quadrate con i ‘nuovi’ numeri negativi?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41BC6BC-0F3B-E349-8F7D-BE7661F1F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789040"/>
            <a:ext cx="2426266" cy="231843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8B3703C-7A17-4944-99A5-0738EAE38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357981"/>
            <a:ext cx="241494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6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4038A079-0519-9F4F-9B16-82584442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4DF56877-FEFD-D044-BFC3-50855BB9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64" y="116632"/>
            <a:ext cx="7499176" cy="960178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Radici quadrate di numeri negativi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2F06D8-DD6D-164F-907F-CB77BFF98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19516"/>
            <a:ext cx="8203556" cy="24028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0D751CA-5058-1D47-9018-DCCD74E5A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717032"/>
            <a:ext cx="5040560" cy="15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830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4038A079-0519-9F4F-9B16-82584442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4DF56877-FEFD-D044-BFC3-50855BB99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2927" y="6507009"/>
            <a:ext cx="1701552" cy="3684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975"/>
            <a:ext cx="7499176" cy="960178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Radici quadrate e numeri negativi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629AE3C-4393-4547-920A-74950A60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53021"/>
            <a:ext cx="6624736" cy="194038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9AE0515-2515-F04F-A041-FF2063DE8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931" y="146552"/>
            <a:ext cx="1749470" cy="626511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363ADF6-18AB-BF44-9A28-A3A70BF83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688" y="3313467"/>
            <a:ext cx="4495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475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56" y="369485"/>
            <a:ext cx="8237640" cy="626042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Radici cubiche anche di numeri negativi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5B7CD2-344C-D44C-B366-0652D3EF0726}"/>
              </a:ext>
            </a:extLst>
          </p:cNvPr>
          <p:cNvSpPr txBox="1"/>
          <p:nvPr/>
        </p:nvSpPr>
        <p:spPr>
          <a:xfrm>
            <a:off x="1396113" y="4741378"/>
            <a:ext cx="6258911" cy="954107"/>
          </a:xfrm>
          <a:prstGeom prst="rect">
            <a:avLst/>
          </a:prstGeom>
          <a:solidFill>
            <a:srgbClr val="F7FFF4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4"/>
                </a:solidFill>
              </a:rPr>
              <a:t>Trovo sulla retta dei numeri reali le radici cubiche di tutti i numeri reali.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82653E-1443-2B40-97C4-5DC3D0092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7" y="1474668"/>
            <a:ext cx="8953099" cy="27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934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264" y="476672"/>
            <a:ext cx="7085512" cy="626042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Un risultato più generale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5B7CD2-344C-D44C-B366-0652D3EF0726}"/>
              </a:ext>
            </a:extLst>
          </p:cNvPr>
          <p:cNvSpPr txBox="1"/>
          <p:nvPr/>
        </p:nvSpPr>
        <p:spPr>
          <a:xfrm>
            <a:off x="971600" y="1628800"/>
            <a:ext cx="7560840" cy="954107"/>
          </a:xfrm>
          <a:prstGeom prst="rect">
            <a:avLst/>
          </a:prstGeom>
          <a:solidFill>
            <a:srgbClr val="F7FFF4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Non</a:t>
            </a:r>
            <a:r>
              <a:rPr lang="it-IT" sz="2800" b="1" dirty="0">
                <a:solidFill>
                  <a:schemeClr val="accent4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trovo</a:t>
            </a:r>
            <a:r>
              <a:rPr lang="it-IT" sz="2800" b="1" dirty="0">
                <a:solidFill>
                  <a:schemeClr val="accent4"/>
                </a:solidFill>
              </a:rPr>
              <a:t> sulla retta dei numeri reali </a:t>
            </a:r>
            <a:r>
              <a:rPr lang="it-IT" sz="2800" b="1" dirty="0">
                <a:solidFill>
                  <a:srgbClr val="FF0000"/>
                </a:solidFill>
              </a:rPr>
              <a:t>solo</a:t>
            </a:r>
            <a:r>
              <a:rPr lang="it-IT" sz="2800" b="1" dirty="0">
                <a:solidFill>
                  <a:schemeClr val="accent4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le radici con indice pari</a:t>
            </a:r>
            <a:r>
              <a:rPr lang="it-IT" sz="2800" b="1" dirty="0">
                <a:solidFill>
                  <a:schemeClr val="accent4"/>
                </a:solidFill>
              </a:rPr>
              <a:t> di numeri negativi 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0FF8E1-819E-714B-96EB-EDCD3DCF00B4}"/>
              </a:ext>
            </a:extLst>
          </p:cNvPr>
          <p:cNvSpPr txBox="1"/>
          <p:nvPr/>
        </p:nvSpPr>
        <p:spPr>
          <a:xfrm>
            <a:off x="3419872" y="29969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7DD"/>
                </a:solidFill>
              </a:rPr>
              <a:t>Esempi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05702F-FE3C-8C4B-94C6-09538A553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674968"/>
            <a:ext cx="8892480" cy="24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64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91" y="350402"/>
            <a:ext cx="7812869" cy="1296144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Estendo le proprietà dei radicali ad espressioni con numeri negativi?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43C523B-AD06-9F44-B6E7-1C7DA2354E30}"/>
              </a:ext>
            </a:extLst>
          </p:cNvPr>
          <p:cNvSpPr txBox="1"/>
          <p:nvPr/>
        </p:nvSpPr>
        <p:spPr>
          <a:xfrm>
            <a:off x="803121" y="465313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7DD"/>
                </a:solidFill>
              </a:rPr>
              <a:t>Ragioniamo su qualche caso significativo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C07051-8819-2E44-B757-89F6EE32F4CE}"/>
              </a:ext>
            </a:extLst>
          </p:cNvPr>
          <p:cNvSpPr txBox="1"/>
          <p:nvPr/>
        </p:nvSpPr>
        <p:spPr>
          <a:xfrm>
            <a:off x="772401" y="1949512"/>
            <a:ext cx="78848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Le proprietà dei radicali erano importanti per i calcoli con carta e penna, soprattutto quando si lavorava solo con numeri positivi.</a:t>
            </a:r>
          </a:p>
          <a:p>
            <a:endParaRPr lang="it-IT" sz="1000" b="1" dirty="0"/>
          </a:p>
          <a:p>
            <a:r>
              <a:rPr lang="it-IT" sz="2800" b="1" dirty="0"/>
              <a:t>Perciò richiedono particolare attenzione in espressioni con numeri negativi.</a:t>
            </a:r>
          </a:p>
        </p:txBody>
      </p:sp>
    </p:spTree>
    <p:extLst>
      <p:ext uri="{BB962C8B-B14F-4D97-AF65-F5344CB8AC3E}">
        <p14:creationId xmlns:p14="http://schemas.microsoft.com/office/powerpoint/2010/main" val="37116374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98" y="476672"/>
            <a:ext cx="8182272" cy="626042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Prodotto di radicali con lo stesso indice pari</a:t>
            </a:r>
            <a:endParaRPr lang="it-IT" sz="36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F169C0-5959-F34E-8727-B861EA97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06" y="1415462"/>
            <a:ext cx="6984776" cy="155415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1CD5508-B467-064E-AE57-0745375C2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51" y="3130508"/>
            <a:ext cx="7974886" cy="151304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2167E6B-8ABA-5046-942F-FD15D4474731}"/>
              </a:ext>
            </a:extLst>
          </p:cNvPr>
          <p:cNvSpPr txBox="1"/>
          <p:nvPr/>
        </p:nvSpPr>
        <p:spPr>
          <a:xfrm>
            <a:off x="498801" y="4956298"/>
            <a:ext cx="8416299" cy="1200329"/>
          </a:xfrm>
          <a:prstGeom prst="rect">
            <a:avLst/>
          </a:prstGeom>
          <a:solidFill>
            <a:srgbClr val="F7FFF4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Analoghe conclusioni per il quoziente di radicali con lo stesso indice pari, dato che la divisione diventa moltiplicazione per il reciproco.</a:t>
            </a:r>
          </a:p>
          <a:p>
            <a:r>
              <a:rPr lang="it-IT" sz="2400" b="1" dirty="0">
                <a:solidFill>
                  <a:srgbClr val="0057D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Rimane impossibile la divisione per 0.</a:t>
            </a:r>
          </a:p>
        </p:txBody>
      </p:sp>
    </p:spTree>
    <p:extLst>
      <p:ext uri="{BB962C8B-B14F-4D97-AF65-F5344CB8AC3E}">
        <p14:creationId xmlns:p14="http://schemas.microsoft.com/office/powerpoint/2010/main" val="922970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492DE187-70E4-A94C-ACED-8AD4C3EB4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/>
          <a:lstStyle/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Numeri irrazionali  </a:t>
            </a:r>
          </a:p>
        </p:txBody>
      </p:sp>
      <p:sp>
        <p:nvSpPr>
          <p:cNvPr id="20482" name="Slide Number Placeholder 8">
            <a:extLst>
              <a:ext uri="{FF2B5EF4-FFF2-40B4-BE49-F238E27FC236}">
                <a16:creationId xmlns:a16="http://schemas.microsoft.com/office/drawing/2014/main" id="{153E652C-AA30-9641-A4D2-A72145A6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AC308-22C4-B14E-9B0A-C8ED32018E3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20483" name="Footer Placeholder 9">
            <a:extLst>
              <a:ext uri="{FF2B5EF4-FFF2-40B4-BE49-F238E27FC236}">
                <a16:creationId xmlns:a16="http://schemas.microsoft.com/office/drawing/2014/main" id="{11934646-3ADC-5748-B8B8-E0C4926E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0484" name="TextBox 6">
            <a:extLst>
              <a:ext uri="{FF2B5EF4-FFF2-40B4-BE49-F238E27FC236}">
                <a16:creationId xmlns:a16="http://schemas.microsoft.com/office/drawing/2014/main" id="{05B84BE8-D192-9143-BE10-39A0A9BB3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838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I numeri irrazionali non provengono solo dall’estrazione di radice; ad esempio è irrazionale anche il numero indicato con il simbolo π, che esprime il rapporto fra circonferenza e diametro. </a:t>
            </a:r>
          </a:p>
        </p:txBody>
      </p:sp>
      <p:pic>
        <p:nvPicPr>
          <p:cNvPr id="20485" name="Picture 6">
            <a:extLst>
              <a:ext uri="{FF2B5EF4-FFF2-40B4-BE49-F238E27FC236}">
                <a16:creationId xmlns:a16="http://schemas.microsoft.com/office/drawing/2014/main" id="{7985B783-E632-0444-90A4-D6155F566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5562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8">
            <a:extLst>
              <a:ext uri="{FF2B5EF4-FFF2-40B4-BE49-F238E27FC236}">
                <a16:creationId xmlns:a16="http://schemas.microsoft.com/office/drawing/2014/main" id="{67DBC5C8-00B0-EF43-8BCB-49B2449FC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0"/>
            <a:ext cx="58674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π è un </a:t>
            </a:r>
            <a:r>
              <a:rPr lang="it-IT" altLang="it-IT" sz="1800" b="1" i="1" dirty="0">
                <a:solidFill>
                  <a:srgbClr val="0000FF"/>
                </a:solidFill>
              </a:rPr>
              <a:t>numero irrazionale</a:t>
            </a:r>
            <a:r>
              <a:rPr lang="it-IT" altLang="it-IT" sz="1800" b="1" dirty="0"/>
              <a:t>, perciò non può essere scritto esattamente con un numero decimale finito.</a:t>
            </a:r>
            <a:r>
              <a:rPr lang="it-IT" altLang="it-IT" sz="20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00FF"/>
                </a:solidFill>
              </a:rPr>
              <a:t>3,14 è un valore decimale approssimato di π</a:t>
            </a:r>
            <a:r>
              <a:rPr lang="it-IT" altLang="it-IT" sz="2400" b="1" dirty="0"/>
              <a:t>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626042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Potenze di radicali con indice pari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6B9927-FE26-5E4E-B167-A004A1074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628800"/>
            <a:ext cx="4968552" cy="18783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015E244-07A6-344B-8706-48C66B053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717032"/>
            <a:ext cx="8348290" cy="17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908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Footer Placeholder 11">
            <a:extLst>
              <a:ext uri="{FF2B5EF4-FFF2-40B4-BE49-F238E27FC236}">
                <a16:creationId xmlns:a16="http://schemas.microsoft.com/office/drawing/2014/main" id="{4898EAE2-6FB4-D348-BB10-B9C94DA4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6869" name="Slide Number Placeholder 12">
            <a:extLst>
              <a:ext uri="{FF2B5EF4-FFF2-40B4-BE49-F238E27FC236}">
                <a16:creationId xmlns:a16="http://schemas.microsoft.com/office/drawing/2014/main" id="{4DD3F354-FC00-924A-909A-5E555C62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A3EFF-4F99-7047-BE65-17DD44F5990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6E7FA5C-DCED-F24A-94AD-80463B63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97" y="524128"/>
            <a:ext cx="8352928" cy="626042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Proprietà dei radicali estese a numeri negativi</a:t>
            </a:r>
            <a:endParaRPr lang="it-IT" sz="3600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364F6E8E-A783-2A46-8C66-A4B6A8E4DE62}"/>
              </a:ext>
            </a:extLst>
          </p:cNvPr>
          <p:cNvGrpSpPr/>
          <p:nvPr/>
        </p:nvGrpSpPr>
        <p:grpSpPr>
          <a:xfrm>
            <a:off x="603197" y="2924944"/>
            <a:ext cx="8136904" cy="2593240"/>
            <a:chOff x="287524" y="1844824"/>
            <a:chExt cx="8136904" cy="2593240"/>
          </a:xfrm>
        </p:grpSpPr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E74933C1-7512-2743-8A30-BDF2C2BDB198}"/>
                </a:ext>
              </a:extLst>
            </p:cNvPr>
            <p:cNvCxnSpPr/>
            <p:nvPr/>
          </p:nvCxnSpPr>
          <p:spPr>
            <a:xfrm flipH="1">
              <a:off x="2123728" y="1844824"/>
              <a:ext cx="2520280" cy="936104"/>
            </a:xfrm>
            <a:prstGeom prst="line">
              <a:avLst/>
            </a:prstGeom>
            <a:ln>
              <a:solidFill>
                <a:srgbClr val="10776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489F0E73-9EBD-B242-BF26-3C649EB2C23C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844824"/>
              <a:ext cx="2088232" cy="10081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539DBCC-A92B-B44B-B889-3F1D884F3789}"/>
                </a:ext>
              </a:extLst>
            </p:cNvPr>
            <p:cNvSpPr txBox="1"/>
            <p:nvPr/>
          </p:nvSpPr>
          <p:spPr>
            <a:xfrm>
              <a:off x="287524" y="2868404"/>
              <a:ext cx="3672408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107768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Indice </a:t>
              </a:r>
              <a:r>
                <a:rPr lang="it-IT" sz="2400" b="1" i="1" dirty="0" err="1">
                  <a:solidFill>
                    <a:srgbClr val="10776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sz="2400" b="1" dirty="0">
                  <a:solidFill>
                    <a:srgbClr val="107768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dei radicali dispari</a:t>
              </a:r>
            </a:p>
            <a:p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Tutte le proprietà sono valide anche se al posto di 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, 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inserisco numeri negativi. 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F779FA94-1D25-9A4E-8C25-9AEBF9F555A1}"/>
                </a:ext>
              </a:extLst>
            </p:cNvPr>
            <p:cNvSpPr txBox="1"/>
            <p:nvPr/>
          </p:nvSpPr>
          <p:spPr>
            <a:xfrm>
              <a:off x="4752020" y="2868404"/>
              <a:ext cx="3672408" cy="1569660"/>
            </a:xfrm>
            <a:prstGeom prst="rect">
              <a:avLst/>
            </a:prstGeom>
            <a:solidFill>
              <a:srgbClr val="FFFEE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Indice </a:t>
              </a:r>
              <a:r>
                <a:rPr lang="it-IT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dei radicali pari</a:t>
              </a:r>
            </a:p>
            <a:p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Le proprietà </a:t>
              </a:r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non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sono valide se al posto di 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, </a:t>
              </a:r>
              <a:r>
                <a:rPr 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inserisco numeri negativi.</a:t>
              </a:r>
            </a:p>
          </p:txBody>
        </p: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E5CF3B10-3D23-834F-978A-8E012840E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65245"/>
            <a:ext cx="2387600" cy="7620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C57FAC4-71F4-A849-BAC6-60987B8ED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899" y="1461089"/>
            <a:ext cx="1587500" cy="11430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833CF0D-BCFA-F544-AFE9-B323B4932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1591478"/>
            <a:ext cx="19685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0021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525344"/>
            <a:ext cx="2232248" cy="19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841" y="345799"/>
            <a:ext cx="8458200" cy="762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 numeri reali sulla retta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696D24-5854-B147-AF3D-11D4C3DD4B93}"/>
              </a:ext>
            </a:extLst>
          </p:cNvPr>
          <p:cNvSpPr txBox="1"/>
          <p:nvPr/>
        </p:nvSpPr>
        <p:spPr>
          <a:xfrm>
            <a:off x="713284" y="1221881"/>
            <a:ext cx="817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Osservo di nuovo la retta dei numeri reali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673210-7BEF-EE44-B9AE-CC7C07A697D8}"/>
              </a:ext>
            </a:extLst>
          </p:cNvPr>
          <p:cNvSpPr txBox="1"/>
          <p:nvPr/>
        </p:nvSpPr>
        <p:spPr>
          <a:xfrm>
            <a:off x="2641410" y="4766979"/>
            <a:ext cx="3781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Resta una domanda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85A6722B-EB9B-A842-94C0-85529C27E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434" y="5388112"/>
            <a:ext cx="7397452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Rimangono ancora sulla retta dei vuoti per inserire numeri che non sono reali?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16" descr="Reali_retta1.jpg">
            <a:extLst>
              <a:ext uri="{FF2B5EF4-FFF2-40B4-BE49-F238E27FC236}">
                <a16:creationId xmlns:a16="http://schemas.microsoft.com/office/drawing/2014/main" id="{729EBC27-99AB-0146-9F17-1A843CB3A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1" y="1868082"/>
            <a:ext cx="87058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1360CC-AC2C-D14D-928F-5F913A5DF524}"/>
              </a:ext>
            </a:extLst>
          </p:cNvPr>
          <p:cNvSpPr txBox="1"/>
          <p:nvPr/>
        </p:nvSpPr>
        <p:spPr>
          <a:xfrm>
            <a:off x="586531" y="2937389"/>
            <a:ext cx="842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E penso alle operazioni che non hanno risultato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383C016-A0C5-4E4C-81F3-A29906D3CD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887" b="54146"/>
          <a:stretch/>
        </p:blipFill>
        <p:spPr>
          <a:xfrm>
            <a:off x="1624122" y="3406658"/>
            <a:ext cx="5815988" cy="12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1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8">
            <a:extLst>
              <a:ext uri="{FF2B5EF4-FFF2-40B4-BE49-F238E27FC236}">
                <a16:creationId xmlns:a16="http://schemas.microsoft.com/office/drawing/2014/main" id="{A3694CE7-933C-574E-90F3-CC25CF0C9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654800" cy="81915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L’assioma di continuità</a:t>
            </a:r>
          </a:p>
        </p:txBody>
      </p:sp>
      <p:sp>
        <p:nvSpPr>
          <p:cNvPr id="20482" name="Rectangle 1032">
            <a:extLst>
              <a:ext uri="{FF2B5EF4-FFF2-40B4-BE49-F238E27FC236}">
                <a16:creationId xmlns:a16="http://schemas.microsoft.com/office/drawing/2014/main" id="{EDB8CEDC-37D2-CB46-9922-DFCEF554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0483" name="Rectangle 1034">
            <a:extLst>
              <a:ext uri="{FF2B5EF4-FFF2-40B4-BE49-F238E27FC236}">
                <a16:creationId xmlns:a16="http://schemas.microsoft.com/office/drawing/2014/main" id="{B3DE1280-F4AE-F341-A76D-D59D13D85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0484" name="Rectangle 9">
            <a:extLst>
              <a:ext uri="{FF2B5EF4-FFF2-40B4-BE49-F238E27FC236}">
                <a16:creationId xmlns:a16="http://schemas.microsoft.com/office/drawing/2014/main" id="{22B8F81B-9004-8C46-A452-0EBD1CD54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2762250"/>
            <a:ext cx="8521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it-IT" sz="2800">
                <a:latin typeface="Times New Roman" panose="02020603050405020304" pitchFamily="18" charset="0"/>
              </a:rPr>
            </a:br>
            <a:endParaRPr lang="it-IT" altLang="it-IT" sz="2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>
              <a:latin typeface="Times New Roman" panose="02020603050405020304" pitchFamily="18" charset="0"/>
            </a:endParaRPr>
          </a:p>
        </p:txBody>
      </p:sp>
      <p:sp>
        <p:nvSpPr>
          <p:cNvPr id="20485" name="Slide Number Placeholder 12">
            <a:extLst>
              <a:ext uri="{FF2B5EF4-FFF2-40B4-BE49-F238E27FC236}">
                <a16:creationId xmlns:a16="http://schemas.microsoft.com/office/drawing/2014/main" id="{E542F303-B4AD-8E41-BE5A-92561CBD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789A5A-AE48-AC48-8248-CE09CC428E15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6" name="Footer Placeholder 13">
            <a:extLst>
              <a:ext uri="{FF2B5EF4-FFF2-40B4-BE49-F238E27FC236}">
                <a16:creationId xmlns:a16="http://schemas.microsoft.com/office/drawing/2014/main" id="{281A3F2E-EC84-D74C-B5CA-E13D994B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0487" name="TextBox 10">
            <a:extLst>
              <a:ext uri="{FF2B5EF4-FFF2-40B4-BE49-F238E27FC236}">
                <a16:creationId xmlns:a16="http://schemas.microsoft.com/office/drawing/2014/main" id="{C16308E3-0423-134F-8CE9-C932FE64D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4323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0488" name="Rectangle 11">
            <a:extLst>
              <a:ext uri="{FF2B5EF4-FFF2-40B4-BE49-F238E27FC236}">
                <a16:creationId xmlns:a16="http://schemas.microsoft.com/office/drawing/2014/main" id="{82364228-8344-E04B-B889-FEBEEEA50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069975"/>
            <a:ext cx="6692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</a:rPr>
              <a:t>Il matematico Dedekind ha dato la risposta a questa domanda alla fine del 1800:</a:t>
            </a:r>
            <a:r>
              <a:rPr lang="it-IT" altLang="it-IT" sz="2800" b="1">
                <a:solidFill>
                  <a:srgbClr val="FF0000"/>
                </a:solidFill>
              </a:rPr>
              <a:t> </a:t>
            </a:r>
            <a:r>
              <a:rPr lang="it-IT" altLang="it-IT" sz="2800" b="1">
                <a:solidFill>
                  <a:srgbClr val="0000FF"/>
                </a:solidFill>
              </a:rPr>
              <a:t>i numeri reali completano la retta,</a:t>
            </a:r>
            <a:r>
              <a:rPr lang="it-IT" altLang="it-IT" sz="2800" b="1">
                <a:solidFill>
                  <a:srgbClr val="FF0000"/>
                </a:solidFill>
              </a:rPr>
              <a:t> </a:t>
            </a:r>
            <a:r>
              <a:rPr lang="it-IT" altLang="it-IT" sz="2800" b="1">
                <a:solidFill>
                  <a:srgbClr val="0000FF"/>
                </a:solidFill>
              </a:rPr>
              <a:t>così </a:t>
            </a:r>
            <a:r>
              <a:rPr lang="it-IT" altLang="it-IT" sz="2800" b="1">
                <a:solidFill>
                  <a:srgbClr val="FF0000"/>
                </a:solidFill>
              </a:rPr>
              <a:t>si può stabilire una corrispondenza biunivoca fra punti della retta e numeri reali. </a:t>
            </a:r>
          </a:p>
        </p:txBody>
      </p:sp>
      <p:pic>
        <p:nvPicPr>
          <p:cNvPr id="20490" name="Picture 12" descr="dedekind.jpg">
            <a:extLst>
              <a:ext uri="{FF2B5EF4-FFF2-40B4-BE49-F238E27FC236}">
                <a16:creationId xmlns:a16="http://schemas.microsoft.com/office/drawing/2014/main" id="{C5A8082A-4FC1-124F-9167-D118C3C27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527050"/>
            <a:ext cx="1973262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15">
            <a:extLst>
              <a:ext uri="{FF2B5EF4-FFF2-40B4-BE49-F238E27FC236}">
                <a16:creationId xmlns:a16="http://schemas.microsoft.com/office/drawing/2014/main" id="{92A42AC3-1547-A943-B7AB-6ABC076A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032882"/>
            <a:ext cx="8159948" cy="1077218"/>
          </a:xfrm>
          <a:prstGeom prst="rect">
            <a:avLst/>
          </a:prstGeom>
          <a:solidFill>
            <a:srgbClr val="F7FFF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/>
              <a:t>Pensiamo la retta e l’insieme </a:t>
            </a:r>
            <a:r>
              <a:rPr lang="it-IT" altLang="it-IT" b="1" dirty="0" err="1"/>
              <a:t>R</a:t>
            </a:r>
            <a:r>
              <a:rPr lang="it-IT" altLang="it-IT" b="1" dirty="0"/>
              <a:t> dei numeri reali </a:t>
            </a:r>
            <a:r>
              <a:rPr lang="it-IT" altLang="it-IT" b="1" i="1" dirty="0"/>
              <a:t>perfettamente continui</a:t>
            </a:r>
            <a:r>
              <a:rPr lang="it-IT" altLang="it-IT" b="1" dirty="0"/>
              <a:t>, senza alcuna interruzione.</a:t>
            </a:r>
          </a:p>
        </p:txBody>
      </p:sp>
      <p:pic>
        <p:nvPicPr>
          <p:cNvPr id="13" name="Picture 16" descr="Reali_retta1.jpg">
            <a:extLst>
              <a:ext uri="{FF2B5EF4-FFF2-40B4-BE49-F238E27FC236}">
                <a16:creationId xmlns:a16="http://schemas.microsoft.com/office/drawing/2014/main" id="{3EC366AD-A4F9-4C44-85AD-C73243BF0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3" y="3605952"/>
            <a:ext cx="8546847" cy="116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16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36CAD8D-644E-6944-B37C-FB23C7EE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Numeri razionali e irrazionali sulla retta</a:t>
            </a:r>
          </a:p>
        </p:txBody>
      </p:sp>
      <p:sp>
        <p:nvSpPr>
          <p:cNvPr id="24578" name="Slide Number Placeholder 8">
            <a:extLst>
              <a:ext uri="{FF2B5EF4-FFF2-40B4-BE49-F238E27FC236}">
                <a16:creationId xmlns:a16="http://schemas.microsoft.com/office/drawing/2014/main" id="{21D2A7CB-BD3E-5340-8449-3EA126D4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2EB179-AF3B-DB43-90B5-253EA4F42C0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24579" name="Footer Placeholder 9">
            <a:extLst>
              <a:ext uri="{FF2B5EF4-FFF2-40B4-BE49-F238E27FC236}">
                <a16:creationId xmlns:a16="http://schemas.microsoft.com/office/drawing/2014/main" id="{F6ADEB99-9542-854D-999A-0B7F5E3D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4580" name="TextBox 9">
            <a:extLst>
              <a:ext uri="{FF2B5EF4-FFF2-40B4-BE49-F238E27FC236}">
                <a16:creationId xmlns:a16="http://schemas.microsoft.com/office/drawing/2014/main" id="{76BAE99A-AEB6-934D-B00E-E951601BF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33475"/>
            <a:ext cx="6591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I numeri irrazionali trovano posto sulla retta</a:t>
            </a:r>
          </a:p>
        </p:txBody>
      </p:sp>
      <p:pic>
        <p:nvPicPr>
          <p:cNvPr id="24581" name="Picture 10" descr="Irrazionali_Retta.jpg">
            <a:extLst>
              <a:ext uri="{FF2B5EF4-FFF2-40B4-BE49-F238E27FC236}">
                <a16:creationId xmlns:a16="http://schemas.microsoft.com/office/drawing/2014/main" id="{AD39C3F3-2F5A-B743-A948-AF17B5A07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0" y="1595438"/>
            <a:ext cx="84931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1">
            <a:extLst>
              <a:ext uri="{FF2B5EF4-FFF2-40B4-BE49-F238E27FC236}">
                <a16:creationId xmlns:a16="http://schemas.microsoft.com/office/drawing/2014/main" id="{B80694B0-0F4C-7E44-AD1A-DBDCC87D3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19856"/>
            <a:ext cx="786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E sulla retta trovo anche gli opposti di questi numeri</a:t>
            </a:r>
          </a:p>
        </p:txBody>
      </p:sp>
      <p:sp>
        <p:nvSpPr>
          <p:cNvPr id="24583" name="TextBox 14">
            <a:extLst>
              <a:ext uri="{FF2B5EF4-FFF2-40B4-BE49-F238E27FC236}">
                <a16:creationId xmlns:a16="http://schemas.microsoft.com/office/drawing/2014/main" id="{5E6ADDBF-ABF8-D146-B949-F7899E524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3997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</a:rPr>
              <a:t>Numeri razionali e irrazionali trovano tutti posto sulla retta e formano un unico insieme: </a:t>
            </a:r>
            <a:r>
              <a:rPr lang="it-IT" altLang="it-IT" sz="2400" b="1" dirty="0">
                <a:solidFill>
                  <a:srgbClr val="FF0000"/>
                </a:solidFill>
              </a:rPr>
              <a:t>l’insieme </a:t>
            </a:r>
            <a:r>
              <a:rPr lang="it-IT" altLang="it-IT" sz="2400" b="1" i="1" dirty="0">
                <a:solidFill>
                  <a:srgbClr val="FF0000"/>
                </a:solidFill>
              </a:rPr>
              <a:t>dei numeri reali</a:t>
            </a:r>
            <a:endParaRPr lang="it-IT" altLang="it-IT" sz="2400" b="1" dirty="0">
              <a:solidFill>
                <a:srgbClr val="FF0000"/>
              </a:solidFill>
            </a:endParaRPr>
          </a:p>
        </p:txBody>
      </p:sp>
      <p:pic>
        <p:nvPicPr>
          <p:cNvPr id="24584" name="Picture 16" descr="Reali_retta1.jpg">
            <a:extLst>
              <a:ext uri="{FF2B5EF4-FFF2-40B4-BE49-F238E27FC236}">
                <a16:creationId xmlns:a16="http://schemas.microsoft.com/office/drawing/2014/main" id="{87D662B3-748F-A543-88E5-779D08929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81819"/>
            <a:ext cx="87058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36CAD8D-644E-6944-B37C-FB23C7EE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638" y="65034"/>
            <a:ext cx="8686800" cy="762000"/>
          </a:xfrm>
        </p:spPr>
        <p:txBody>
          <a:bodyPr/>
          <a:lstStyle/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L’insieme </a:t>
            </a:r>
            <a:r>
              <a:rPr lang="it-IT" altLang="it-IT" sz="28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</a:t>
            </a:r>
            <a:r>
              <a:rPr lang="it-IT" altLang="it-IT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dei numeri reali</a:t>
            </a:r>
          </a:p>
        </p:txBody>
      </p:sp>
      <p:sp>
        <p:nvSpPr>
          <p:cNvPr id="24578" name="Slide Number Placeholder 8">
            <a:extLst>
              <a:ext uri="{FF2B5EF4-FFF2-40B4-BE49-F238E27FC236}">
                <a16:creationId xmlns:a16="http://schemas.microsoft.com/office/drawing/2014/main" id="{21D2A7CB-BD3E-5340-8449-3EA126D4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3573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2EB179-AF3B-DB43-90B5-253EA4F42C0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 dirty="0"/>
          </a:p>
        </p:txBody>
      </p:sp>
      <p:sp>
        <p:nvSpPr>
          <p:cNvPr id="24579" name="Footer Placeholder 9">
            <a:extLst>
              <a:ext uri="{FF2B5EF4-FFF2-40B4-BE49-F238E27FC236}">
                <a16:creationId xmlns:a16="http://schemas.microsoft.com/office/drawing/2014/main" id="{F6ADEB99-9542-854D-999A-0B7F5E3D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48E9DB-DB1E-8B4B-8B34-6962382A1F4C}"/>
              </a:ext>
            </a:extLst>
          </p:cNvPr>
          <p:cNvSpPr txBox="1"/>
          <p:nvPr/>
        </p:nvSpPr>
        <p:spPr>
          <a:xfrm>
            <a:off x="1259566" y="662049"/>
            <a:ext cx="6584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8B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Ecco una figura per ‘ritrovare’, fra i numeri reali, i numeri razionali, interi e naturali.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0C2A65D-2DF7-5042-B30E-4D6BFD642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38" y="5101667"/>
            <a:ext cx="8686800" cy="1200329"/>
          </a:xfrm>
          <a:prstGeom prst="rect">
            <a:avLst/>
          </a:prstGeom>
          <a:solidFill>
            <a:srgbClr val="F7FFF4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Chalkboard" panose="03050602040202020205" pitchFamily="66" charset="77"/>
              </a:rPr>
              <a:t>La figura ricorda che: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 b="1" i="1" dirty="0">
                <a:latin typeface="Chalkboard" panose="03050602040202020205" pitchFamily="66" charset="77"/>
              </a:rPr>
              <a:t> </a:t>
            </a:r>
            <a:r>
              <a:rPr lang="it-IT" altLang="it-IT" sz="1800" b="1" i="1" u="sng" dirty="0" err="1">
                <a:latin typeface="Chalkboard" panose="03050602040202020205" pitchFamily="66" charset="77"/>
              </a:rPr>
              <a:t>N</a:t>
            </a:r>
            <a:r>
              <a:rPr lang="it-IT" altLang="it-IT" sz="1800" b="1" dirty="0">
                <a:solidFill>
                  <a:srgbClr val="FF0000"/>
                </a:solidFill>
                <a:latin typeface="Chalkboard" panose="03050602040202020205" pitchFamily="66" charset="77"/>
              </a:rPr>
              <a:t> </a:t>
            </a:r>
            <a:r>
              <a:rPr lang="it-IT" altLang="it-IT" sz="1800" b="1" dirty="0">
                <a:latin typeface="Chalkboard" panose="03050602040202020205" pitchFamily="66" charset="77"/>
              </a:rPr>
              <a:t>è contenuto in </a:t>
            </a:r>
            <a:r>
              <a:rPr lang="it-IT" altLang="it-IT" sz="1800" b="1" i="1" dirty="0" err="1">
                <a:solidFill>
                  <a:srgbClr val="107768"/>
                </a:solidFill>
                <a:latin typeface="Chalkboard" panose="03050602040202020205" pitchFamily="66" charset="77"/>
              </a:rPr>
              <a:t>Z</a:t>
            </a:r>
            <a:r>
              <a:rPr lang="it-IT" altLang="it-IT" sz="1800" b="1" dirty="0">
                <a:latin typeface="Chalkboard" panose="03050602040202020205" pitchFamily="66" charset="77"/>
              </a:rPr>
              <a:t>, cioè i </a:t>
            </a:r>
            <a:r>
              <a:rPr lang="it-IT" altLang="it-IT" sz="1800" b="1" u="sng" dirty="0">
                <a:latin typeface="Chalkboard" panose="03050602040202020205" pitchFamily="66" charset="77"/>
              </a:rPr>
              <a:t>numeri naturali </a:t>
            </a:r>
            <a:r>
              <a:rPr lang="it-IT" altLang="it-IT" sz="1800" b="1" dirty="0">
                <a:latin typeface="Chalkboard" panose="03050602040202020205" pitchFamily="66" charset="77"/>
              </a:rPr>
              <a:t>sono particolari </a:t>
            </a:r>
            <a:r>
              <a:rPr lang="it-IT" altLang="it-IT" sz="1800" b="1" dirty="0">
                <a:solidFill>
                  <a:srgbClr val="107768"/>
                </a:solidFill>
                <a:latin typeface="Chalkboard" panose="03050602040202020205" pitchFamily="66" charset="77"/>
              </a:rPr>
              <a:t>numeri interi</a:t>
            </a:r>
            <a:r>
              <a:rPr lang="it-IT" altLang="it-IT" sz="1800" b="1" dirty="0">
                <a:latin typeface="Chalkboard" panose="03050602040202020205" pitchFamily="66" charset="77"/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 b="1" i="1" dirty="0">
                <a:latin typeface="Chalkboard" panose="03050602040202020205" pitchFamily="66" charset="77"/>
              </a:rPr>
              <a:t> </a:t>
            </a:r>
            <a:r>
              <a:rPr lang="it-IT" altLang="it-IT" sz="1800" b="1" i="1" dirty="0" err="1">
                <a:solidFill>
                  <a:srgbClr val="107768"/>
                </a:solidFill>
                <a:latin typeface="Chalkboard" panose="03050602040202020205" pitchFamily="66" charset="77"/>
              </a:rPr>
              <a:t>Z</a:t>
            </a:r>
            <a:r>
              <a:rPr lang="it-IT" altLang="it-IT" sz="1800" b="1" dirty="0">
                <a:latin typeface="Chalkboard" panose="03050602040202020205" pitchFamily="66" charset="77"/>
              </a:rPr>
              <a:t> è contenuto in </a:t>
            </a:r>
            <a:r>
              <a:rPr lang="it-IT" altLang="it-IT" sz="1800" b="1" i="1" dirty="0" err="1">
                <a:solidFill>
                  <a:srgbClr val="0048BA"/>
                </a:solidFill>
                <a:latin typeface="Chalkboard" panose="03050602040202020205" pitchFamily="66" charset="77"/>
              </a:rPr>
              <a:t>Q</a:t>
            </a:r>
            <a:r>
              <a:rPr lang="it-IT" altLang="it-IT" sz="1800" b="1" dirty="0">
                <a:latin typeface="Chalkboard" panose="03050602040202020205" pitchFamily="66" charset="77"/>
              </a:rPr>
              <a:t>, cioè </a:t>
            </a:r>
            <a:r>
              <a:rPr lang="it-IT" altLang="it-IT" sz="1800" b="1" dirty="0">
                <a:solidFill>
                  <a:srgbClr val="107768"/>
                </a:solidFill>
                <a:latin typeface="Chalkboard" panose="03050602040202020205" pitchFamily="66" charset="77"/>
              </a:rPr>
              <a:t>i numeri interi </a:t>
            </a:r>
            <a:r>
              <a:rPr lang="it-IT" altLang="it-IT" sz="1800" b="1" dirty="0">
                <a:latin typeface="Chalkboard" panose="03050602040202020205" pitchFamily="66" charset="77"/>
              </a:rPr>
              <a:t>sono particolari </a:t>
            </a:r>
            <a:r>
              <a:rPr lang="it-IT" altLang="it-IT" sz="1800" b="1" dirty="0">
                <a:solidFill>
                  <a:srgbClr val="0048BA"/>
                </a:solidFill>
                <a:latin typeface="Chalkboard" panose="03050602040202020205" pitchFamily="66" charset="77"/>
              </a:rPr>
              <a:t>numeri razionali</a:t>
            </a:r>
            <a:r>
              <a:rPr lang="it-IT" altLang="it-IT" sz="1800" b="1" dirty="0">
                <a:latin typeface="Chalkboard" panose="03050602040202020205" pitchFamily="66" charset="77"/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800" b="1" i="1" dirty="0">
                <a:latin typeface="Chalkboard" panose="03050602040202020205" pitchFamily="66" charset="77"/>
              </a:rPr>
              <a:t> </a:t>
            </a:r>
            <a:r>
              <a:rPr lang="it-IT" altLang="it-IT" sz="1800" b="1" i="1" dirty="0" err="1">
                <a:solidFill>
                  <a:srgbClr val="0048BA"/>
                </a:solidFill>
                <a:latin typeface="Chalkboard" panose="03050602040202020205" pitchFamily="66" charset="77"/>
              </a:rPr>
              <a:t>Q</a:t>
            </a:r>
            <a:r>
              <a:rPr lang="it-IT" altLang="it-IT" sz="1800" b="1" dirty="0">
                <a:latin typeface="Chalkboard" panose="03050602040202020205" pitchFamily="66" charset="77"/>
              </a:rPr>
              <a:t> è contenuto in </a:t>
            </a:r>
            <a:r>
              <a:rPr lang="it-IT" altLang="it-IT" sz="1800" b="1" i="1" dirty="0" err="1">
                <a:solidFill>
                  <a:srgbClr val="FF0000"/>
                </a:solidFill>
                <a:latin typeface="Chalkboard" panose="03050602040202020205" pitchFamily="66" charset="77"/>
              </a:rPr>
              <a:t>R</a:t>
            </a:r>
            <a:r>
              <a:rPr lang="it-IT" altLang="it-IT" sz="1800" b="1" dirty="0">
                <a:latin typeface="Chalkboard" panose="03050602040202020205" pitchFamily="66" charset="77"/>
              </a:rPr>
              <a:t>, cioè </a:t>
            </a:r>
            <a:r>
              <a:rPr lang="it-IT" altLang="it-IT" sz="1800" b="1" dirty="0">
                <a:solidFill>
                  <a:srgbClr val="0048BA"/>
                </a:solidFill>
                <a:latin typeface="Chalkboard" panose="03050602040202020205" pitchFamily="66" charset="77"/>
              </a:rPr>
              <a:t>i numeri razionali </a:t>
            </a:r>
            <a:r>
              <a:rPr lang="it-IT" altLang="it-IT" sz="1800" b="1" dirty="0">
                <a:latin typeface="Chalkboard" panose="03050602040202020205" pitchFamily="66" charset="77"/>
              </a:rPr>
              <a:t>sono particolari </a:t>
            </a:r>
            <a:r>
              <a:rPr lang="it-IT" altLang="it-IT" sz="1800" b="1" dirty="0">
                <a:solidFill>
                  <a:srgbClr val="FF0000"/>
                </a:solidFill>
                <a:latin typeface="Chalkboard" panose="03050602040202020205" pitchFamily="66" charset="77"/>
              </a:rPr>
              <a:t>numeri reali</a:t>
            </a:r>
            <a:r>
              <a:rPr lang="it-IT" altLang="it-IT" sz="1800" b="1" dirty="0">
                <a:latin typeface="Chalkboard" panose="03050602040202020205" pitchFamily="66" charset="77"/>
              </a:rPr>
              <a:t>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71D5D6-23D8-9C4B-9351-5A1C50B9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716972"/>
            <a:ext cx="3821773" cy="32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6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8">
            <a:extLst>
              <a:ext uri="{FF2B5EF4-FFF2-40B4-BE49-F238E27FC236}">
                <a16:creationId xmlns:a16="http://schemas.microsoft.com/office/drawing/2014/main" id="{6F7D04FF-B533-A747-9E8B-350399ED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CB379A-B6B5-AE4E-ABC6-8F36847A6A3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26626" name="Footer Placeholder 9">
            <a:extLst>
              <a:ext uri="{FF2B5EF4-FFF2-40B4-BE49-F238E27FC236}">
                <a16:creationId xmlns:a16="http://schemas.microsoft.com/office/drawing/2014/main" id="{EB6FA7F7-80B5-9342-8CFC-E34DDC79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6627" name="Title 8">
            <a:extLst>
              <a:ext uri="{FF2B5EF4-FFF2-40B4-BE49-F238E27FC236}">
                <a16:creationId xmlns:a16="http://schemas.microsoft.com/office/drawing/2014/main" id="{CC82F40D-4489-234C-AC62-36CD5B7D9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620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L’insieme dei numeri reali è ordinato</a:t>
            </a:r>
          </a:p>
        </p:txBody>
      </p:sp>
      <p:sp>
        <p:nvSpPr>
          <p:cNvPr id="26628" name="TextBox 59">
            <a:extLst>
              <a:ext uri="{FF2B5EF4-FFF2-40B4-BE49-F238E27FC236}">
                <a16:creationId xmlns:a16="http://schemas.microsoft.com/office/drawing/2014/main" id="{7674F4C4-F83D-DC41-8CBB-902E05A16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2182348"/>
            <a:ext cx="838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La rappresentazione sulla retta mostra i numeri reali in fila sulla retta uno dopo l’altro, perciò posso sempre stabilire quale viene prima e quale dopo. Ad esempio la retta mostra che risulta:</a:t>
            </a:r>
          </a:p>
        </p:txBody>
      </p:sp>
      <p:pic>
        <p:nvPicPr>
          <p:cNvPr id="26630" name="Picture 61" descr="Reali_retta1.jpg">
            <a:extLst>
              <a:ext uri="{FF2B5EF4-FFF2-40B4-BE49-F238E27FC236}">
                <a16:creationId xmlns:a16="http://schemas.microsoft.com/office/drawing/2014/main" id="{1D3EB8C4-3DB7-D140-8508-96B75D7B6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7058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62">
            <a:extLst>
              <a:ext uri="{FF2B5EF4-FFF2-40B4-BE49-F238E27FC236}">
                <a16:creationId xmlns:a16="http://schemas.microsoft.com/office/drawing/2014/main" id="{C2CEE010-F938-104D-ACEE-0F496A2D1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30309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Ma la rappresentazione sulla retta richiede tempo e un disegno accurato; più rapido è il procedimento di confrontare numeri reali scritti in forma decimale.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A94021-CDA4-B04D-9ECD-DDC10D0FA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808224"/>
            <a:ext cx="2088232" cy="10658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8">
            <a:extLst>
              <a:ext uri="{FF2B5EF4-FFF2-40B4-BE49-F238E27FC236}">
                <a16:creationId xmlns:a16="http://schemas.microsoft.com/office/drawing/2014/main" id="{75587B49-B15E-5048-8A40-F72B67D3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5874BD-52C3-A34D-8717-F821CBBE3FC2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28674" name="Footer Placeholder 9">
            <a:extLst>
              <a:ext uri="{FF2B5EF4-FFF2-40B4-BE49-F238E27FC236}">
                <a16:creationId xmlns:a16="http://schemas.microsoft.com/office/drawing/2014/main" id="{ABB03D19-5B89-A04A-A0F8-CA4B5640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28676" name="Title 8">
            <a:extLst>
              <a:ext uri="{FF2B5EF4-FFF2-40B4-BE49-F238E27FC236}">
                <a16:creationId xmlns:a16="http://schemas.microsoft.com/office/drawing/2014/main" id="{4CDFFC5B-3632-9147-B241-58EE83E4B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365891"/>
            <a:ext cx="8915400" cy="7620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Scrivere un numero reale in forma decimale</a:t>
            </a:r>
          </a:p>
        </p:txBody>
      </p:sp>
      <p:sp>
        <p:nvSpPr>
          <p:cNvPr id="28688" name="TextBox 23">
            <a:extLst>
              <a:ext uri="{FF2B5EF4-FFF2-40B4-BE49-F238E27FC236}">
                <a16:creationId xmlns:a16="http://schemas.microsoft.com/office/drawing/2014/main" id="{77982793-B8CE-9640-AA0C-100F96E9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82" y="1128861"/>
            <a:ext cx="710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Una sintesi dei casi che si possono presentare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5A46107-35F3-FD43-B0B2-BEE9F383B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2" r="1113"/>
          <a:stretch/>
        </p:blipFill>
        <p:spPr>
          <a:xfrm>
            <a:off x="114300" y="1531863"/>
            <a:ext cx="8915400" cy="4635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8">
            <a:extLst>
              <a:ext uri="{FF2B5EF4-FFF2-40B4-BE49-F238E27FC236}">
                <a16:creationId xmlns:a16="http://schemas.microsoft.com/office/drawing/2014/main" id="{CA0A4E21-629F-E942-99D3-BF71CE6D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B1F74-BEF2-FE45-AAEA-CE66BCF6C82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30722" name="Footer Placeholder 9">
            <a:extLst>
              <a:ext uri="{FF2B5EF4-FFF2-40B4-BE49-F238E27FC236}">
                <a16:creationId xmlns:a16="http://schemas.microsoft.com/office/drawing/2014/main" id="{DA9D8858-9D84-AB4E-8AF7-FBD58043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0723" name="Title 8">
            <a:extLst>
              <a:ext uri="{FF2B5EF4-FFF2-40B4-BE49-F238E27FC236}">
                <a16:creationId xmlns:a16="http://schemas.microsoft.com/office/drawing/2014/main" id="{EF9DDCB2-E9A4-C44B-AAD4-CB21D3B62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9630"/>
            <a:ext cx="8458200" cy="762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Ordinare numeri reali scritti in forma decimale</a:t>
            </a:r>
          </a:p>
        </p:txBody>
      </p:sp>
      <p:sp>
        <p:nvSpPr>
          <p:cNvPr id="30724" name="TextBox 9">
            <a:extLst>
              <a:ext uri="{FF2B5EF4-FFF2-40B4-BE49-F238E27FC236}">
                <a16:creationId xmlns:a16="http://schemas.microsoft.com/office/drawing/2014/main" id="{EF079979-0032-8A46-89F0-59B7F024D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844651"/>
            <a:ext cx="1552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</a:rPr>
              <a:t>Esempio.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7059E9-75CD-EA4B-85A8-96842E845039}"/>
              </a:ext>
            </a:extLst>
          </p:cNvPr>
          <p:cNvSpPr txBox="1"/>
          <p:nvPr/>
        </p:nvSpPr>
        <p:spPr>
          <a:xfrm>
            <a:off x="457200" y="4976742"/>
            <a:ext cx="8153400" cy="1200150"/>
          </a:xfrm>
          <a:prstGeom prst="rect">
            <a:avLst/>
          </a:prstGeom>
          <a:solidFill>
            <a:srgbClr val="F7FFF4"/>
          </a:solidFill>
          <a:ln w="34925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b="1" dirty="0"/>
              <a:t>Per confrontare numeri reali scritti in forma decimale bisogna scrivere, dopo la virgola, le cifre necessarie per distinguere un numero dall’altro</a:t>
            </a:r>
            <a:r>
              <a:rPr lang="it-IT" altLang="it-IT" sz="2000" b="1" dirty="0"/>
              <a:t>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2B7277-D6EA-4541-A48F-E65DEB31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223203"/>
            <a:ext cx="8316416" cy="36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9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D4118524-9A6E-734C-8080-D907BD07B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3091" y="255904"/>
            <a:ext cx="8568952" cy="6223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Operazioni con numeri reali</a:t>
            </a:r>
          </a:p>
        </p:txBody>
      </p:sp>
      <p:sp>
        <p:nvSpPr>
          <p:cNvPr id="38914" name="Rectangle 4">
            <a:extLst>
              <a:ext uri="{FF2B5EF4-FFF2-40B4-BE49-F238E27FC236}">
                <a16:creationId xmlns:a16="http://schemas.microsoft.com/office/drawing/2014/main" id="{851FFEA1-4C62-B64E-BAD6-A5825CFB0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855CE00C-FFEE-564E-A829-5D9AB172D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16" name="Footer Placeholder 11">
            <a:extLst>
              <a:ext uri="{FF2B5EF4-FFF2-40B4-BE49-F238E27FC236}">
                <a16:creationId xmlns:a16="http://schemas.microsoft.com/office/drawing/2014/main" id="{5BCAC501-918E-7E4A-98B8-04EADF5E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8917" name="Slide Number Placeholder 12">
            <a:extLst>
              <a:ext uri="{FF2B5EF4-FFF2-40B4-BE49-F238E27FC236}">
                <a16:creationId xmlns:a16="http://schemas.microsoft.com/office/drawing/2014/main" id="{95DC472D-16A7-1D49-B412-8DE9D24A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FEA513-C2D7-7E4A-8D5C-06CB60240BD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E7F8E25-E3D9-A54B-8328-FE3A32003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18304"/>
            <a:ext cx="8465482" cy="42272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428F995-FE67-DF47-BD0F-37F29DD453D0}"/>
              </a:ext>
            </a:extLst>
          </p:cNvPr>
          <p:cNvSpPr/>
          <p:nvPr/>
        </p:nvSpPr>
        <p:spPr>
          <a:xfrm>
            <a:off x="1299804" y="1165250"/>
            <a:ext cx="6835526" cy="523220"/>
          </a:xfrm>
          <a:prstGeom prst="rect">
            <a:avLst/>
          </a:prstGeom>
          <a:solidFill>
            <a:srgbClr val="F7FFF4"/>
          </a:solidFill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Chalkboard" panose="03050602040202020205" pitchFamily="66" charset="77"/>
              </a:rPr>
              <a:t>Arrivo a considerare solo 3 operazioni:</a:t>
            </a:r>
          </a:p>
        </p:txBody>
      </p:sp>
    </p:spTree>
    <p:extLst>
      <p:ext uri="{BB962C8B-B14F-4D97-AF65-F5344CB8AC3E}">
        <p14:creationId xmlns:p14="http://schemas.microsoft.com/office/powerpoint/2010/main" val="24157778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911E0FD6-2B1F-8041-827E-B42DE93DD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291" y="98076"/>
            <a:ext cx="8784976" cy="6223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Calcolare espressioni con numeri reali</a:t>
            </a:r>
          </a:p>
        </p:txBody>
      </p:sp>
      <p:sp>
        <p:nvSpPr>
          <p:cNvPr id="40962" name="Rectangle 4">
            <a:extLst>
              <a:ext uri="{FF2B5EF4-FFF2-40B4-BE49-F238E27FC236}">
                <a16:creationId xmlns:a16="http://schemas.microsoft.com/office/drawing/2014/main" id="{277B0DBA-23D2-BE4C-AE1C-D06C5B43F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8B5587A5-0246-0848-B4FE-E7DFD8C52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0964" name="Footer Placeholder 11">
            <a:extLst>
              <a:ext uri="{FF2B5EF4-FFF2-40B4-BE49-F238E27FC236}">
                <a16:creationId xmlns:a16="http://schemas.microsoft.com/office/drawing/2014/main" id="{DC988446-DEA4-2341-A03B-0C1F7CC0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52536" y="6583478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/>
              <a:t>Daniela Valenti, 2021</a:t>
            </a:r>
          </a:p>
        </p:txBody>
      </p:sp>
      <p:sp>
        <p:nvSpPr>
          <p:cNvPr id="40965" name="Slide Number Placeholder 12">
            <a:extLst>
              <a:ext uri="{FF2B5EF4-FFF2-40B4-BE49-F238E27FC236}">
                <a16:creationId xmlns:a16="http://schemas.microsoft.com/office/drawing/2014/main" id="{A9964565-AA0A-054C-8254-8F5677A0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4999" y="645580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B3375-E77F-084E-8282-FF9EFBD644E5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 dirty="0"/>
          </a:p>
        </p:txBody>
      </p:sp>
      <p:sp>
        <p:nvSpPr>
          <p:cNvPr id="40967" name="TextBox 14">
            <a:extLst>
              <a:ext uri="{FF2B5EF4-FFF2-40B4-BE49-F238E27FC236}">
                <a16:creationId xmlns:a16="http://schemas.microsoft.com/office/drawing/2014/main" id="{3DA9E650-5ADF-2047-8C4E-F6299F9B9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77" y="693675"/>
            <a:ext cx="7777630" cy="954107"/>
          </a:xfrm>
          <a:prstGeom prst="rect">
            <a:avLst/>
          </a:prstGeom>
          <a:solidFill>
            <a:srgbClr val="F7FFF4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Chalkboard" panose="03050602040202020205" pitchFamily="66" charset="77"/>
              </a:rPr>
              <a:t>Estendo ai numeri reali priorità e ordine delle operazioni valide per i numeri razionali</a:t>
            </a:r>
            <a:r>
              <a:rPr lang="it-IT" altLang="it-IT" sz="2600" b="1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BE19138-0E18-1549-8928-D905AC1A2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04" y="336606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6207097-137D-5446-B9DC-01384E3C2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17" y="348671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4928492-D634-9A4A-8A80-8ECF96FAB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69" y="3352050"/>
            <a:ext cx="781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B. Priorità delle operazioni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B670F35F-772D-D645-94F8-40D19108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30" y="3837286"/>
            <a:ext cx="8134043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cs typeface="Arial" panose="020B0604020202020204" pitchFamily="34" charset="0"/>
              </a:rPr>
              <a:t>In </a:t>
            </a:r>
            <a:r>
              <a:rPr lang="it-IT" altLang="it-IT" sz="2400" b="1" dirty="0">
                <a:solidFill>
                  <a:srgbClr val="107768"/>
                </a:solidFill>
                <a:cs typeface="Arial" panose="020B0604020202020204" pitchFamily="34" charset="0"/>
              </a:rPr>
              <a:t>espressioni con addizioni, moltiplicazioni e potenze </a:t>
            </a:r>
            <a:r>
              <a:rPr lang="it-IT" altLang="it-IT" sz="2400" b="1" dirty="0">
                <a:cs typeface="Arial" panose="020B0604020202020204" pitchFamily="34" charset="0"/>
              </a:rPr>
              <a:t>eseguo</a:t>
            </a:r>
            <a:r>
              <a:rPr lang="it-IT" altLang="it-IT" sz="2400" b="1" dirty="0">
                <a:solidFill>
                  <a:srgbClr val="107768"/>
                </a:solidFill>
                <a:cs typeface="Arial" panose="020B0604020202020204" pitchFamily="34" charset="0"/>
              </a:rPr>
              <a:t> </a:t>
            </a:r>
            <a:r>
              <a:rPr lang="it-IT" altLang="it-IT" sz="2400" b="1" dirty="0">
                <a:solidFill>
                  <a:srgbClr val="000000"/>
                </a:solidFill>
                <a:cs typeface="Arial" panose="020B0604020202020204" pitchFamily="34" charset="0"/>
              </a:rPr>
              <a:t>le operazioni</a:t>
            </a:r>
            <a:r>
              <a:rPr lang="it-IT" altLang="it-IT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altLang="it-IT" sz="2400" b="1" dirty="0">
                <a:cs typeface="Arial" panose="020B0604020202020204" pitchFamily="34" charset="0"/>
              </a:rPr>
              <a:t>in questo ordine: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400" b="1" dirty="0">
                <a:cs typeface="Arial" panose="020B0604020202020204" pitchFamily="34" charset="0"/>
              </a:rPr>
              <a:t> Elevazioni a potenza;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400" b="1" dirty="0">
                <a:cs typeface="Arial" panose="020B0604020202020204" pitchFamily="34" charset="0"/>
              </a:rPr>
              <a:t> Moltiplicazioni;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400" b="1" dirty="0">
                <a:cs typeface="Arial" panose="020B0604020202020204" pitchFamily="34" charset="0"/>
              </a:rPr>
              <a:t> Addizioni.                            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5EDA1D4F-B700-9E41-B894-EE850D5E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33" y="5880500"/>
            <a:ext cx="8278111" cy="584775"/>
          </a:xfrm>
          <a:prstGeom prst="rect">
            <a:avLst/>
          </a:prstGeom>
          <a:solidFill>
            <a:srgbClr val="F7FFF4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C. Uso le parentesi per cambiare l’ordine stabilito.  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59A21412-F56D-7B4B-862C-173A8CCF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5" y="1684053"/>
            <a:ext cx="871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</a:rPr>
              <a:t>A. </a:t>
            </a:r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Espressioni con una sola operazione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0B9CF83-1F83-1846-87D0-4CDFDD5F0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25" y="2138747"/>
            <a:ext cx="7994848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In </a:t>
            </a:r>
            <a:r>
              <a:rPr lang="it-IT" altLang="it-IT" sz="2400" b="1" dirty="0">
                <a:solidFill>
                  <a:srgbClr val="107768"/>
                </a:solidFill>
              </a:rPr>
              <a:t>espressioni con una sola operazione</a:t>
            </a:r>
            <a:r>
              <a:rPr lang="it-IT" altLang="it-IT" sz="2400" b="1" dirty="0">
                <a:solidFill>
                  <a:srgbClr val="11B29B"/>
                </a:solidFill>
              </a:rPr>
              <a:t> </a:t>
            </a:r>
            <a:r>
              <a:rPr lang="it-IT" altLang="it-IT" sz="2400" b="1" dirty="0"/>
              <a:t>applicata a tre o più numeri, eseguo i calcoli nell’ordine in cui sono scritti, da sinistra verso destra.</a:t>
            </a:r>
          </a:p>
        </p:txBody>
      </p:sp>
    </p:spTree>
    <p:extLst>
      <p:ext uri="{BB962C8B-B14F-4D97-AF65-F5344CB8AC3E}">
        <p14:creationId xmlns:p14="http://schemas.microsoft.com/office/powerpoint/2010/main" val="5305401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24941</TotalTime>
  <Words>1046</Words>
  <Application>Microsoft Macintosh PowerPoint</Application>
  <PresentationFormat>Presentazione su schermo (4:3)</PresentationFormat>
  <Paragraphs>182</Paragraphs>
  <Slides>23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Arial Narrow</vt:lpstr>
      <vt:lpstr>Arial Narrow Bold</vt:lpstr>
      <vt:lpstr>Calibri</vt:lpstr>
      <vt:lpstr>Chalkboard</vt:lpstr>
      <vt:lpstr>Times New Roman</vt:lpstr>
      <vt:lpstr>Struttura predefinita</vt:lpstr>
      <vt:lpstr>I numeri reali</vt:lpstr>
      <vt:lpstr>Numeri irrazionali  </vt:lpstr>
      <vt:lpstr>Numeri razionali e irrazionali sulla retta</vt:lpstr>
      <vt:lpstr>L’insieme R dei numeri reali</vt:lpstr>
      <vt:lpstr>L’insieme dei numeri reali è ordinato</vt:lpstr>
      <vt:lpstr>Scrivere un numero reale in forma decimale</vt:lpstr>
      <vt:lpstr>Ordinare numeri reali scritti in forma decimale</vt:lpstr>
      <vt:lpstr>Operazioni con numeri reali</vt:lpstr>
      <vt:lpstr>Calcolare espressioni con numeri reali</vt:lpstr>
      <vt:lpstr>Proprietà delle operazioni</vt:lpstr>
      <vt:lpstr>Domanda: rimangono delle operazioni che non posso eseguire con i numeri reali?</vt:lpstr>
      <vt:lpstr>E rimangono altre operazioni che non posso eseguire con i numeri reali?</vt:lpstr>
      <vt:lpstr>Radici quadrate e numeri negativi</vt:lpstr>
      <vt:lpstr>Radici quadrate di numeri negativi</vt:lpstr>
      <vt:lpstr>Radici quadrate e numeri negativi</vt:lpstr>
      <vt:lpstr>Radici cubiche anche di numeri negativi</vt:lpstr>
      <vt:lpstr>Un risultato più generale</vt:lpstr>
      <vt:lpstr>Estendo le proprietà dei radicali ad espressioni con numeri negativi?</vt:lpstr>
      <vt:lpstr>Prodotto di radicali con lo stesso indice pari</vt:lpstr>
      <vt:lpstr>Potenze di radicali con indice pari</vt:lpstr>
      <vt:lpstr>Proprietà dei radicali estese a numeri negativi</vt:lpstr>
      <vt:lpstr>I numeri reali sulla retta</vt:lpstr>
      <vt:lpstr>L’assioma di continuità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Approssimazioni Concorso</dc:title>
  <dc:subject/>
  <dc:creator>Io</dc:creator>
  <cp:keywords/>
  <dc:description/>
  <cp:lastModifiedBy>Microsoft Office User</cp:lastModifiedBy>
  <cp:revision>961</cp:revision>
  <dcterms:created xsi:type="dcterms:W3CDTF">2013-04-25T10:20:25Z</dcterms:created>
  <dcterms:modified xsi:type="dcterms:W3CDTF">2023-10-22T09:42:08Z</dcterms:modified>
  <cp:category/>
</cp:coreProperties>
</file>